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5" r:id="rId6"/>
    <p:sldId id="267" r:id="rId7"/>
    <p:sldId id="286" r:id="rId8"/>
    <p:sldId id="261" r:id="rId9"/>
    <p:sldId id="262" r:id="rId10"/>
    <p:sldId id="263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72" r:id="rId20"/>
    <p:sldId id="273" r:id="rId21"/>
    <p:sldId id="274" r:id="rId22"/>
    <p:sldId id="307" r:id="rId23"/>
    <p:sldId id="308" r:id="rId24"/>
    <p:sldId id="275" r:id="rId25"/>
    <p:sldId id="276" r:id="rId26"/>
    <p:sldId id="277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306" r:id="rId38"/>
    <p:sldId id="298" r:id="rId39"/>
    <p:sldId id="300" r:id="rId40"/>
    <p:sldId id="299" r:id="rId41"/>
    <p:sldId id="301" r:id="rId42"/>
    <p:sldId id="302" r:id="rId43"/>
    <p:sldId id="303" r:id="rId44"/>
    <p:sldId id="304" r:id="rId45"/>
    <p:sldId id="314" r:id="rId46"/>
    <p:sldId id="305" r:id="rId47"/>
    <p:sldId id="309" r:id="rId48"/>
    <p:sldId id="311" r:id="rId49"/>
    <p:sldId id="317" r:id="rId50"/>
    <p:sldId id="310" r:id="rId51"/>
    <p:sldId id="312" r:id="rId52"/>
    <p:sldId id="313" r:id="rId53"/>
    <p:sldId id="315" r:id="rId54"/>
    <p:sldId id="316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C13D-2B3F-42C3-B83D-5B01E123299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C6CAD-3638-4FCF-97B9-8FF04A7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“Then they called me a fag”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C6CAD-3638-4FCF-97B9-8FF04A766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to talk about: Cribs – large indexes of what each person typically said</a:t>
            </a:r>
          </a:p>
          <a:p>
            <a:r>
              <a:rPr lang="en-US" baseline="0" dirty="0" smtClean="0"/>
              <a:t>Chit-chat in the clear from Enigma operators</a:t>
            </a:r>
          </a:p>
          <a:p>
            <a:r>
              <a:rPr lang="en-US" baseline="0" dirty="0" smtClean="0"/>
              <a:t>‘continuations’ and times</a:t>
            </a:r>
          </a:p>
          <a:p>
            <a:r>
              <a:rPr lang="en-US" baseline="0" dirty="0" smtClean="0"/>
              <a:t>Turned agent – Treasure – sent long messages that were enciphered in both Dockyard Cipher and Enigma – handy </a:t>
            </a:r>
          </a:p>
          <a:p>
            <a:r>
              <a:rPr lang="en-US" baseline="0" dirty="0" smtClean="0"/>
              <a:t>Initially broken because first three characters and next three characters were encrypted the same way</a:t>
            </a:r>
          </a:p>
          <a:p>
            <a:r>
              <a:rPr lang="en-US" baseline="0" dirty="0" smtClean="0"/>
              <a:t>“Gardening” – planting cribs during important events,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planting mines in a carefully chosen position such that the message about them would contain a needed word</a:t>
            </a:r>
          </a:p>
          <a:p>
            <a:r>
              <a:rPr lang="en-US" baseline="0" dirty="0" smtClean="0"/>
              <a:t>No letter would ever decrypt to itself</a:t>
            </a:r>
          </a:p>
          <a:p>
            <a:r>
              <a:rPr lang="en-US" baseline="0" dirty="0" smtClean="0"/>
              <a:t>The same rotor wheel couldn’t be used in adjacent positions</a:t>
            </a:r>
          </a:p>
          <a:p>
            <a:r>
              <a:rPr lang="en-US" baseline="0" dirty="0" smtClean="0"/>
              <a:t>Every German operative in Britain was either captured or turned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C6CAD-3638-4FCF-97B9-8FF04A766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3F1F-ADBF-4FAE-A422-131859708330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AB31-8220-4D97-9F5A-25BD6C1B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ron@skullsecurity.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kullsecurity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iagox86/prephixe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iagox86/unzipher" TargetMode="External"/><Relationship Id="rId3" Type="http://schemas.openxmlformats.org/officeDocument/2006/relationships/hyperlink" Target="http://www.skullsecurity.org/" TargetMode="External"/><Relationship Id="rId7" Type="http://schemas.openxmlformats.org/officeDocument/2006/relationships/hyperlink" Target="https://www.github.com/iagox86/hash_extender" TargetMode="External"/><Relationship Id="rId2" Type="http://schemas.openxmlformats.org/officeDocument/2006/relationships/hyperlink" Target="mailto:ron@skullsecurity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ithub.com/iagox86/poracle" TargetMode="External"/><Relationship Id="rId5" Type="http://schemas.openxmlformats.org/officeDocument/2006/relationships/hyperlink" Target="https://www.github.com/iagox86/prephixer" TargetMode="External"/><Relationship Id="rId4" Type="http://schemas.openxmlformats.org/officeDocument/2006/relationships/hyperlink" Target="http://www.leviathansecurit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1470025"/>
          </a:xfrm>
        </p:spPr>
        <p:txBody>
          <a:bodyPr/>
          <a:lstStyle/>
          <a:p>
            <a:r>
              <a:rPr lang="en-US" dirty="0" smtClean="0"/>
              <a:t>Crypto: You’re doing it wrong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757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Ron Bowes, Leviathan Security Group</a:t>
            </a:r>
          </a:p>
          <a:p>
            <a:r>
              <a:rPr lang="en-US" dirty="0" err="1" smtClean="0"/>
              <a:t>Shmoocon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"/>
            <a:ext cx="37338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War II: Enigma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71237"/>
            <a:ext cx="4648200" cy="24839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1237"/>
            <a:ext cx="4646341" cy="2486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3770971"/>
            <a:ext cx="6019800" cy="31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get more modern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27200"/>
            <a:ext cx="6502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1970s: DES was invented!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US" dirty="0" smtClean="0"/>
              <a:t>A symmetric-key block cipher</a:t>
            </a:r>
          </a:p>
          <a:p>
            <a:r>
              <a:rPr lang="en-US" dirty="0" smtClean="0"/>
              <a:t>Message could be decrypted by the intended recipient and everybody who’s stolen the 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77089"/>
            <a:ext cx="1189637" cy="1073630"/>
          </a:xfrm>
          <a:prstGeom prst="rect">
            <a:avLst/>
          </a:prstGeom>
        </p:spPr>
      </p:pic>
      <p:pic>
        <p:nvPicPr>
          <p:cNvPr id="7" name="Picture 6" title="as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07521"/>
            <a:ext cx="2183349" cy="161276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14600" y="4191001"/>
            <a:ext cx="29718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5200" y="4191001"/>
            <a:ext cx="0" cy="137159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638799"/>
            <a:ext cx="1447800" cy="904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11244" y="382166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E(“This cereal sucks”)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51717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“Bob”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647542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“Eve” (aka, guy who stole the key)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49871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1970s: Along came DH and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both parties have to exchange keys with “Eve” (or each other) befor</a:t>
            </a:r>
            <a:r>
              <a:rPr lang="en-US" dirty="0" smtClean="0"/>
              <a:t>e they can communicate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95977"/>
            <a:ext cx="1189637" cy="1073630"/>
          </a:xfrm>
          <a:prstGeom prst="rect">
            <a:avLst/>
          </a:prstGeom>
        </p:spPr>
      </p:pic>
      <p:pic>
        <p:nvPicPr>
          <p:cNvPr id="5" name="Picture 4" title="as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51" y="3562578"/>
            <a:ext cx="2183349" cy="16127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676400" y="4132792"/>
            <a:ext cx="19050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76400" y="4595026"/>
            <a:ext cx="19050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901138"/>
            <a:ext cx="1447800" cy="904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45451" y="522684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“Bob”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1720" y="497529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“Eve”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8060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72050" y="4669607"/>
            <a:ext cx="17907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006898" y="4132792"/>
            <a:ext cx="1676400" cy="1486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3757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bob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362200" y="45627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eve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24100" y="37584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alice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90478" y="4669607"/>
            <a:ext cx="68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eve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778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1990s: Certification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7882"/>
          </a:xfrm>
        </p:spPr>
        <p:txBody>
          <a:bodyPr/>
          <a:lstStyle/>
          <a:p>
            <a:pPr algn="r"/>
            <a:r>
              <a:rPr lang="en-US" dirty="0" smtClean="0"/>
              <a:t>Now you can see if any of 100s of users thinks the “Bob” is actually “Bob”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40" y="2808082"/>
            <a:ext cx="1189637" cy="1073630"/>
          </a:xfrm>
          <a:prstGeom prst="rect">
            <a:avLst/>
          </a:prstGeom>
        </p:spPr>
      </p:pic>
      <p:pic>
        <p:nvPicPr>
          <p:cNvPr id="5" name="Picture 4" title="as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72" y="5059527"/>
            <a:ext cx="2183349" cy="1612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76837"/>
            <a:ext cx="1447800" cy="904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6940" y="648762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“Bob”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371" y="38853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“Eve”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11498" y="389635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38300" y="3366323"/>
            <a:ext cx="17907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5677" y="3366323"/>
            <a:ext cx="1979923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4993" y="2986278"/>
            <a:ext cx="68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eve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5677" y="2976837"/>
            <a:ext cx="2437123" cy="36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bob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12" y="2667000"/>
            <a:ext cx="1819751" cy="20223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4758436" y="3678174"/>
            <a:ext cx="1870964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78076" y="3731011"/>
            <a:ext cx="2437123" cy="36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Sure, whatever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78357" y="468934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1990s – 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we’re talking about </a:t>
            </a:r>
            <a:r>
              <a:rPr lang="en-US" dirty="0" err="1" smtClean="0"/>
              <a:t>Goatse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RC4 w/ 24-bit IV</a:t>
            </a:r>
          </a:p>
          <a:p>
            <a:r>
              <a:rPr lang="en-US" dirty="0" smtClean="0"/>
              <a:t>Using RC4 all kinds of wrong led to total compromise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57600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2008: </a:t>
            </a:r>
            <a:r>
              <a:rPr lang="en-US" dirty="0" err="1" smtClean="0"/>
              <a:t>github</a:t>
            </a:r>
            <a:r>
              <a:rPr lang="en-US" dirty="0" smtClean="0"/>
              <a:t> (and other “Web 2.0” stuff)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place for people to post private keys, passwords, and other confidential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90800"/>
            <a:ext cx="4306845" cy="410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days, encryption is rarely broken directly</a:t>
            </a:r>
          </a:p>
          <a:p>
            <a:r>
              <a:rPr lang="en-US" dirty="0" smtClean="0"/>
              <a:t>It’s broken by…</a:t>
            </a:r>
          </a:p>
          <a:p>
            <a:pPr lvl="1"/>
            <a:r>
              <a:rPr lang="en-US" dirty="0" smtClean="0"/>
              <a:t>Operator error</a:t>
            </a:r>
            <a:endParaRPr lang="en-US" dirty="0"/>
          </a:p>
          <a:p>
            <a:pPr lvl="1"/>
            <a:r>
              <a:rPr lang="en-US" dirty="0" smtClean="0"/>
              <a:t>Implementation errors</a:t>
            </a:r>
          </a:p>
          <a:p>
            <a:pPr lvl="1"/>
            <a:r>
              <a:rPr lang="en-US" dirty="0" smtClean="0"/>
              <a:t>Document, key, codebook theft/leakage</a:t>
            </a:r>
          </a:p>
          <a:p>
            <a:pPr lvl="1"/>
            <a:r>
              <a:rPr lang="en-US" dirty="0" smtClean="0"/>
              <a:t>Stupidity (aka, CAs)</a:t>
            </a:r>
          </a:p>
          <a:p>
            <a:r>
              <a:rPr lang="en-US" dirty="0" smtClean="0"/>
              <a:t>The rest of this talk will be about those errors!</a:t>
            </a:r>
          </a:p>
        </p:txBody>
      </p:sp>
    </p:spTree>
    <p:extLst>
      <p:ext uri="{BB962C8B-B14F-4D97-AF65-F5344CB8AC3E}">
        <p14:creationId xmlns:p14="http://schemas.microsoft.com/office/powerpoint/2010/main" val="4391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Briefly, because this is </a:t>
            </a:r>
            <a:r>
              <a:rPr lang="en-US" dirty="0" err="1" smtClean="0"/>
              <a:t>Shmoocon</a:t>
            </a:r>
            <a:r>
              <a:rPr lang="en-US" dirty="0" smtClean="0"/>
              <a:t> and most of you probably know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 of obscuring data using a secret key, such that only the intended recipient – and anybody else who manages to steal the key – can read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/>
              <a:t>Ron Bowes</a:t>
            </a:r>
          </a:p>
          <a:p>
            <a:pPr lvl="1"/>
            <a:r>
              <a:rPr lang="en-US" dirty="0" smtClean="0"/>
              <a:t>@iagox86</a:t>
            </a:r>
          </a:p>
          <a:p>
            <a:pPr lvl="1"/>
            <a:r>
              <a:rPr lang="en-US" dirty="0" smtClean="0">
                <a:hlinkClick r:id="rId2"/>
              </a:rPr>
              <a:t>ron@skullsecurity.net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Security consultant for Leviathan Security Group</a:t>
            </a:r>
          </a:p>
          <a:p>
            <a:r>
              <a:rPr lang="en-US" dirty="0" smtClean="0"/>
              <a:t>Canadian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"/>
            <a:ext cx="403889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638"/>
            <a:ext cx="3048000" cy="11430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– Stream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byte is encrypted by “</a:t>
            </a:r>
            <a:r>
              <a:rPr lang="en-US" dirty="0" err="1" smtClean="0"/>
              <a:t>XOR”ing</a:t>
            </a:r>
            <a:r>
              <a:rPr lang="en-US" dirty="0" smtClean="0"/>
              <a:t> it with a “</a:t>
            </a:r>
            <a:r>
              <a:rPr lang="en-US" dirty="0" err="1" smtClean="0"/>
              <a:t>keystream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Keystream</a:t>
            </a:r>
            <a:r>
              <a:rPr lang="en-US" dirty="0" smtClean="0"/>
              <a:t> is typically the output of a random number generator</a:t>
            </a:r>
          </a:p>
          <a:p>
            <a:r>
              <a:rPr lang="en-US" dirty="0" smtClean="0"/>
              <a:t>Meant to simulate a 1-time pad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760423"/>
              </p:ext>
            </p:extLst>
          </p:nvPr>
        </p:nvGraphicFramePr>
        <p:xfrm>
          <a:off x="381000" y="4800600"/>
          <a:ext cx="8458201" cy="1828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5065"/>
                <a:gridCol w="545985"/>
                <a:gridCol w="573286"/>
                <a:gridCol w="545985"/>
                <a:gridCol w="545985"/>
                <a:gridCol w="545985"/>
                <a:gridCol w="545985"/>
                <a:gridCol w="545985"/>
                <a:gridCol w="545985"/>
                <a:gridCol w="545985"/>
                <a:gridCol w="545985"/>
                <a:gridCol w="545985"/>
              </a:tblGrid>
              <a:tr h="3285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Plaintext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Keystream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Cipher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76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9d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35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7a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92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98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70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59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Keystream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ca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5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Plaintext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– Block cipher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Plaintext is broken into 8- or 16-byte blocks, each is encrypted individually</a:t>
            </a:r>
          </a:p>
          <a:p>
            <a:r>
              <a:rPr lang="en-US" dirty="0" smtClean="0"/>
              <a:t>Various “modes of operation” can be used to ensure that the </a:t>
            </a:r>
            <a:r>
              <a:rPr lang="en-US" dirty="0" err="1" smtClean="0"/>
              <a:t>ciphertext</a:t>
            </a:r>
            <a:r>
              <a:rPr lang="en-US" dirty="0" smtClean="0"/>
              <a:t> isn’t repeated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0"/>
            <a:ext cx="8153400" cy="33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7239000" cy="2955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– Block </a:t>
            </a:r>
            <a:r>
              <a:rPr lang="en-US" dirty="0" smtClean="0"/>
              <a:t>cipher modes of operation – ECB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“Electronic codebook” mode encrypts each block individually: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This leads to problems like</a:t>
            </a:r>
            <a:br>
              <a:rPr lang="en-US" dirty="0" smtClean="0"/>
            </a:br>
            <a:r>
              <a:rPr lang="en-US" dirty="0" smtClean="0"/>
              <a:t>the famous “ECB Tux” image: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398370"/>
            <a:ext cx="2209800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– Block </a:t>
            </a:r>
            <a:r>
              <a:rPr lang="en-US" dirty="0" smtClean="0"/>
              <a:t>cipher modes of operation – CBC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Cipherblock</a:t>
            </a:r>
            <a:r>
              <a:rPr lang="en-US" dirty="0" smtClean="0"/>
              <a:t> Chaining” feeds the output from each block into the input of the next: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This is much better than CBC, but also has some serious problems</a:t>
            </a:r>
          </a:p>
          <a:p>
            <a:r>
              <a:rPr lang="en-US" dirty="0" smtClean="0"/>
              <a:t>We’ll talk about this in detail when we talk about padding oracles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01274"/>
            <a:ext cx="7301917" cy="29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a large amount of data to a small amount</a:t>
            </a:r>
          </a:p>
          <a:p>
            <a:r>
              <a:rPr lang="en-US" dirty="0" smtClean="0"/>
              <a:t>Works similarly to a block cipher, as we’ll see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76600"/>
            <a:ext cx="36004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8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TODO, if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00400"/>
            <a:ext cx="332664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Bit-flipping against stream ciphers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685800"/>
          </a:xfrm>
        </p:spPr>
        <p:txBody>
          <a:bodyPr/>
          <a:lstStyle/>
          <a:p>
            <a:r>
              <a:rPr lang="en-US" dirty="0" smtClean="0"/>
              <a:t>First, let’s review stream ciphers…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3458" y="2370231"/>
            <a:ext cx="754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 smtClean="0"/>
              <a:t>C = (P </a:t>
            </a:r>
            <a:r>
              <a:rPr lang="en-US" sz="3200" dirty="0"/>
              <a:t>⊕ K</a:t>
            </a:r>
            <a:r>
              <a:rPr lang="en-US" sz="3200" dirty="0" smtClean="0"/>
              <a:t>)</a:t>
            </a:r>
          </a:p>
          <a:p>
            <a:pPr marL="0" lvl="1"/>
            <a:r>
              <a:rPr lang="en-US" sz="3200" dirty="0" smtClean="0"/>
              <a:t>P = (C </a:t>
            </a:r>
            <a:r>
              <a:rPr lang="en-US" sz="3200" dirty="0"/>
              <a:t>⊕</a:t>
            </a:r>
            <a:r>
              <a:rPr lang="en-US" sz="3200" dirty="0" smtClean="0"/>
              <a:t> K) = ((P ⊕ K) ⊕ K)</a:t>
            </a:r>
          </a:p>
          <a:p>
            <a:pPr marL="0" lvl="1"/>
            <a:r>
              <a:rPr lang="en-US" sz="2000" dirty="0"/>
              <a:t> </a:t>
            </a:r>
            <a:r>
              <a:rPr lang="en-US" sz="2000" dirty="0" smtClean="0"/>
              <a:t> Text is </a:t>
            </a:r>
            <a:r>
              <a:rPr lang="en-US" sz="2000" dirty="0" err="1" smtClean="0"/>
              <a:t>XORed</a:t>
            </a:r>
            <a:r>
              <a:rPr lang="en-US" sz="2000" dirty="0" smtClean="0"/>
              <a:t> with </a:t>
            </a:r>
            <a:r>
              <a:rPr lang="en-US" sz="2000" dirty="0" err="1" smtClean="0"/>
              <a:t>keystream</a:t>
            </a:r>
            <a:r>
              <a:rPr lang="en-US" sz="2000" dirty="0" smtClean="0"/>
              <a:t>, </a:t>
            </a:r>
            <a:r>
              <a:rPr lang="en-US" sz="2000" dirty="0" err="1" smtClean="0"/>
              <a:t>XORed</a:t>
            </a:r>
            <a:r>
              <a:rPr lang="en-US" sz="2000" dirty="0" smtClean="0"/>
              <a:t> again to get it back</a:t>
            </a:r>
          </a:p>
          <a:p>
            <a:pPr lvl="1" indent="-45720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373458" y="4295326"/>
            <a:ext cx="7770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 smtClean="0"/>
              <a:t>C = (</a:t>
            </a:r>
            <a:r>
              <a:rPr lang="en-US" sz="3200" dirty="0"/>
              <a:t>P ⊕ K</a:t>
            </a:r>
            <a:r>
              <a:rPr lang="en-US" sz="3200" dirty="0" smtClean="0"/>
              <a:t>)</a:t>
            </a:r>
          </a:p>
          <a:p>
            <a:pPr marL="0" lvl="1"/>
            <a:r>
              <a:rPr lang="en-US" sz="3200" dirty="0" smtClean="0"/>
              <a:t>C’ = (C ⊕ x) = ((P ⊕ K) ⊕ x)</a:t>
            </a:r>
          </a:p>
          <a:p>
            <a:pPr marL="0" lvl="1"/>
            <a:r>
              <a:rPr lang="en-US" sz="3200" b="1" dirty="0" smtClean="0"/>
              <a:t>P’ </a:t>
            </a:r>
            <a:r>
              <a:rPr lang="en-US" sz="3200" dirty="0" smtClean="0"/>
              <a:t>= (C’ ⊕ K) = (</a:t>
            </a:r>
            <a:r>
              <a:rPr lang="en-US" sz="3200" dirty="0"/>
              <a:t>((P ⊕ K) ⊕ x)</a:t>
            </a:r>
            <a:r>
              <a:rPr lang="en-US" sz="3200" dirty="0" smtClean="0"/>
              <a:t> </a:t>
            </a:r>
            <a:r>
              <a:rPr lang="en-US" sz="3200" dirty="0"/>
              <a:t>⊕ K</a:t>
            </a:r>
            <a:r>
              <a:rPr lang="en-US" sz="3200" dirty="0" smtClean="0"/>
              <a:t>) = </a:t>
            </a:r>
            <a:r>
              <a:rPr lang="en-US" sz="3200" b="1" dirty="0" smtClean="0"/>
              <a:t>(P ⊕ x)</a:t>
            </a:r>
            <a:endParaRPr lang="en-US" sz="3200" b="1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3810000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the attack…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36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Bit-flipping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50836"/>
            <a:ext cx="6319024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 Ping 4.2.2.1: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0000   00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7b 92 b7 b8 00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7a 92 b7 b8 08 00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45 00 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..{.....z.....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E.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0010   00 3c 2b 59 00 00 80 01 </a:t>
            </a:r>
            <a:r>
              <a:rPr lang="en-US" sz="11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3e 0a 15 00 12 </a:t>
            </a:r>
            <a:r>
              <a:rPr lang="en-US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04 02 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.&lt;+Y.....&gt;......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0020   </a:t>
            </a:r>
            <a:r>
              <a:rPr lang="en-US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02 01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08 00 4d 2d 00 01 00 2e 61 62 63 64 65 66 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..M-....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abcdef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0030   67 68 69 6a 6b 6c 6d 6e 6f 70 71 72 73 74 75 76 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ghijklmnopqrstuv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0040   77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61 62 63 64 65 66 67 68 69                    </a:t>
            </a:r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wabcdefghi</a:t>
            </a:r>
            <a:endParaRPr lang="en-US" sz="11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&gt; Note index 0x1e – “04 02 02 01” – the IP address</a:t>
            </a:r>
          </a:p>
          <a:p>
            <a:pPr lvl="0"/>
            <a:endParaRPr lang="en-US" sz="1400" dirty="0" smtClean="0">
              <a:solidFill>
                <a:prstClr val="black"/>
              </a:solidFill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&gt; </a:t>
            </a:r>
            <a:r>
              <a:rPr lang="en-US" sz="1400" dirty="0">
                <a:solidFill>
                  <a:prstClr val="black"/>
                </a:solidFill>
              </a:rPr>
              <a:t>RC4(‘THISISMYGOODRC4KEY’, packet</a:t>
            </a:r>
            <a:r>
              <a:rPr lang="en-US" sz="1400" dirty="0" smtClean="0">
                <a:solidFill>
                  <a:prstClr val="black"/>
                </a:solidFill>
              </a:rPr>
              <a:t>):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pt-BR" sz="1100" b="1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0000  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08 98 56 8E 46 2F 29 58 F4 08 9E C0 D7 6B </a:t>
            </a:r>
            <a:r>
              <a:rPr lang="pt-BR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76 29   </a:t>
            </a:r>
            <a:r>
              <a:rPr lang="pt-BR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..V.F/)X.....k</a:t>
            </a:r>
            <a:r>
              <a:rPr lang="pt-BR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v)</a:t>
            </a:r>
          </a:p>
          <a:p>
            <a:pPr lvl="0"/>
            <a:r>
              <a:rPr lang="pt-BR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0010  </a:t>
            </a:r>
            <a:r>
              <a:rPr lang="pt-BR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FB BD DE F4 71 E7 0F CF 35 81 21 EC 01 E7 </a:t>
            </a:r>
            <a:r>
              <a:rPr lang="pt-B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 AC   </a:t>
            </a:r>
            <a:r>
              <a:rPr lang="pt-BR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....q...5.!...</a:t>
            </a:r>
            <a:r>
              <a:rPr lang="pt-B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lvl="0"/>
            <a:r>
              <a:rPr lang="pt-BR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0020  </a:t>
            </a:r>
            <a:r>
              <a:rPr lang="pt-B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A5 9F 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0E 42 9D 66 D9 38 B4 A5 30 D3 C9 26 3D DE   </a:t>
            </a:r>
            <a:r>
              <a:rPr lang="pt-B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.B.f.8..0..&amp;=.</a:t>
            </a:r>
          </a:p>
          <a:p>
            <a:pPr lvl="0"/>
            <a:r>
              <a:rPr lang="pt-BR" sz="1100" b="1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0030  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E2 18 EE 1D 53 93 BC 54 C4 77 4A 24 8D 6E 10 9E   ....S..T.wJ$.n..</a:t>
            </a:r>
          </a:p>
          <a:p>
            <a:pPr lvl="0"/>
            <a:r>
              <a:rPr lang="pt-BR" sz="1100" b="1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0040  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88 D4 37 9F 65 64 29 25 7D 8E                     ..7.ed)%}.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&gt; Index </a:t>
            </a:r>
            <a:r>
              <a:rPr lang="en-US" sz="1400" dirty="0">
                <a:solidFill>
                  <a:prstClr val="black"/>
                </a:solidFill>
              </a:rPr>
              <a:t>0x1e is now </a:t>
            </a:r>
            <a:r>
              <a:rPr lang="en-US" sz="1400" dirty="0" smtClean="0">
                <a:solidFill>
                  <a:prstClr val="black"/>
                </a:solidFill>
              </a:rPr>
              <a:t>“17 ac a5 9f”</a:t>
            </a:r>
          </a:p>
          <a:p>
            <a:pPr lvl="0"/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&gt; 17 ac a5 9f ⊕ </a:t>
            </a:r>
            <a:r>
              <a:rPr lang="en-US" sz="1400" dirty="0">
                <a:solidFill>
                  <a:prstClr val="black"/>
                </a:solidFill>
              </a:rPr>
              <a:t>04 02 02 01 ⊕ 08 08 08 08 = </a:t>
            </a:r>
            <a:r>
              <a:rPr lang="en-US" sz="1400" dirty="0" smtClean="0">
                <a:solidFill>
                  <a:prstClr val="black"/>
                </a:solidFill>
              </a:rPr>
              <a:t>1b a6 </a:t>
            </a:r>
            <a:r>
              <a:rPr lang="en-US" sz="1400" dirty="0" err="1" smtClean="0">
                <a:solidFill>
                  <a:prstClr val="black"/>
                </a:solidFill>
              </a:rPr>
              <a:t>af</a:t>
            </a:r>
            <a:r>
              <a:rPr lang="en-US" sz="1400" dirty="0" smtClean="0">
                <a:solidFill>
                  <a:prstClr val="black"/>
                </a:solidFill>
              </a:rPr>
              <a:t> 96:</a:t>
            </a:r>
          </a:p>
          <a:p>
            <a:pPr lvl="0"/>
            <a:r>
              <a:rPr lang="pt-BR" sz="1100" b="1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0000  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08 98 56 8E 46 2F 29 58 F4 08 9E C0 D7 6B </a:t>
            </a:r>
            <a:r>
              <a:rPr lang="pt-BR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76 29   </a:t>
            </a:r>
            <a:r>
              <a:rPr lang="pt-BR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..V.F/)X.....kv</a:t>
            </a:r>
            <a:r>
              <a:rPr lang="pt-BR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pt-BR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0010  </a:t>
            </a:r>
            <a:r>
              <a:rPr lang="pt-BR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FB BD DE F4 71 E7 0F CF 35 81 21 EC 01 E7 </a:t>
            </a:r>
            <a:r>
              <a:rPr lang="pt-BR" sz="1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1B A6   </a:t>
            </a:r>
            <a:r>
              <a:rPr lang="pt-BR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....q...5.!...</a:t>
            </a:r>
            <a:r>
              <a:rPr lang="pt-B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lvl="0"/>
            <a:r>
              <a:rPr lang="pt-BR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0020  </a:t>
            </a:r>
            <a:r>
              <a:rPr lang="pt-BR" sz="1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AF 96 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0E 42 9D 66 D9 38 B4 A5 30 D3 C9 26 3D DE   </a:t>
            </a:r>
            <a:r>
              <a:rPr lang="pt-B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.B.f.8..0..&amp;=.</a:t>
            </a:r>
          </a:p>
          <a:p>
            <a:pPr lvl="0"/>
            <a:r>
              <a:rPr lang="pt-BR" sz="1100" b="1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0030  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E2 18 EE 1D 53 93 BC 54 C4 77 4A 24 8D 6E 10 9E   ....S..T.wJ$.n..</a:t>
            </a:r>
          </a:p>
          <a:p>
            <a:pPr lvl="0"/>
            <a:r>
              <a:rPr lang="pt-BR" sz="1100" b="1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0040  </a:t>
            </a:r>
            <a:r>
              <a:rPr lang="pt-BR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88 D4 37 9F 65 64 29 25 7D 8E                     ..7.ed)%}.</a:t>
            </a:r>
          </a:p>
          <a:p>
            <a:pPr lvl="0"/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&gt; RC4(‘THISISMYGOODRC4KEY’, </a:t>
            </a:r>
            <a:r>
              <a:rPr lang="en-US" sz="1400" dirty="0" err="1" smtClean="0">
                <a:solidFill>
                  <a:prstClr val="black"/>
                </a:solidFill>
              </a:rPr>
              <a:t>updated_packet</a:t>
            </a:r>
            <a:r>
              <a:rPr lang="en-US" sz="1400" dirty="0" smtClean="0">
                <a:solidFill>
                  <a:prstClr val="black"/>
                </a:solidFill>
              </a:rPr>
              <a:t>):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100" b="1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0000  </a:t>
            </a:r>
            <a:r>
              <a:rPr lang="en-US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 FF 7B 92 B7 B8 00 FF 7A 92 B7 B8 08 00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45 00  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..{.....z.....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E.</a:t>
            </a:r>
          </a:p>
          <a:p>
            <a:pPr lvl="0"/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0010 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 3C 2B 59 00 00 80 01 FF 3E 0A 15 00 12 </a:t>
            </a:r>
            <a:r>
              <a:rPr lang="en-US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08 08  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.&lt;+Y.....&gt;....</a:t>
            </a:r>
            <a:r>
              <a:rPr lang="en-US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lvl="0"/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0020  </a:t>
            </a:r>
            <a:r>
              <a:rPr lang="en-US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08 08 </a:t>
            </a:r>
            <a:r>
              <a:rPr lang="en-US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08 00 4D 2D 00 01 00 2E 61 62 63 64 65 66   </a:t>
            </a:r>
            <a:r>
              <a:rPr lang="en-US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en-US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..M-....</a:t>
            </a:r>
            <a:r>
              <a:rPr lang="en-US" sz="1100" b="1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abcdef</a:t>
            </a:r>
            <a:endParaRPr lang="en-US" sz="1100" b="1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b="1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0030  </a:t>
            </a:r>
            <a:r>
              <a:rPr lang="en-US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67 68 69 6A 6B 6C 6D 6E 6F 70 71 72 73 74 75 76   </a:t>
            </a:r>
            <a:r>
              <a:rPr lang="en-US" sz="1100" b="1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ghijklmnopqrstuv</a:t>
            </a:r>
            <a:endParaRPr lang="en-US" sz="1100" b="1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b="1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0040  </a:t>
            </a:r>
            <a:r>
              <a:rPr lang="en-US" sz="11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77 61 62 63 64 65 66 67 68 69                     </a:t>
            </a:r>
            <a:r>
              <a:rPr lang="en-US" sz="1100" b="1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wabcdefghi</a:t>
            </a:r>
            <a:endParaRPr lang="en-US" sz="1100" b="1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1507" y="1230868"/>
            <a:ext cx="266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Pcap</a:t>
            </a:r>
            <a:r>
              <a:rPr lang="en-US" dirty="0" smtClean="0"/>
              <a:t> from pinging 4.2.2.1 (the DST IP field is highlighted)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Encrypt the full packet with IP4 (even the link header, for simplicity)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XOR the DST IP field with the real IP (4.2.2.1) then another IP (8.8.8.8)</a:t>
            </a:r>
          </a:p>
          <a:p>
            <a:endParaRPr lang="en-US" dirty="0"/>
          </a:p>
          <a:p>
            <a:r>
              <a:rPr lang="en-US" dirty="0" smtClean="0"/>
              <a:t>Decrypt the packet, note the DST IP is now 8.8.8.8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2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bit flipping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plaintext packet can be controlled by modifying the encrypted packet</a:t>
            </a:r>
          </a:p>
          <a:p>
            <a:r>
              <a:rPr lang="en-US" dirty="0" smtClean="0"/>
              <a:t>This works against any algorithm that XORs the plaintext with a </a:t>
            </a:r>
            <a:r>
              <a:rPr lang="en-US" dirty="0" err="1" smtClean="0"/>
              <a:t>keystream</a:t>
            </a:r>
            <a:endParaRPr lang="en-US" dirty="0" smtClean="0"/>
          </a:p>
          <a:p>
            <a:pPr lvl="1"/>
            <a:r>
              <a:rPr lang="en-US" dirty="0" smtClean="0"/>
              <a:t>RC4</a:t>
            </a:r>
          </a:p>
          <a:p>
            <a:pPr lvl="1"/>
            <a:r>
              <a:rPr lang="en-US" dirty="0" smtClean="0"/>
              <a:t>One-time pads</a:t>
            </a:r>
          </a:p>
          <a:p>
            <a:pPr lvl="1"/>
            <a:r>
              <a:rPr lang="en-US" dirty="0" smtClean="0"/>
              <a:t>Block ciphers in OFB, PFB, or CTR mode (we’ll talk more about those later!)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 of crypto attacks</a:t>
            </a:r>
          </a:p>
          <a:p>
            <a:r>
              <a:rPr lang="en-US" dirty="0" smtClean="0"/>
              <a:t>A bunch of examples, with proofs of concept</a:t>
            </a:r>
          </a:p>
          <a:p>
            <a:pPr lvl="1"/>
            <a:r>
              <a:rPr lang="en-US" dirty="0" smtClean="0"/>
              <a:t>Bit flipping</a:t>
            </a:r>
          </a:p>
          <a:p>
            <a:pPr lvl="1"/>
            <a:r>
              <a:rPr lang="en-US" dirty="0" smtClean="0"/>
              <a:t>Key re-use</a:t>
            </a:r>
          </a:p>
          <a:p>
            <a:pPr lvl="1"/>
            <a:r>
              <a:rPr lang="en-US" dirty="0" smtClean="0"/>
              <a:t>Compression attack</a:t>
            </a:r>
          </a:p>
          <a:p>
            <a:pPr lvl="1"/>
            <a:r>
              <a:rPr lang="en-US" dirty="0" smtClean="0"/>
              <a:t>Padding oracle</a:t>
            </a:r>
          </a:p>
          <a:p>
            <a:pPr lvl="1"/>
            <a:r>
              <a:rPr lang="en-US" dirty="0" smtClean="0"/>
              <a:t>Hash length extension</a:t>
            </a:r>
          </a:p>
          <a:p>
            <a:pPr lvl="1"/>
            <a:r>
              <a:rPr lang="en-US" dirty="0" smtClean="0"/>
              <a:t>Bad random numbers</a:t>
            </a:r>
          </a:p>
          <a:p>
            <a:r>
              <a:rPr lang="en-US" dirty="0" smtClean="0"/>
              <a:t>Some proposed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bit-flipping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Prepend a HMAC() hash to encrypted data</a:t>
            </a:r>
          </a:p>
          <a:p>
            <a:r>
              <a:rPr lang="en-US" b="1" dirty="0" smtClean="0"/>
              <a:t>Proper</a:t>
            </a:r>
            <a:r>
              <a:rPr lang="en-US" dirty="0" smtClean="0"/>
              <a:t> HMAC(), not H(secret + data)</a:t>
            </a:r>
          </a:p>
          <a:p>
            <a:pPr lvl="1"/>
            <a:r>
              <a:rPr lang="en-US" dirty="0" smtClean="0"/>
              <a:t>We’ll see why when we talk about hash-length-extension attacks</a:t>
            </a:r>
          </a:p>
          <a:p>
            <a:r>
              <a:rPr lang="en-US" dirty="0" smtClean="0"/>
              <a:t>To not fail crypto:</a:t>
            </a:r>
          </a:p>
          <a:p>
            <a:pPr lvl="1"/>
            <a:r>
              <a:rPr lang="en-US" dirty="0" smtClean="0"/>
              <a:t>Encrypt: Encrypt, </a:t>
            </a:r>
            <a:r>
              <a:rPr lang="en-US" b="1" dirty="0" smtClean="0"/>
              <a:t>then</a:t>
            </a:r>
            <a:r>
              <a:rPr lang="en-US" dirty="0" smtClean="0"/>
              <a:t> hash</a:t>
            </a:r>
          </a:p>
          <a:p>
            <a:pPr lvl="1"/>
            <a:r>
              <a:rPr lang="en-US" dirty="0" smtClean="0"/>
              <a:t>Decrypt: Verify hash, </a:t>
            </a:r>
            <a:r>
              <a:rPr lang="en-US" b="1" dirty="0" smtClean="0"/>
              <a:t>then</a:t>
            </a:r>
            <a:r>
              <a:rPr lang="en-US" dirty="0" smtClean="0"/>
              <a:t> decrypt</a:t>
            </a:r>
          </a:p>
        </p:txBody>
      </p:sp>
    </p:spTree>
    <p:extLst>
      <p:ext uri="{BB962C8B-B14F-4D97-AF65-F5344CB8AC3E}">
        <p14:creationId xmlns:p14="http://schemas.microsoft.com/office/powerpoint/2010/main" val="24104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“The Cryptographic Doom Principle”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8015111" cy="5410200"/>
          </a:xfrm>
        </p:spPr>
      </p:pic>
    </p:spTree>
    <p:extLst>
      <p:ext uri="{BB962C8B-B14F-4D97-AF65-F5344CB8AC3E}">
        <p14:creationId xmlns:p14="http://schemas.microsoft.com/office/powerpoint/2010/main" val="9203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re-use in stream </a:t>
            </a:r>
            <a:r>
              <a:rPr lang="en-US" dirty="0"/>
              <a:t>c</a:t>
            </a:r>
            <a:r>
              <a:rPr lang="en-US" dirty="0" smtClean="0"/>
              <a:t>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stream ciphers, the same key will generate the same </a:t>
            </a:r>
            <a:r>
              <a:rPr lang="en-US" dirty="0" err="1" smtClean="0"/>
              <a:t>keystream</a:t>
            </a:r>
            <a:endParaRPr lang="en-US" dirty="0" smtClean="0"/>
          </a:p>
          <a:p>
            <a:r>
              <a:rPr lang="en-US" dirty="0" smtClean="0"/>
              <a:t>If you encrypt different data with the same </a:t>
            </a:r>
            <a:r>
              <a:rPr lang="en-US" dirty="0" err="1" smtClean="0"/>
              <a:t>keystream</a:t>
            </a:r>
            <a:r>
              <a:rPr lang="en-US" dirty="0" smtClean="0"/>
              <a:t>, you’re </a:t>
            </a:r>
            <a:r>
              <a:rPr lang="en-US" dirty="0" err="1" smtClean="0"/>
              <a:t>gonna</a:t>
            </a:r>
            <a:r>
              <a:rPr lang="en-US" dirty="0" smtClean="0"/>
              <a:t> have a bad time</a:t>
            </a:r>
          </a:p>
          <a:p>
            <a:pPr lvl="1"/>
            <a:r>
              <a:rPr lang="en-US" dirty="0" smtClean="0"/>
              <a:t>(I’m looking at you, WEP)</a:t>
            </a:r>
          </a:p>
          <a:p>
            <a:r>
              <a:rPr lang="en-US" dirty="0" smtClean="0"/>
              <a:t>That’s why the initialization vector – IV – was invented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re-use in stream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631902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 ping = [Ping 4.2.2.1]</a:t>
            </a:r>
          </a:p>
          <a:p>
            <a:r>
              <a:rPr lang="en-US" sz="1400" dirty="0" smtClean="0"/>
              <a:t>&gt; </a:t>
            </a:r>
            <a:r>
              <a:rPr lang="en-US" sz="1400" dirty="0" err="1" smtClean="0"/>
              <a:t>enc_packet</a:t>
            </a:r>
            <a:r>
              <a:rPr lang="en-US" sz="1400" dirty="0" smtClean="0"/>
              <a:t> = RC4(‘THISISMYGOODRC4KEY’, ping):</a:t>
            </a:r>
          </a:p>
          <a:p>
            <a:r>
              <a:rPr lang="pt-B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  </a:t>
            </a:r>
            <a:r>
              <a:rPr lang="pt-BR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08 98 56 8E 46 2F 29 58 F4 08 9E C0 D7 6B 76 29   ..V.F/)X.....kv)</a:t>
            </a:r>
          </a:p>
          <a:p>
            <a:r>
              <a:rPr lang="pt-B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0010  </a:t>
            </a:r>
            <a:r>
              <a:rPr lang="pt-BR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FB BD DE F4 71 E7 0F CF 35 81 21 EC 01 E7 17 AC   ....q...5.!.....</a:t>
            </a:r>
          </a:p>
          <a:p>
            <a:r>
              <a:rPr lang="pt-B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0020  </a:t>
            </a:r>
            <a:r>
              <a:rPr lang="pt-BR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A5 9F 0E 42 9D 66 D9 38 B4 A5 30 D3 C9 26 3D DE   ...B.f.8..0..&amp;=.</a:t>
            </a:r>
          </a:p>
          <a:p>
            <a:r>
              <a:rPr lang="pt-B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0030  </a:t>
            </a:r>
            <a:r>
              <a:rPr lang="pt-BR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E2 18 EE 1D 53 93 BC 54 C4 77 4A 24 8D 6E 10 9E   ....S..T.wJ$.n..</a:t>
            </a:r>
          </a:p>
          <a:p>
            <a:r>
              <a:rPr lang="pt-B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0040  88 </a:t>
            </a:r>
            <a:r>
              <a:rPr lang="pt-BR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D4 37 9F 65 64 29 25 7D 8E                     ..7.ed</a:t>
            </a:r>
            <a:r>
              <a:rPr lang="pt-B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)%}.</a:t>
            </a:r>
          </a:p>
          <a:p>
            <a:endParaRPr lang="pt-BR" sz="1100" b="1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&gt; </a:t>
            </a:r>
            <a:r>
              <a:rPr lang="en-US" sz="1400" dirty="0" err="1" smtClean="0">
                <a:solidFill>
                  <a:prstClr val="black"/>
                </a:solidFill>
              </a:rPr>
              <a:t>keystream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= </a:t>
            </a:r>
            <a:r>
              <a:rPr lang="en-US" sz="1400" dirty="0" smtClean="0">
                <a:solidFill>
                  <a:prstClr val="black"/>
                </a:solidFill>
              </a:rPr>
              <a:t>[Ping 4.2.2.1] </a:t>
            </a:r>
            <a:r>
              <a:rPr lang="en-US" sz="1400" dirty="0">
                <a:solidFill>
                  <a:prstClr val="black"/>
                </a:solidFill>
              </a:rPr>
              <a:t>⊕ </a:t>
            </a:r>
            <a:r>
              <a:rPr lang="en-US" sz="1400" dirty="0" smtClean="0">
                <a:solidFill>
                  <a:prstClr val="black"/>
                </a:solidFill>
              </a:rPr>
              <a:t>RC4</a:t>
            </a:r>
            <a:r>
              <a:rPr lang="en-US" sz="1400" dirty="0">
                <a:solidFill>
                  <a:prstClr val="black"/>
                </a:solidFill>
              </a:rPr>
              <a:t>(‘THISISMYGOODRC4KEY’, [Ping 4.2.2.1]):</a:t>
            </a:r>
          </a:p>
          <a:p>
            <a:r>
              <a:rPr lang="pt-BR" sz="1100" b="1" dirty="0" smtClean="0">
                <a:solidFill>
                  <a:srgbClr val="0070C0"/>
                </a:solidFill>
                <a:latin typeface="Courier New"/>
              </a:rPr>
              <a:t>0000  </a:t>
            </a:r>
            <a:r>
              <a:rPr lang="pt-BR" sz="1100" b="1" dirty="0">
                <a:solidFill>
                  <a:srgbClr val="0070C0"/>
                </a:solidFill>
                <a:latin typeface="Courier New"/>
              </a:rPr>
              <a:t>08 67 2D 1C F1 97 29 A7 8E 9A 29 78 DF 6B 33 29   .g-...)...)x.k3)</a:t>
            </a:r>
          </a:p>
          <a:p>
            <a:r>
              <a:rPr lang="it-IT" sz="1100" b="1" dirty="0" smtClean="0">
                <a:solidFill>
                  <a:srgbClr val="0070C0"/>
                </a:solidFill>
                <a:latin typeface="Courier New"/>
              </a:rPr>
              <a:t>0010  </a:t>
            </a:r>
            <a:r>
              <a:rPr lang="it-IT" sz="1100" b="1" dirty="0">
                <a:solidFill>
                  <a:srgbClr val="0070C0"/>
                </a:solidFill>
                <a:latin typeface="Courier New"/>
              </a:rPr>
              <a:t>FB 81 F5 AD 71 E7 8F CE CA BF 2B F9 01 F5 13 AE   ....q.....+.....</a:t>
            </a:r>
          </a:p>
          <a:p>
            <a:r>
              <a:rPr lang="pt-BR" sz="1100" b="1" dirty="0" smtClean="0">
                <a:solidFill>
                  <a:srgbClr val="0070C0"/>
                </a:solidFill>
                <a:latin typeface="Courier New"/>
              </a:rPr>
              <a:t>0020  </a:t>
            </a:r>
            <a:r>
              <a:rPr lang="pt-BR" sz="1100" b="1" dirty="0">
                <a:solidFill>
                  <a:srgbClr val="0070C0"/>
                </a:solidFill>
                <a:latin typeface="Courier New"/>
              </a:rPr>
              <a:t>A7 9E 06 42 D0 4B D9 39 B4 8B 51 B1 AA 42 58 B8   ...B.K.9..Q..BX.</a:t>
            </a:r>
          </a:p>
          <a:p>
            <a:r>
              <a:rPr lang="en-US" sz="1100" b="1" dirty="0" smtClean="0">
                <a:solidFill>
                  <a:srgbClr val="0070C0"/>
                </a:solidFill>
                <a:latin typeface="Courier New"/>
              </a:rPr>
              <a:t>0030  </a:t>
            </a:r>
            <a:r>
              <a:rPr lang="en-US" sz="1100" b="1" dirty="0">
                <a:solidFill>
                  <a:srgbClr val="0070C0"/>
                </a:solidFill>
                <a:latin typeface="Courier New"/>
              </a:rPr>
              <a:t>85 70 87 77 38 FF D1 3A AB 07 3B 56 FE 1A 65 E8   .p.w8..:..;</a:t>
            </a:r>
            <a:r>
              <a:rPr lang="en-US" sz="1100" b="1" dirty="0" err="1">
                <a:solidFill>
                  <a:srgbClr val="0070C0"/>
                </a:solidFill>
                <a:latin typeface="Courier New"/>
              </a:rPr>
              <a:t>V..e</a:t>
            </a:r>
            <a:r>
              <a:rPr lang="en-US" sz="1100" b="1" dirty="0">
                <a:solidFill>
                  <a:srgbClr val="0070C0"/>
                </a:solidFill>
                <a:latin typeface="Courier New"/>
              </a:rPr>
              <a:t>.</a:t>
            </a:r>
          </a:p>
          <a:p>
            <a:r>
              <a:rPr lang="en-US" sz="1100" b="1" dirty="0" smtClean="0">
                <a:solidFill>
                  <a:srgbClr val="0070C0"/>
                </a:solidFill>
                <a:latin typeface="Courier New"/>
              </a:rPr>
              <a:t>0040  </a:t>
            </a:r>
            <a:r>
              <a:rPr lang="en-US" sz="1100" b="1" dirty="0">
                <a:solidFill>
                  <a:srgbClr val="0070C0"/>
                </a:solidFill>
                <a:latin typeface="Courier New"/>
              </a:rPr>
              <a:t>FF B5 55 FC 01 01 4F 42 15 E7                     </a:t>
            </a:r>
            <a:r>
              <a:rPr lang="en-US" sz="1100" b="1" dirty="0">
                <a:solidFill>
                  <a:srgbClr val="00B050"/>
                </a:solidFill>
                <a:latin typeface="Courier New"/>
              </a:rPr>
              <a:t>..U...OB..</a:t>
            </a:r>
          </a:p>
          <a:p>
            <a:pPr lvl="0"/>
            <a:endParaRPr lang="en-US" sz="1400" dirty="0" smtClean="0">
              <a:solidFill>
                <a:prstClr val="black"/>
              </a:solidFill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&gt; telnet = [Telnet </a:t>
            </a:r>
            <a:r>
              <a:rPr lang="en-US" sz="1400" dirty="0" smtClean="0">
                <a:solidFill>
                  <a:prstClr val="black"/>
                </a:solidFill>
                <a:hlinkClick r:id="rId2"/>
              </a:rPr>
              <a:t>www.skullsecurity.org</a:t>
            </a:r>
            <a:r>
              <a:rPr lang="en-US" sz="1400" dirty="0" smtClean="0">
                <a:solidFill>
                  <a:prstClr val="black"/>
                </a:solidFill>
              </a:rPr>
              <a:t> “PASS: ???”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&gt; </a:t>
            </a:r>
            <a:r>
              <a:rPr lang="en-US" sz="1400" b="1" dirty="0" smtClean="0">
                <a:solidFill>
                  <a:prstClr val="black"/>
                </a:solidFill>
              </a:rPr>
              <a:t>secret</a:t>
            </a:r>
            <a:r>
              <a:rPr lang="en-US" sz="1400" dirty="0" smtClean="0">
                <a:solidFill>
                  <a:prstClr val="black"/>
                </a:solidFill>
              </a:rPr>
              <a:t> = RC4</a:t>
            </a:r>
            <a:r>
              <a:rPr lang="en-US" sz="1400" dirty="0">
                <a:solidFill>
                  <a:prstClr val="black"/>
                </a:solidFill>
              </a:rPr>
              <a:t>(‘THISISMYGOODRC4KEY’, </a:t>
            </a:r>
            <a:r>
              <a:rPr lang="en-US" sz="1400" dirty="0" smtClean="0">
                <a:solidFill>
                  <a:prstClr val="black"/>
                </a:solidFill>
              </a:rPr>
              <a:t>telnet):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0000  </a:t>
            </a:r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08 98 56 8E 46 2F 29 58 F4 08 9E C0 D7 6B 76 29   ..V.F/)X.....</a:t>
            </a:r>
            <a:r>
              <a:rPr lang="en-US" sz="1100" b="1" dirty="0" err="1">
                <a:solidFill>
                  <a:schemeClr val="accent4">
                    <a:lumMod val="75000"/>
                  </a:schemeClr>
                </a:solidFill>
                <a:latin typeface="Courier New"/>
              </a:rPr>
              <a:t>kv</a:t>
            </a:r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)</a:t>
            </a:r>
          </a:p>
          <a:p>
            <a:r>
              <a:rPr lang="pt-BR" sz="11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0010  </a:t>
            </a:r>
            <a:r>
              <a:rPr lang="pt-BR" sz="1100" b="1" dirty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FB BE 8B 1B 31 E7 0F C8 2B D9 21 EC 01 E7 DD 72   ....1...+.!....r</a:t>
            </a:r>
          </a:p>
          <a:p>
            <a:r>
              <a:rPr lang="pt-BR" sz="11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0020  </a:t>
            </a:r>
            <a:r>
              <a:rPr lang="pt-BR" sz="1100" b="1" dirty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66 06 CA C8 D7 9B A7 E6 5E C1 A5 F6 D7 A0 08 A0   f.......^.......</a:t>
            </a: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0030  </a:t>
            </a:r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BA 87 41 38 38 FF 81 7B F8 54 01 76 93 63 16 8D   ..A88..{.</a:t>
            </a:r>
            <a:r>
              <a:rPr lang="en-US" sz="1100" b="1" dirty="0" err="1">
                <a:solidFill>
                  <a:schemeClr val="accent4">
                    <a:lumMod val="75000"/>
                  </a:schemeClr>
                </a:solidFill>
                <a:latin typeface="Courier New"/>
              </a:rPr>
              <a:t>T.v.c</a:t>
            </a:r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..</a:t>
            </a:r>
          </a:p>
          <a:p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0040  </a:t>
            </a:r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latin typeface="Courier New"/>
              </a:rPr>
              <a:t>9C C7 30 88 71 60 3C 31 62 88 CE 0A F1            ..0.q`&lt;1b....</a:t>
            </a:r>
          </a:p>
          <a:p>
            <a:pPr lvl="0"/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&gt; result = (</a:t>
            </a:r>
            <a:r>
              <a:rPr lang="en-US" sz="1400" b="1" dirty="0" smtClean="0">
                <a:solidFill>
                  <a:prstClr val="black"/>
                </a:solidFill>
              </a:rPr>
              <a:t>secret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⊕ </a:t>
            </a:r>
            <a:r>
              <a:rPr lang="en-US" sz="1400" dirty="0" err="1" smtClean="0">
                <a:solidFill>
                  <a:prstClr val="black"/>
                </a:solidFill>
              </a:rPr>
              <a:t>keystream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0000 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00 FF 7B 92 B7 B8 00 FF 7A 92 B7 B8 08 00 45 00   ..{.....z.....E.</a:t>
            </a:r>
          </a:p>
          <a:p>
            <a:pPr lvl="0"/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0010 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00 3F 7E B6 40 00 80 06 E1 66 0A 15 00 12 CE DC   .?~.@....f......</a:t>
            </a:r>
          </a:p>
          <a:p>
            <a:pPr lvl="0"/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0020 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C1 98 CC 8A 07 D0 7E DF EA 4A F4 47 7D E2 50 18   ......~..J.G}.P.</a:t>
            </a:r>
          </a:p>
          <a:p>
            <a:pPr lvl="0"/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0030 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3F F7 C6 4F 00 00 50 41 53 53 3A 20 6D 79 73 65   ?..O..PASS:.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myse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0040 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63 72 65 74 70 61 73 73 77 6F                    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cretpasswo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1507" y="1230868"/>
            <a:ext cx="266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Encrypt something that’s well known to the attacker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XOR the </a:t>
            </a:r>
            <a:r>
              <a:rPr lang="en-US" dirty="0" err="1" smtClean="0"/>
              <a:t>ciphertext</a:t>
            </a:r>
            <a:r>
              <a:rPr lang="en-US" dirty="0" smtClean="0"/>
              <a:t> with the known plaintext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Encrypt something unknown using the same key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XOR the secret with the </a:t>
            </a:r>
            <a:r>
              <a:rPr lang="en-US" dirty="0" err="1" smtClean="0"/>
              <a:t>keystream</a:t>
            </a:r>
            <a:r>
              <a:rPr lang="en-US" dirty="0" smtClean="0"/>
              <a:t> we derived</a:t>
            </a:r>
          </a:p>
        </p:txBody>
      </p:sp>
    </p:spTree>
    <p:extLst>
      <p:ext uri="{BB962C8B-B14F-4D97-AF65-F5344CB8AC3E}">
        <p14:creationId xmlns:p14="http://schemas.microsoft.com/office/powerpoint/2010/main" val="35301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re-use in stream: What’s happening?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encrypting known data, we can derive the </a:t>
            </a:r>
            <a:r>
              <a:rPr lang="en-US" dirty="0" err="1" smtClean="0"/>
              <a:t>keystream</a:t>
            </a:r>
            <a:endParaRPr lang="en-US" dirty="0"/>
          </a:p>
          <a:p>
            <a:r>
              <a:rPr lang="en-US" dirty="0" smtClean="0"/>
              <a:t>We can then use that </a:t>
            </a:r>
            <a:r>
              <a:rPr lang="en-US" dirty="0" err="1" smtClean="0"/>
              <a:t>keystream</a:t>
            </a:r>
            <a:r>
              <a:rPr lang="en-US" dirty="0" smtClean="0"/>
              <a:t> to decrypt anything else encrypted with that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re-use in stream: How to prevent?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different and random initialization vectors (IVs) when encrypting data</a:t>
            </a:r>
          </a:p>
          <a:p>
            <a:r>
              <a:rPr lang="en-US" dirty="0" smtClean="0"/>
              <a:t>If possible, use a different key (not always possible)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re-use in 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more subtle, and more difficult to exploit, but equally as dangerous</a:t>
            </a:r>
          </a:p>
          <a:p>
            <a:r>
              <a:rPr lang="en-US" dirty="0" smtClean="0"/>
              <a:t>This affects:</a:t>
            </a:r>
          </a:p>
          <a:p>
            <a:pPr lvl="1"/>
            <a:r>
              <a:rPr lang="en-US" dirty="0" smtClean="0"/>
              <a:t>DES (all modes)</a:t>
            </a:r>
          </a:p>
          <a:p>
            <a:pPr lvl="1"/>
            <a:r>
              <a:rPr lang="en-US" dirty="0" smtClean="0"/>
              <a:t>3DES (all modes)</a:t>
            </a:r>
          </a:p>
          <a:p>
            <a:pPr lvl="1"/>
            <a:r>
              <a:rPr lang="en-US" dirty="0" smtClean="0"/>
              <a:t>AES (all modes)</a:t>
            </a:r>
          </a:p>
          <a:p>
            <a:pPr lvl="1"/>
            <a:r>
              <a:rPr lang="en-US" dirty="0" smtClean="0"/>
              <a:t>RC2</a:t>
            </a:r>
          </a:p>
          <a:p>
            <a:pPr lvl="1"/>
            <a:r>
              <a:rPr lang="en-US" dirty="0" smtClean="0"/>
              <a:t>RC5</a:t>
            </a:r>
          </a:p>
          <a:p>
            <a:pPr lvl="1"/>
            <a:r>
              <a:rPr lang="en-US" dirty="0" smtClean="0"/>
              <a:t>And… well, everything else I’ve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re-use in block ciphers: When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attack works if:</a:t>
            </a:r>
          </a:p>
          <a:p>
            <a:pPr lvl="1"/>
            <a:r>
              <a:rPr lang="en-US" dirty="0" smtClean="0"/>
              <a:t>Any normal cipher is used (block or stream)</a:t>
            </a:r>
          </a:p>
          <a:p>
            <a:pPr lvl="2"/>
            <a:r>
              <a:rPr lang="en-US" dirty="0" smtClean="0"/>
              <a:t>Note that there are better ways to attack stream ciphers</a:t>
            </a:r>
          </a:p>
          <a:p>
            <a:pPr lvl="1"/>
            <a:r>
              <a:rPr lang="en-US" dirty="0" smtClean="0"/>
              <a:t>The attacker controls [</a:t>
            </a:r>
            <a:r>
              <a:rPr lang="en-US" dirty="0" err="1" smtClean="0"/>
              <a:t>blocksize</a:t>
            </a:r>
            <a:r>
              <a:rPr lang="en-US" dirty="0" smtClean="0"/>
              <a:t>] bytes of the plaintext, preferably at the beginning</a:t>
            </a:r>
          </a:p>
          <a:p>
            <a:pPr lvl="2"/>
            <a:r>
              <a:rPr lang="en-US" dirty="0" smtClean="0"/>
              <a:t>Note that only bytes after the attacker-controlled text can be decrypted</a:t>
            </a:r>
          </a:p>
          <a:p>
            <a:pPr lvl="1"/>
            <a:r>
              <a:rPr lang="en-US" dirty="0" smtClean="0"/>
              <a:t>The same key and IV are used each time the encryption happens</a:t>
            </a:r>
          </a:p>
          <a:p>
            <a:pPr lvl="2"/>
            <a:r>
              <a:rPr lang="en-US" dirty="0" smtClean="0"/>
              <a:t>Note that some ciphers – like ECB – don’t have IVs, so this attack cannot be prevented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re-use in block ciphers – 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Here’s our “oracle”: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 that we’re using “DES-ECB” – this attack will work, as-is, with every block and stream cipher in almost every “mode”</a:t>
            </a:r>
          </a:p>
          <a:p>
            <a:r>
              <a:rPr lang="en-US" dirty="0" smtClean="0"/>
              <a:t>ECB is somewhat special because it can’t be fixed</a:t>
            </a:r>
          </a:p>
          <a:p>
            <a:pPr lvl="1"/>
            <a:r>
              <a:rPr lang="en-US" dirty="0" smtClean="0"/>
              <a:t>We’ll talk about ECB, CBC, etc. when we talk about padding oracles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81200"/>
            <a:ext cx="8954429" cy="22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re-use in block ciphers: example [1]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3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Here’s the output from </a:t>
            </a:r>
            <a:r>
              <a:rPr lang="en-US" dirty="0" err="1" smtClean="0"/>
              <a:t>do_crypto</a:t>
            </a:r>
            <a:r>
              <a:rPr lang="en-US" dirty="0" smtClean="0"/>
              <a:t>(“A” * 16):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258323"/>
              </p:ext>
            </p:extLst>
          </p:nvPr>
        </p:nvGraphicFramePr>
        <p:xfrm>
          <a:off x="152400" y="2294132"/>
          <a:ext cx="6858000" cy="403047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/>
                        <a:t>C</a:t>
                      </a:r>
                      <a:r>
                        <a:rPr lang="en-US" b="1" baseline="-25000"/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\xe1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\xf0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\xc6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\x1b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2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b="1" baseline="-25000" dirty="0"/>
                        <a:t>2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\xe1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\xf0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\xc6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\x1b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'h'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'i'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'i'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/>
                        <a:t>C</a:t>
                      </a:r>
                      <a:r>
                        <a:rPr lang="en-US" b="1" baseline="-25000"/>
                        <a:t>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\x7b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\xb6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\xf5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xda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\x9c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4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'o'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'm'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'e'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'e'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/>
                        <a:t>C</a:t>
                      </a:r>
                      <a:r>
                        <a:rPr lang="en-US" b="1" baseline="-25000"/>
                        <a:t>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\xb1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\x0e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xdf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\xe8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5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'd'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\x02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\x02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b="1" baseline="-25000" dirty="0"/>
                        <a:t>5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\xe0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\x6f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xcf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\xc0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xcf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xfe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2262188"/>
            <a:ext cx="190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blocks of just “A”s (note that the </a:t>
            </a:r>
            <a:r>
              <a:rPr lang="en-US" dirty="0" err="1" smtClean="0"/>
              <a:t>ciphertext</a:t>
            </a:r>
            <a:r>
              <a:rPr lang="en-US" dirty="0" smtClean="0"/>
              <a:t> is the same)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rest of the string encrypted as-is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" y="3886200"/>
            <a:ext cx="8839200" cy="2667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" y="2262187"/>
            <a:ext cx="8839200" cy="16425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doing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opinion, crypto is one of the most important technologies in the modern world, if implemented correctly</a:t>
            </a:r>
          </a:p>
          <a:p>
            <a:r>
              <a:rPr lang="en-US" dirty="0" smtClean="0"/>
              <a:t>Crypto implementation is hard</a:t>
            </a:r>
          </a:p>
          <a:p>
            <a:r>
              <a:rPr lang="en-US" dirty="0" smtClean="0"/>
              <a:t>I decided to teach myself attacks by writing tools</a:t>
            </a:r>
          </a:p>
          <a:p>
            <a:pPr lvl="1"/>
            <a:r>
              <a:rPr lang="en-US" dirty="0" smtClean="0"/>
              <a:t>Before I knew it, I had enough to make an interesting talk!</a:t>
            </a:r>
          </a:p>
        </p:txBody>
      </p:sp>
    </p:spTree>
    <p:extLst>
      <p:ext uri="{BB962C8B-B14F-4D97-AF65-F5344CB8AC3E}">
        <p14:creationId xmlns:p14="http://schemas.microsoft.com/office/powerpoint/2010/main" val="10793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re-use in block ciphers: example [2]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3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Here’s the output from </a:t>
            </a:r>
            <a:r>
              <a:rPr lang="en-US" dirty="0" err="1" smtClean="0"/>
              <a:t>do_crypto</a:t>
            </a:r>
            <a:r>
              <a:rPr lang="en-US" dirty="0" smtClean="0"/>
              <a:t>(“A” * 7):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366514"/>
              </p:ext>
            </p:extLst>
          </p:nvPr>
        </p:nvGraphicFramePr>
        <p:xfrm>
          <a:off x="152400" y="2294132"/>
          <a:ext cx="6858000" cy="403047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b="1" baseline="-2500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\x8b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\xe6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\x0f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'h'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'i'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'i'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\xf2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\xaa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\xb1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\xfb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\xb4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\xb5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'o'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'm'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'e'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'e'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\x9a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\xcc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'd'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\xd3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\x2a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\xf5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xea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\x8b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\xe6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01107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GOAL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2262187"/>
            <a:ext cx="8839200" cy="8620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62800" y="3352800"/>
            <a:ext cx="14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Stuff</a:t>
            </a:r>
          </a:p>
          <a:p>
            <a:r>
              <a:rPr lang="en-US" dirty="0" smtClean="0"/>
              <a:t>That</a:t>
            </a:r>
          </a:p>
          <a:p>
            <a:r>
              <a:rPr lang="en-US" dirty="0" smtClean="0"/>
              <a:t>We</a:t>
            </a:r>
          </a:p>
          <a:p>
            <a:r>
              <a:rPr lang="en-US" dirty="0" smtClean="0"/>
              <a:t>Don’t</a:t>
            </a:r>
          </a:p>
          <a:p>
            <a:r>
              <a:rPr lang="en-US" dirty="0" smtClean="0"/>
              <a:t>Care</a:t>
            </a:r>
          </a:p>
          <a:p>
            <a:r>
              <a:rPr lang="en-US" dirty="0" smtClean="0"/>
              <a:t>About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07" y="3124200"/>
            <a:ext cx="8839200" cy="3276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re-use in block ciphers: example [3]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3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1"/>
            <a:ext cx="8229600" cy="838200"/>
          </a:xfrm>
        </p:spPr>
        <p:txBody>
          <a:bodyPr/>
          <a:lstStyle/>
          <a:p>
            <a:r>
              <a:rPr lang="en-US" sz="2400" dirty="0" smtClean="0"/>
              <a:t>It’s pretty trivial to guess a single byte…</a:t>
            </a:r>
          </a:p>
          <a:p>
            <a:pPr lvl="1"/>
            <a:r>
              <a:rPr lang="en-US" sz="2000" dirty="0" smtClean="0"/>
              <a:t>[‘A’..’Z’ + ‘</a:t>
            </a:r>
            <a:r>
              <a:rPr lang="en-US" sz="2000" dirty="0" err="1" smtClean="0"/>
              <a:t>a’..’z</a:t>
            </a:r>
            <a:r>
              <a:rPr lang="en-US" sz="2000" dirty="0" smtClean="0"/>
              <a:t>’] do |c| </a:t>
            </a:r>
            <a:r>
              <a:rPr lang="en-US" sz="2000" dirty="0" err="1" smtClean="0"/>
              <a:t>do_crypto</a:t>
            </a:r>
            <a:r>
              <a:rPr lang="en-US" sz="2000" dirty="0" smtClean="0"/>
              <a:t>(‘AAAAAAA’ + c); end</a:t>
            </a:r>
          </a:p>
          <a:p>
            <a:pPr lvl="1"/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81384"/>
              </p:ext>
            </p:extLst>
          </p:nvPr>
        </p:nvGraphicFramePr>
        <p:xfrm>
          <a:off x="152400" y="3987108"/>
          <a:ext cx="6858000" cy="134112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1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  <a:r>
                        <a:rPr lang="en-US" sz="1600" b="1" baseline="-25000"/>
                        <a:t>1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\x1c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\xb7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  <a:r>
                        <a:rPr lang="en-US" sz="1600" b="1" baseline="-25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'h'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'i'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'i'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</a:t>
                      </a:r>
                      <a:r>
                        <a:rPr lang="en-US" sz="1600" b="1" baseline="-25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\x7b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\xb6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\xf5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</a:t>
                      </a:r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xda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\x9c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4868" y="3048000"/>
            <a:ext cx="8839200" cy="3778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361356"/>
              </p:ext>
            </p:extLst>
          </p:nvPr>
        </p:nvGraphicFramePr>
        <p:xfrm>
          <a:off x="152400" y="5382520"/>
          <a:ext cx="6858000" cy="6705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1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  <a:r>
                        <a:rPr lang="en-US" sz="1600" b="1" baseline="-25000"/>
                        <a:t>1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</a:rPr>
                        <a:t>xea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</a:rPr>
                        <a:t>xca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\x59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\x30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\x3d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\x8b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\xe6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\x0f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302653"/>
              </p:ext>
            </p:extLst>
          </p:nvPr>
        </p:nvGraphicFramePr>
        <p:xfrm>
          <a:off x="152400" y="6139118"/>
          <a:ext cx="6858000" cy="6705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1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'U'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  <a:r>
                        <a:rPr lang="en-US" sz="1600" b="1" baseline="-25000"/>
                        <a:t>1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\x5a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\x3c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\xc8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\x0f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\x3f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5668"/>
              </p:ext>
            </p:extLst>
          </p:nvPr>
        </p:nvGraphicFramePr>
        <p:xfrm>
          <a:off x="152400" y="2033588"/>
          <a:ext cx="6858000" cy="806094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b="1" baseline="-250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\x8b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\xe6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\x0f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62807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3048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I’m only showing the first block or two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2133600"/>
            <a:ext cx="1691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 We’re trying to find  a match for this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5710025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 Oh </a:t>
            </a:r>
            <a:r>
              <a:rPr lang="en-US" sz="1600" dirty="0" err="1" smtClean="0">
                <a:sym typeface="Wingdings" pitchFamily="2" charset="2"/>
              </a:rPr>
              <a:t>hai</a:t>
            </a:r>
            <a:r>
              <a:rPr lang="en-US" sz="1600" dirty="0" smtClean="0">
                <a:sym typeface="Wingdings" pitchFamily="2" charset="2"/>
              </a:rPr>
              <a:t>!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06115" y="4267200"/>
            <a:ext cx="1009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 Nope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06115" y="6400800"/>
            <a:ext cx="1009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 Nope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4868" y="1650381"/>
            <a:ext cx="8839200" cy="13976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re-use in block ciphers: example [4]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3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Here’s the output from </a:t>
            </a:r>
            <a:r>
              <a:rPr lang="en-US" dirty="0" err="1" smtClean="0"/>
              <a:t>do_crypto</a:t>
            </a:r>
            <a:r>
              <a:rPr lang="en-US" dirty="0" smtClean="0"/>
              <a:t>(“A” * 6):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167831"/>
              </p:ext>
            </p:extLst>
          </p:nvPr>
        </p:nvGraphicFramePr>
        <p:xfrm>
          <a:off x="152400" y="2294132"/>
          <a:ext cx="6858000" cy="403047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'h'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/>
                        <a:t>C</a:t>
                      </a:r>
                      <a:r>
                        <a:rPr lang="en-US" b="1" baseline="-25000"/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xcb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\x7a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\xd0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xbf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'o'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\xf9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\x8e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\xcd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\xf0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\xcb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'm'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'e'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'e'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\x8c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\xc0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\x1d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\xe5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\xf2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\xdc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'd'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\xb4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\xfc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\xd9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\xd2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'h'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b="1" baseline="-25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\xcb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\x7a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\xd0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\xbf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\x21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01107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GOAL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2262187"/>
            <a:ext cx="8839200" cy="8620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62800" y="3352800"/>
            <a:ext cx="14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Stuff</a:t>
            </a:r>
          </a:p>
          <a:p>
            <a:r>
              <a:rPr lang="en-US" dirty="0" smtClean="0"/>
              <a:t>That</a:t>
            </a:r>
          </a:p>
          <a:p>
            <a:r>
              <a:rPr lang="en-US" dirty="0" smtClean="0"/>
              <a:t>We</a:t>
            </a:r>
          </a:p>
          <a:p>
            <a:r>
              <a:rPr lang="en-US" dirty="0" smtClean="0"/>
              <a:t>Don’t</a:t>
            </a:r>
          </a:p>
          <a:p>
            <a:r>
              <a:rPr lang="en-US" dirty="0" smtClean="0"/>
              <a:t>Care</a:t>
            </a:r>
          </a:p>
          <a:p>
            <a:r>
              <a:rPr lang="en-US" dirty="0" smtClean="0"/>
              <a:t>About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907" y="3124200"/>
            <a:ext cx="8839200" cy="3276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re-use in block ciphers: example [5]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3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714302"/>
              </p:ext>
            </p:extLst>
          </p:nvPr>
        </p:nvGraphicFramePr>
        <p:xfrm>
          <a:off x="152400" y="3987108"/>
          <a:ext cx="6858000" cy="134112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1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'g'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  <a:r>
                        <a:rPr lang="en-US" sz="1600" b="1" baseline="-25000"/>
                        <a:t>1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\xbb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\xa3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\xb9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\xb5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\xc4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  <a:r>
                        <a:rPr lang="en-US" sz="1600" b="1" baseline="-25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sz="1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'h'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'i'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'i'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' 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</a:t>
                      </a:r>
                      <a:r>
                        <a:rPr lang="en-US" sz="1600" b="1" baseline="-25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sz="1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\x7b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\xb6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\xf5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\x9c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4868" y="3048000"/>
            <a:ext cx="8839200" cy="3778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918363"/>
              </p:ext>
            </p:extLst>
          </p:nvPr>
        </p:nvGraphicFramePr>
        <p:xfrm>
          <a:off x="152400" y="5382520"/>
          <a:ext cx="6858000" cy="6705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1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'h'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\xcb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\x7a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\x74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\xd0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\x38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\x45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</a:rPr>
                        <a:t>xbf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\x21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423044"/>
              </p:ext>
            </p:extLst>
          </p:nvPr>
        </p:nvGraphicFramePr>
        <p:xfrm>
          <a:off x="152400" y="6139118"/>
          <a:ext cx="6858000" cy="6705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1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  <a:r>
                        <a:rPr lang="en-US" sz="1600" b="1" baseline="-25000"/>
                        <a:t>1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\xc2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\x64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\xd0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</a:t>
                      </a:r>
                      <a:r>
                        <a:rPr lang="en-US" sz="1600" dirty="0" err="1"/>
                        <a:t>xae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\xc2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659127"/>
              </p:ext>
            </p:extLst>
          </p:nvPr>
        </p:nvGraphicFramePr>
        <p:xfrm>
          <a:off x="152400" y="2033588"/>
          <a:ext cx="6858000" cy="806094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03047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'h'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04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b="1" baseline="-250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xcb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\x7a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\xd0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xbf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\x21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53200" y="320039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I’m only showing the first block or two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2133600"/>
            <a:ext cx="168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 We’re trying to find  a match for this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06115" y="5579477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 Oh </a:t>
            </a:r>
            <a:r>
              <a:rPr lang="en-US" sz="1600" dirty="0" err="1" smtClean="0">
                <a:sym typeface="Wingdings" pitchFamily="2" charset="2"/>
              </a:rPr>
              <a:t>hai</a:t>
            </a:r>
            <a:r>
              <a:rPr lang="en-US" sz="1600" dirty="0" smtClean="0">
                <a:sym typeface="Wingdings" pitchFamily="2" charset="2"/>
              </a:rPr>
              <a:t>!</a:t>
            </a:r>
            <a:endParaRPr lang="en-US" sz="1600" dirty="0"/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228600" y="311119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Once again, we’re guessing a single byte:</a:t>
            </a:r>
          </a:p>
          <a:p>
            <a:pPr lvl="1"/>
            <a:r>
              <a:rPr lang="en-US" sz="2000" dirty="0" smtClean="0"/>
              <a:t>[‘A’..’Z’ + ‘</a:t>
            </a:r>
            <a:r>
              <a:rPr lang="en-US" sz="2000" dirty="0" err="1" smtClean="0"/>
              <a:t>a’..’z</a:t>
            </a:r>
            <a:r>
              <a:rPr lang="en-US" sz="2000" dirty="0" smtClean="0"/>
              <a:t>’] do |c| </a:t>
            </a:r>
            <a:r>
              <a:rPr lang="en-US" sz="2000" dirty="0" err="1" smtClean="0"/>
              <a:t>do_crypto</a:t>
            </a:r>
            <a:r>
              <a:rPr lang="en-US" sz="2000" dirty="0" smtClean="0"/>
              <a:t>(‘AAAAAAT’ + c); end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6115" y="4267200"/>
            <a:ext cx="1009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 Nope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0318" y="6484434"/>
            <a:ext cx="1009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 Nope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9292" y="1801073"/>
            <a:ext cx="8839200" cy="12469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re-use in block ciphers: What’s going 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continue likewise till we’ve decrypted the entire packet</a:t>
            </a:r>
          </a:p>
          <a:p>
            <a:r>
              <a:rPr lang="en-US" dirty="0" smtClean="0"/>
              <a:t>What’s going on?</a:t>
            </a:r>
          </a:p>
          <a:p>
            <a:pPr lvl="1"/>
            <a:r>
              <a:rPr lang="en-US" dirty="0" smtClean="0"/>
              <a:t>We’re forcing the first unknown byte to be on a block boundary, then guessing it</a:t>
            </a:r>
          </a:p>
          <a:p>
            <a:pPr lvl="1"/>
            <a:r>
              <a:rPr lang="en-US" dirty="0" smtClean="0"/>
              <a:t>We can guess any character in 255 bytes, as long as we know all the characters before it</a:t>
            </a:r>
          </a:p>
        </p:txBody>
      </p:sp>
    </p:spTree>
    <p:extLst>
      <p:ext uri="{BB962C8B-B14F-4D97-AF65-F5344CB8AC3E}">
        <p14:creationId xmlns:p14="http://schemas.microsoft.com/office/powerpoint/2010/main" val="11783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re-use in block ciphers: A tool!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wrote a tool called “</a:t>
            </a:r>
            <a:r>
              <a:rPr lang="en-US" dirty="0" err="1" smtClean="0"/>
              <a:t>Prephixer</a:t>
            </a:r>
            <a:r>
              <a:rPr lang="en-US" dirty="0" smtClean="0"/>
              <a:t>” to implement this attack</a:t>
            </a:r>
          </a:p>
          <a:p>
            <a:pPr lvl="1"/>
            <a:r>
              <a:rPr lang="en-US" dirty="0" smtClean="0">
                <a:hlinkClick r:id="rId2"/>
              </a:rPr>
              <a:t>https://www.github.com/iagox86/prephixer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Preventing key re-use in block ciphers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different and random initialization vectors (IVs) when encrypting data</a:t>
            </a:r>
          </a:p>
          <a:p>
            <a:r>
              <a:rPr lang="en-US" dirty="0" smtClean="0"/>
              <a:t>If possible, use a different key (not always possible)</a:t>
            </a:r>
          </a:p>
          <a:p>
            <a:r>
              <a:rPr lang="en-US" dirty="0" smtClean="0"/>
              <a:t>If you’re using ECB mode…. WHY ARE YOU USING ECB MODE!?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TODO, if we need to fill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length extension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why I became interested in crypto attacks</a:t>
            </a:r>
          </a:p>
          <a:p>
            <a:r>
              <a:rPr lang="en-US" dirty="0" smtClean="0"/>
              <a:t>The basic idea: most hash algorithms (before SHA3) can “pick up where they left off”</a:t>
            </a:r>
          </a:p>
          <a:p>
            <a:r>
              <a:rPr lang="en-US" dirty="0" smtClean="0"/>
              <a:t>What’s that mean for security?</a:t>
            </a:r>
          </a:p>
          <a:p>
            <a:pPr lvl="1"/>
            <a:r>
              <a:rPr lang="en-US" dirty="0" smtClean="0"/>
              <a:t>Let’s find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length extension: a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attack where the following happens:</a:t>
            </a:r>
          </a:p>
          <a:p>
            <a:r>
              <a:rPr lang="en-US" dirty="0" smtClean="0"/>
              <a:t>Server calculates:</a:t>
            </a:r>
          </a:p>
          <a:p>
            <a:endParaRPr lang="en-US" dirty="0" smtClean="0"/>
          </a:p>
          <a:p>
            <a:r>
              <a:rPr lang="en-US" dirty="0" smtClean="0"/>
              <a:t>Then later, to validate that </a:t>
            </a:r>
            <a:r>
              <a:rPr lang="en-US" dirty="0" err="1" smtClean="0"/>
              <a:t>attacker_data</a:t>
            </a:r>
            <a:r>
              <a:rPr lang="en-US" dirty="0" smtClean="0"/>
              <a:t> is valid: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082" y="4343400"/>
            <a:ext cx="8919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H(secret +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new_attacker_data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verifer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 error()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trusted_operation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attacker_data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786749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erifier =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H(secret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attacker_data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“modern” crypto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Relative strength when used properly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Relative strength when used incorrectly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7158072"/>
              </p:ext>
            </p:extLst>
          </p:nvPr>
        </p:nvGraphicFramePr>
        <p:xfrm>
          <a:off x="533400" y="2286000"/>
          <a:ext cx="38100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5842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Completely broken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Somewhat broken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Probably good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 (1979)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RC4 (1987)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3DES (1998)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AES (1998)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Blowfish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MD4 (1990)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MD5 (1992)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SHA1 (1995)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SHSA2 (2001)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SHA3 (2012)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02023540"/>
              </p:ext>
            </p:extLst>
          </p:nvPr>
        </p:nvGraphicFramePr>
        <p:xfrm>
          <a:off x="4724400" y="2286000"/>
          <a:ext cx="38100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5842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Completely broken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Somewhat broken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Probably good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 (1979)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RC4 (1987)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3DES (1998)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AES (1998)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Blowfish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MD4 (1990)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MD5 (1992)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SHA1 (1995)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SHA2 (2001)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SHA3 (2012)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???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TODO, if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24" y="-33454"/>
            <a:ext cx="3657600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62400" cy="29718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276600" y="1798134"/>
            <a:ext cx="2133600" cy="0"/>
          </a:xfrm>
          <a:prstGeom prst="straightConnector1">
            <a:avLst/>
          </a:prstGeom>
          <a:ln w="136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 smtClean="0"/>
              <a:t>Because people get mad at me for just pointing out problems…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done!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+ Contact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Me:</a:t>
            </a:r>
          </a:p>
          <a:p>
            <a:pPr lvl="1"/>
            <a:r>
              <a:rPr lang="en-US" dirty="0" smtClean="0"/>
              <a:t>Ron Bowes &lt;</a:t>
            </a:r>
            <a:r>
              <a:rPr lang="en-US" dirty="0" smtClean="0">
                <a:hlinkClick r:id="rId2"/>
              </a:rPr>
              <a:t>ron@skullsecurity.net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@iagox86</a:t>
            </a:r>
          </a:p>
          <a:p>
            <a:pPr lvl="1"/>
            <a:r>
              <a:rPr lang="en-US" dirty="0" smtClean="0">
                <a:hlinkClick r:id="rId3"/>
              </a:rPr>
              <a:t>http://www.skullsecurity.org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http://www.leviathansecurity.com</a:t>
            </a:r>
            <a:endParaRPr lang="en-US" dirty="0" smtClean="0"/>
          </a:p>
          <a:p>
            <a:r>
              <a:rPr lang="en-US" dirty="0" smtClean="0"/>
              <a:t>Tools released:</a:t>
            </a:r>
          </a:p>
          <a:p>
            <a:pPr lvl="1"/>
            <a:r>
              <a:rPr lang="en-US" dirty="0" smtClean="0">
                <a:hlinkClick r:id="rId5"/>
              </a:rPr>
              <a:t>https://www.github.com/iagox86/prephixer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www.github.com/iagox86/poracle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www.github.com/iagox86/hash_extender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www.github.com/iagox86/unzipher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our purposes…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“Crypto”, in the context of this talk, will cover: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Random numbers</a:t>
            </a:r>
          </a:p>
          <a:p>
            <a:pPr lvl="1"/>
            <a:r>
              <a:rPr lang="en-US" dirty="0" smtClean="0"/>
              <a:t>Anything else I need</a:t>
            </a:r>
            <a:br>
              <a:rPr lang="en-US" dirty="0" smtClean="0"/>
            </a:br>
            <a:r>
              <a:rPr lang="en-US" dirty="0" smtClean="0"/>
              <a:t>it to cover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86000"/>
            <a:ext cx="2769220" cy="41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68047"/>
            <a:ext cx="7772400" cy="1362075"/>
          </a:xfrm>
        </p:spPr>
        <p:txBody>
          <a:bodyPr/>
          <a:lstStyle/>
          <a:p>
            <a:r>
              <a:rPr lang="en-US" dirty="0" smtClean="0"/>
              <a:t>History of crypto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967860"/>
            <a:ext cx="7772400" cy="1500187"/>
          </a:xfrm>
        </p:spPr>
        <p:txBody>
          <a:bodyPr/>
          <a:lstStyle/>
          <a:p>
            <a:r>
              <a:rPr lang="en-US" dirty="0" smtClean="0"/>
              <a:t>The somewhat accurate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84" y="152400"/>
            <a:ext cx="6160850" cy="48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75 BC: Caesar cipher</a:t>
            </a:r>
            <a:endParaRPr lang="en-US" dirty="0"/>
          </a:p>
        </p:txBody>
      </p:sp>
      <p:pic>
        <p:nvPicPr>
          <p:cNvPr id="1026" name="Picture 2" descr="http://www.jungle-systems.co.uk/wp-content/uploads/2011/09/Caesar_Ho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7116"/>
            <a:ext cx="2857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omanemperors.com/images/claudius/emperor-claudi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33" y="3924300"/>
            <a:ext cx="194856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09233" y="45074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</a:t>
            </a:r>
            <a:r>
              <a:rPr lang="en-US" dirty="0" err="1" smtClean="0"/>
              <a:t>uijol</a:t>
            </a:r>
            <a:r>
              <a:rPr lang="en-US" dirty="0" smtClean="0"/>
              <a:t> </a:t>
            </a:r>
            <a:r>
              <a:rPr lang="en-US" dirty="0" err="1" smtClean="0"/>
              <a:t>nz</a:t>
            </a:r>
            <a:r>
              <a:rPr lang="en-US" dirty="0" smtClean="0"/>
              <a:t> </a:t>
            </a:r>
            <a:r>
              <a:rPr lang="en-US" dirty="0" err="1" smtClean="0"/>
              <a:t>gsjfoet</a:t>
            </a:r>
            <a:r>
              <a:rPr lang="en-US" dirty="0" smtClean="0"/>
              <a:t> </a:t>
            </a:r>
            <a:r>
              <a:rPr lang="en-US" dirty="0" err="1" smtClean="0"/>
              <a:t>bsf</a:t>
            </a:r>
            <a:r>
              <a:rPr lang="en-US" dirty="0" smtClean="0"/>
              <a:t> </a:t>
            </a:r>
            <a:r>
              <a:rPr lang="en-US" dirty="0" err="1" smtClean="0"/>
              <a:t>uszjoh</a:t>
            </a:r>
            <a:r>
              <a:rPr lang="en-US" dirty="0" smtClean="0"/>
              <a:t> up </a:t>
            </a:r>
            <a:r>
              <a:rPr lang="en-US" dirty="0" err="1" smtClean="0"/>
              <a:t>ljmm</a:t>
            </a:r>
            <a:r>
              <a:rPr lang="en-US" dirty="0" smtClean="0"/>
              <a:t> </a:t>
            </a:r>
            <a:r>
              <a:rPr lang="en-US" dirty="0" err="1" smtClean="0"/>
              <a:t>nf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31166" y="53911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57500" y="4876800"/>
            <a:ext cx="4337933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7500" y="5791200"/>
            <a:ext cx="4337933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Shift cipher</a:t>
            </a:r>
          </a:p>
          <a:p>
            <a:r>
              <a:rPr lang="en-US" dirty="0" smtClean="0"/>
              <a:t>25 possible encodings (26, if you count ‘0’)</a:t>
            </a:r>
          </a:p>
          <a:p>
            <a:r>
              <a:rPr lang="en-US" dirty="0" smtClean="0"/>
              <a:t>Trivially </a:t>
            </a:r>
            <a:r>
              <a:rPr lang="en-US" dirty="0" err="1" smtClean="0"/>
              <a:t>bruteforced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Caesar – World War II: No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674420"/>
            <a:ext cx="4267200" cy="304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Not shown: the part where they call me a fag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649"/>
            <a:ext cx="9144000" cy="42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</TotalTime>
  <Words>3898</Words>
  <Application>Microsoft Office PowerPoint</Application>
  <PresentationFormat>On-screen Show (4:3)</PresentationFormat>
  <Paragraphs>935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Crypto: You’re doing it wrong</vt:lpstr>
      <vt:lpstr>About me</vt:lpstr>
      <vt:lpstr>Quick agenda</vt:lpstr>
      <vt:lpstr>Why am I doing this?</vt:lpstr>
      <vt:lpstr>Comparing “modern” crypto methods</vt:lpstr>
      <vt:lpstr>For our purposes…</vt:lpstr>
      <vt:lpstr>History of crypto</vt:lpstr>
      <vt:lpstr>c. 75 BC: Caesar cipher</vt:lpstr>
      <vt:lpstr>Caesar – World War II: No developments</vt:lpstr>
      <vt:lpstr>World War II: Enigma Machine</vt:lpstr>
      <vt:lpstr>Let’s get more modern</vt:lpstr>
      <vt:lpstr>1970s: DES was invented!</vt:lpstr>
      <vt:lpstr>Still 1970s: Along came DH and RSA</vt:lpstr>
      <vt:lpstr>1990s: Certification Authorities</vt:lpstr>
      <vt:lpstr>1990s – WEP</vt:lpstr>
      <vt:lpstr>2008: github (and other “Web 2.0” stuff)</vt:lpstr>
      <vt:lpstr>Point?</vt:lpstr>
      <vt:lpstr>Important concepts</vt:lpstr>
      <vt:lpstr>Encryption</vt:lpstr>
      <vt:lpstr>Encryption – Stream cipher</vt:lpstr>
      <vt:lpstr>Encryption – Block cipher</vt:lpstr>
      <vt:lpstr>Encryption – Block cipher modes of operation – ECB</vt:lpstr>
      <vt:lpstr>Encryption – Block cipher modes of operation – CBC</vt:lpstr>
      <vt:lpstr>Hashing</vt:lpstr>
      <vt:lpstr>Random numbers</vt:lpstr>
      <vt:lpstr>Attacks</vt:lpstr>
      <vt:lpstr>Bit-flipping against stream ciphers</vt:lpstr>
      <vt:lpstr>Bit-flipping example</vt:lpstr>
      <vt:lpstr>Why does bit flipping matter?</vt:lpstr>
      <vt:lpstr>How to prevent bit-flipping attacks</vt:lpstr>
      <vt:lpstr>“The Cryptographic Doom Principle”</vt:lpstr>
      <vt:lpstr>Key re-use in stream ciphers</vt:lpstr>
      <vt:lpstr>Key re-use in stream – example</vt:lpstr>
      <vt:lpstr>Key re-use in stream: What’s happening?</vt:lpstr>
      <vt:lpstr>Key re-use in stream: How to prevent?</vt:lpstr>
      <vt:lpstr>Key re-use in block ciphers</vt:lpstr>
      <vt:lpstr>Key re-use in block ciphers: When does this work?</vt:lpstr>
      <vt:lpstr>Key re-use in block ciphers – the setup</vt:lpstr>
      <vt:lpstr>Key re-use in block ciphers: example [1]</vt:lpstr>
      <vt:lpstr>Key re-use in block ciphers: example [2]</vt:lpstr>
      <vt:lpstr>Key re-use in block ciphers: example [3]</vt:lpstr>
      <vt:lpstr>Key re-use in block ciphers: example [4]</vt:lpstr>
      <vt:lpstr>Key re-use in block ciphers: example [5]</vt:lpstr>
      <vt:lpstr>Key re-use in block ciphers: What’s going on?</vt:lpstr>
      <vt:lpstr>Key re-use in block ciphers: A tool!</vt:lpstr>
      <vt:lpstr>Preventing key re-use in block ciphers</vt:lpstr>
      <vt:lpstr>Compression attack</vt:lpstr>
      <vt:lpstr>Hash length extension attacks</vt:lpstr>
      <vt:lpstr>Hash length extension: a setup</vt:lpstr>
      <vt:lpstr>Padding oracle attacks</vt:lpstr>
      <vt:lpstr>Poor random numbers</vt:lpstr>
      <vt:lpstr>Solutions</vt:lpstr>
      <vt:lpstr>All done!</vt:lpstr>
      <vt:lpstr>Links + 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You’re doing it wrong</dc:title>
  <dc:creator>Ron</dc:creator>
  <cp:lastModifiedBy>Ron</cp:lastModifiedBy>
  <cp:revision>102</cp:revision>
  <dcterms:created xsi:type="dcterms:W3CDTF">2013-01-28T21:20:46Z</dcterms:created>
  <dcterms:modified xsi:type="dcterms:W3CDTF">2013-01-31T21:02:02Z</dcterms:modified>
</cp:coreProperties>
</file>