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0"/>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275" r:id="rId25"/>
    <p:sldId id="276" r:id="rId26"/>
    <p:sldId id="277" r:id="rId27"/>
    <p:sldId id="287" r:id="rId28"/>
    <p:sldId id="288" r:id="rId29"/>
    <p:sldId id="289" r:id="rId30"/>
    <p:sldId id="290" r:id="rId31"/>
    <p:sldId id="291" r:id="rId32"/>
    <p:sldId id="292" r:id="rId33"/>
    <p:sldId id="293" r:id="rId34"/>
    <p:sldId id="294" r:id="rId35"/>
    <p:sldId id="295" r:id="rId36"/>
    <p:sldId id="296" r:id="rId37"/>
    <p:sldId id="306" r:id="rId38"/>
    <p:sldId id="298" r:id="rId39"/>
    <p:sldId id="300" r:id="rId40"/>
    <p:sldId id="299" r:id="rId41"/>
    <p:sldId id="301" r:id="rId42"/>
    <p:sldId id="302" r:id="rId43"/>
    <p:sldId id="303" r:id="rId44"/>
    <p:sldId id="304" r:id="rId45"/>
    <p:sldId id="314" r:id="rId46"/>
    <p:sldId id="305" r:id="rId47"/>
    <p:sldId id="309"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36" r:id="rId70"/>
    <p:sldId id="337" r:id="rId71"/>
    <p:sldId id="341" r:id="rId72"/>
    <p:sldId id="338" r:id="rId73"/>
    <p:sldId id="339" r:id="rId74"/>
    <p:sldId id="340" r:id="rId75"/>
    <p:sldId id="312" r:id="rId76"/>
    <p:sldId id="313" r:id="rId77"/>
    <p:sldId id="315" r:id="rId78"/>
    <p:sldId id="31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openxmlformats.org/officeDocument/2006/relationships/hyperlink" Target="https://www.github.com/iagox86/unzipher" TargetMode="External"/><Relationship Id="rId3" Type="http://schemas.openxmlformats.org/officeDocument/2006/relationships/hyperlink" Target="http://www.skullsecurity.org/" TargetMode="External"/><Relationship Id="rId7" Type="http://schemas.openxmlformats.org/officeDocument/2006/relationships/hyperlink" Target="https://www.github.com/iagox86/hash_extender" TargetMode="External"/><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 Id="rId6" Type="http://schemas.openxmlformats.org/officeDocument/2006/relationships/hyperlink" Target="https://www.github.com/iagox86/poracle" TargetMode="External"/><Relationship Id="rId5" Type="http://schemas.openxmlformats.org/officeDocument/2006/relationships/hyperlink" Target="https://www.github.com/iagox86/prephixer" TargetMode="External"/><Relationship Id="rId4" Type="http://schemas.openxmlformats.org/officeDocument/2006/relationships/hyperlink" Target="http://www.leviathansecurity.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users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34000" cy="4525963"/>
          </a:xfrm>
        </p:spPr>
        <p:txBody>
          <a:bodyPr/>
          <a:lstStyle/>
          <a:p>
            <a:r>
              <a:rPr lang="en-US" dirty="0" smtClean="0"/>
              <a:t>Ron Bowes</a:t>
            </a:r>
          </a:p>
          <a:p>
            <a:pPr lvl="1"/>
            <a:r>
              <a:rPr lang="en-US" dirty="0" smtClean="0"/>
              <a:t>@iagox86</a:t>
            </a:r>
          </a:p>
          <a:p>
            <a:pPr lvl="1"/>
            <a:r>
              <a:rPr lang="en-US" dirty="0" smtClean="0">
                <a:hlinkClick r:id="rId2"/>
              </a:rPr>
              <a:t>ron@skullsecurity.net</a:t>
            </a:r>
            <a:r>
              <a:rPr lang="en-US" dirty="0" smtClean="0"/>
              <a:t> </a:t>
            </a:r>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8600"/>
            <a:ext cx="4038890" cy="31242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53760423"/>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a:effectLst/>
                        </a:rPr>
                        <a:t>Keystream</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numbers</a:t>
            </a:r>
            <a:endParaRPr lang="en-US" dirty="0"/>
          </a:p>
        </p:txBody>
      </p:sp>
      <p:sp>
        <p:nvSpPr>
          <p:cNvPr id="3" name="Content Placeholder 2"/>
          <p:cNvSpPr>
            <a:spLocks noGrp="1"/>
          </p:cNvSpPr>
          <p:nvPr>
            <p:ph idx="1"/>
          </p:nvPr>
        </p:nvSpPr>
        <p:spPr/>
        <p:txBody>
          <a:bodyPr/>
          <a:lstStyle/>
          <a:p>
            <a:r>
              <a:rPr lang="en-US" dirty="0" smtClean="0"/>
              <a:t>TODO, if needed</a:t>
            </a:r>
            <a:endParaRPr lang="en-US" dirty="0"/>
          </a:p>
        </p:txBody>
      </p:sp>
    </p:spTree>
    <p:extLst>
      <p:ext uri="{BB962C8B-B14F-4D97-AF65-F5344CB8AC3E}">
        <p14:creationId xmlns:p14="http://schemas.microsoft.com/office/powerpoint/2010/main" val="4133354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a:t>
            </a:r>
            <a:r>
              <a:rPr lang="en-US" sz="3200" dirty="0"/>
              <a:t>⊕ K</a:t>
            </a:r>
            <a:r>
              <a:rPr lang="en-US" sz="3200" dirty="0" smtClean="0"/>
              <a:t>)</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lnSpcReduction="10000"/>
          </a:bodyPr>
          <a:lstStyle/>
          <a:p>
            <a:r>
              <a:rPr lang="en-US" dirty="0" smtClean="0"/>
              <a:t>History of crypto attacks</a:t>
            </a:r>
          </a:p>
          <a:p>
            <a:r>
              <a:rPr lang="en-US" dirty="0" smtClean="0"/>
              <a:t>A bunch of examples, with proofs of concept</a:t>
            </a:r>
          </a:p>
          <a:p>
            <a:pPr lvl="1"/>
            <a:r>
              <a:rPr lang="en-US" dirty="0" smtClean="0"/>
              <a:t>Bit flipping</a:t>
            </a:r>
          </a:p>
          <a:p>
            <a:pPr lvl="1"/>
            <a:r>
              <a:rPr lang="en-US" dirty="0" smtClean="0"/>
              <a:t>Key re-use</a:t>
            </a:r>
          </a:p>
          <a:p>
            <a:pPr lvl="1"/>
            <a:r>
              <a:rPr lang="en-US" dirty="0" smtClean="0"/>
              <a:t>Compression attack</a:t>
            </a:r>
          </a:p>
          <a:p>
            <a:pPr lvl="1"/>
            <a:r>
              <a:rPr lang="en-US" dirty="0" smtClean="0"/>
              <a:t>Padding oracle</a:t>
            </a:r>
          </a:p>
          <a:p>
            <a:pPr lvl="1"/>
            <a:r>
              <a:rPr lang="en-US" dirty="0" smtClean="0"/>
              <a:t>Hash length extension</a:t>
            </a:r>
          </a:p>
          <a:p>
            <a:pPr lvl="1"/>
            <a:r>
              <a:rPr lang="en-US" dirty="0" smtClean="0"/>
              <a:t>Bad random numbers</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more subtle, and more difficult to exploit, but equally as dangerous</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255 bytes,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a:p>
        </p:txBody>
      </p:sp>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attack</a:t>
            </a:r>
            <a:endParaRPr lang="en-US" dirty="0"/>
          </a:p>
        </p:txBody>
      </p:sp>
      <p:sp>
        <p:nvSpPr>
          <p:cNvPr id="3" name="Content Placeholder 2"/>
          <p:cNvSpPr>
            <a:spLocks noGrp="1"/>
          </p:cNvSpPr>
          <p:nvPr>
            <p:ph idx="1"/>
          </p:nvPr>
        </p:nvSpPr>
        <p:spPr/>
        <p:txBody>
          <a:bodyPr/>
          <a:lstStyle/>
          <a:p>
            <a:r>
              <a:rPr lang="en-US" dirty="0" smtClean="0"/>
              <a:t>TODO, if we need to fill space</a:t>
            </a:r>
            <a:endParaRPr lang="en-US" dirty="0"/>
          </a:p>
        </p:txBody>
      </p:sp>
    </p:spTree>
    <p:extLst>
      <p:ext uri="{BB962C8B-B14F-4D97-AF65-F5344CB8AC3E}">
        <p14:creationId xmlns:p14="http://schemas.microsoft.com/office/powerpoint/2010/main" val="20495381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1957158072"/>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a:effectLst/>
                        </a:rPr>
                        <a:t>SHSA2 (2001)</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The padding:</a:t>
            </a:r>
          </a:p>
          <a:p>
            <a:pPr lvl="2"/>
            <a:r>
              <a:rPr lang="en-US" dirty="0" smtClean="0"/>
              <a:t>\x80 + \x00\x00\x00… + [length]</a:t>
            </a: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400" dirty="0" smtClean="0"/>
              <a:t>Let’s say you have an API that requires a shared secret</a:t>
            </a:r>
          </a:p>
          <a:p>
            <a:pPr lvl="1"/>
            <a:r>
              <a:rPr lang="en-US" sz="1600" b="1" dirty="0" smtClean="0">
                <a:latin typeface="Courier New" pitchFamily="49" charset="0"/>
                <a:cs typeface="Courier New" pitchFamily="49" charset="0"/>
              </a:rPr>
              <a:t>message = </a:t>
            </a:r>
            <a:r>
              <a:rPr lang="en-US" sz="1600" b="1" dirty="0" smtClean="0">
                <a:solidFill>
                  <a:srgbClr val="C00000"/>
                </a:solidFill>
                <a:latin typeface="Courier New" pitchFamily="49" charset="0"/>
                <a:cs typeface="Courier New" pitchFamily="49" charset="0"/>
              </a:rPr>
              <a:t>SHA1(</a:t>
            </a:r>
            <a:r>
              <a:rPr lang="en-US" sz="1600" b="1" dirty="0" err="1" smtClean="0">
                <a:solidFill>
                  <a:srgbClr val="C00000"/>
                </a:solidFill>
                <a:latin typeface="Courier New" pitchFamily="49" charset="0"/>
                <a:cs typeface="Courier New" pitchFamily="49" charset="0"/>
              </a:rPr>
              <a:t>shared_secret</a:t>
            </a:r>
            <a:r>
              <a:rPr lang="en-US" sz="1600" b="1" dirty="0" smtClean="0">
                <a:solidFill>
                  <a:srgbClr val="C00000"/>
                </a:solidFill>
                <a:latin typeface="Courier New" pitchFamily="49" charset="0"/>
                <a:cs typeface="Courier New" pitchFamily="49" charset="0"/>
              </a:rPr>
              <a:t> || commands)</a:t>
            </a:r>
            <a:r>
              <a:rPr lang="en-US" sz="1600" b="1" dirty="0" smtClean="0">
                <a:latin typeface="Courier New" pitchFamily="49" charset="0"/>
                <a:cs typeface="Courier New" pitchFamily="49" charset="0"/>
              </a:rPr>
              <a:t> + commands</a:t>
            </a:r>
          </a:p>
          <a:p>
            <a:r>
              <a:rPr lang="en-US" sz="2400" dirty="0" smtClean="0"/>
              <a:t>And let’s say commands is a URL-like list of commands.. For example:</a:t>
            </a:r>
          </a:p>
          <a:p>
            <a:pPr lvl="1"/>
            <a:r>
              <a:rPr lang="en-US" sz="1600" b="1" dirty="0" smtClean="0">
                <a:latin typeface="Courier New" pitchFamily="49" charset="0"/>
                <a:cs typeface="Courier New" pitchFamily="49" charset="0"/>
              </a:rPr>
              <a:t>commands = “</a:t>
            </a:r>
            <a:r>
              <a:rPr lang="en-US" sz="1600" b="1" dirty="0" err="1" smtClean="0">
                <a:latin typeface="Courier New" pitchFamily="49" charset="0"/>
                <a:cs typeface="Courier New" pitchFamily="49" charset="0"/>
              </a:rPr>
              <a:t>set_firstname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ron&amp;set_lastname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bowes</a:t>
            </a:r>
            <a:r>
              <a:rPr lang="en-US" sz="1600" b="1" dirty="0" smtClean="0">
                <a:latin typeface="Courier New" pitchFamily="49" charset="0"/>
                <a:cs typeface="Courier New" pitchFamily="49" charset="0"/>
              </a:rPr>
              <a:t>”</a:t>
            </a:r>
          </a:p>
          <a:p>
            <a:pPr lvl="1"/>
            <a:r>
              <a:rPr lang="en-US" sz="2000" dirty="0" smtClean="0"/>
              <a:t>or, </a:t>
            </a:r>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deletemyaccount</a:t>
            </a:r>
            <a:r>
              <a:rPr lang="en-US" sz="1800" b="1" dirty="0" smtClean="0">
                <a:latin typeface="Courier New" pitchFamily="49" charset="0"/>
                <a:cs typeface="Courier New" pitchFamily="49" charset="0"/>
              </a:rPr>
              <a:t>=1”</a:t>
            </a:r>
          </a:p>
          <a:p>
            <a:pPr lvl="1"/>
            <a:r>
              <a:rPr lang="en-US" sz="2000" dirty="0" smtClean="0"/>
              <a:t>Etc.</a:t>
            </a:r>
            <a:endParaRPr lang="en-US" sz="16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sz="2800" dirty="0" smtClean="0"/>
              <a:t>Let’s use this API to change my </a:t>
            </a:r>
            <a:r>
              <a:rPr lang="en-US" sz="2800" dirty="0" err="1" smtClean="0"/>
              <a:t>firstname</a:t>
            </a:r>
            <a:r>
              <a:rPr lang="en-US" sz="2800" dirty="0" smtClean="0"/>
              <a:t> to “</a:t>
            </a:r>
            <a:r>
              <a:rPr lang="en-US" sz="2800" dirty="0" err="1" smtClean="0"/>
              <a:t>ron</a:t>
            </a:r>
            <a:r>
              <a:rPr lang="en-US" sz="2800" dirty="0" smtClean="0"/>
              <a:t>”:</a:t>
            </a:r>
          </a:p>
          <a:p>
            <a:pPr lvl="1"/>
            <a:r>
              <a:rPr lang="en-US" sz="1400" b="1" dirty="0" smtClean="0">
                <a:latin typeface="Courier New" pitchFamily="49" charset="0"/>
                <a:cs typeface="Courier New" pitchFamily="49" charset="0"/>
              </a:rPr>
              <a:t>message </a:t>
            </a:r>
            <a:r>
              <a:rPr lang="en-US" sz="1400" b="1" dirty="0">
                <a:latin typeface="Courier New" pitchFamily="49" charset="0"/>
                <a:cs typeface="Courier New" pitchFamily="49" charset="0"/>
              </a:rPr>
              <a:t>= SHA1(“</a:t>
            </a:r>
            <a:r>
              <a:rPr lang="en-US" sz="1400" b="1" dirty="0" err="1">
                <a:latin typeface="Courier New" pitchFamily="49" charset="0"/>
                <a:cs typeface="Courier New" pitchFamily="49" charset="0"/>
              </a:rPr>
              <a:t>secretkey</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pPr lvl="1"/>
            <a:r>
              <a:rPr lang="en-US" sz="1400" b="1" dirty="0">
                <a:latin typeface="Courier New" pitchFamily="49" charset="0"/>
                <a:cs typeface="Courier New" pitchFamily="49" charset="0"/>
              </a:rPr>
              <a:t>message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“\x5e\x8a\x88\x6a\x5f\x9c\xa9\x77\x42\x1a\xe0\x67\</a:t>
            </a:r>
            <a:r>
              <a:rPr lang="en-US" sz="1400" b="1" dirty="0" err="1">
                <a:latin typeface="Courier New" pitchFamily="49" charset="0"/>
                <a:cs typeface="Courier New" pitchFamily="49" charset="0"/>
              </a:rPr>
              <a:t>xcc</a:t>
            </a:r>
            <a:r>
              <a:rPr lang="en-US" sz="1400" b="1" dirty="0">
                <a:latin typeface="Courier New" pitchFamily="49" charset="0"/>
                <a:cs typeface="Courier New" pitchFamily="49" charset="0"/>
              </a:rPr>
              <a:t>\x56\x55\xb7\xf3\x47\x97\x4dset_firstname=</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6" name="Straight Arrow Connector 5"/>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66091" y="3852447"/>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00800" y="5171791"/>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19200" y="4987125"/>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It’s amazingly difficult to write these attacks by hand</a:t>
            </a:r>
          </a:p>
          <a:p>
            <a:pPr lvl="1"/>
            <a:r>
              <a:rPr lang="en-US" dirty="0" smtClean="0"/>
              <a:t>I never fail to mess up the number of zeroes, or forget to convert the length to bits, or screw up </a:t>
            </a:r>
            <a:r>
              <a:rPr lang="en-US" dirty="0" err="1" smtClean="0"/>
              <a:t>endianness</a:t>
            </a:r>
            <a:endParaRPr lang="en-US" dirty="0"/>
          </a:p>
          <a:p>
            <a:r>
              <a:rPr lang="en-US" dirty="0" smtClean="0"/>
              <a:t>Luckily, you don’t have to! I wrote </a:t>
            </a:r>
            <a:r>
              <a:rPr lang="en-US" dirty="0" err="1" smtClean="0"/>
              <a:t>hash_extender</a:t>
            </a:r>
            <a:r>
              <a:rPr lang="en-US" dirty="0" smtClean="0"/>
              <a:t> to take care of that</a:t>
            </a:r>
          </a:p>
          <a:p>
            <a:r>
              <a:rPr lang="en-US" dirty="0" err="1" smtClean="0"/>
              <a:t>hash_extender</a:t>
            </a:r>
            <a:r>
              <a:rPr lang="en-US" dirty="0" smtClean="0"/>
              <a:t> supports the following hashes:</a:t>
            </a:r>
          </a:p>
          <a:p>
            <a:pPr lvl="1"/>
            <a:r>
              <a:rPr lang="en-US" dirty="0" smtClean="0"/>
              <a:t>md4</a:t>
            </a:r>
          </a:p>
          <a:p>
            <a:pPr lvl="1"/>
            <a:r>
              <a:rPr lang="en-US" dirty="0" smtClean="0"/>
              <a:t>md5</a:t>
            </a:r>
          </a:p>
          <a:p>
            <a:pPr lvl="1"/>
            <a:r>
              <a:rPr lang="en-US" dirty="0" smtClean="0"/>
              <a:t>ripemd160</a:t>
            </a:r>
          </a:p>
          <a:p>
            <a:pPr lvl="1"/>
            <a:r>
              <a:rPr lang="en-US" dirty="0" err="1" smtClean="0"/>
              <a:t>sha</a:t>
            </a:r>
            <a:endParaRPr lang="en-US" dirty="0" smtClean="0"/>
          </a:p>
          <a:p>
            <a:pPr lvl="1"/>
            <a:r>
              <a:rPr lang="en-US" dirty="0" smtClean="0"/>
              <a:t>sha1</a:t>
            </a:r>
          </a:p>
          <a:p>
            <a:pPr lvl="1"/>
            <a:r>
              <a:rPr lang="en-US" dirty="0" smtClean="0"/>
              <a:t>sha256</a:t>
            </a:r>
          </a:p>
          <a:p>
            <a:pPr lvl="1"/>
            <a:r>
              <a:rPr lang="en-US" dirty="0" smtClean="0"/>
              <a:t>sha512</a:t>
            </a:r>
          </a:p>
          <a:p>
            <a:pPr lvl="1"/>
            <a:r>
              <a:rPr lang="en-US" dirty="0" smtClean="0"/>
              <a:t>Whirlpool</a:t>
            </a:r>
          </a:p>
          <a:p>
            <a:r>
              <a:rPr lang="en-US" dirty="0" smtClean="0"/>
              <a:t>The following hash types are more difficult or impossible to extend:</a:t>
            </a:r>
          </a:p>
          <a:p>
            <a:pPr lvl="1"/>
            <a:r>
              <a:rPr lang="en-US" dirty="0"/>
              <a:t>s</a:t>
            </a:r>
            <a:r>
              <a:rPr lang="en-US" dirty="0" smtClean="0"/>
              <a:t>ha224</a:t>
            </a:r>
          </a:p>
          <a:p>
            <a:pPr lvl="1"/>
            <a:r>
              <a:rPr lang="en-US" dirty="0"/>
              <a:t>s</a:t>
            </a:r>
            <a:r>
              <a:rPr lang="en-US" dirty="0" smtClean="0"/>
              <a:t>ha384</a:t>
            </a:r>
          </a:p>
          <a:p>
            <a:pPr lvl="1"/>
            <a:r>
              <a:rPr lang="en-US" dirty="0"/>
              <a:t>s</a:t>
            </a:r>
            <a:r>
              <a:rPr lang="en-US" dirty="0" smtClean="0"/>
              <a:t>ha-3</a:t>
            </a:r>
            <a:endParaRPr lang="en-US"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here’s some cats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to be confused with the Oracle database…</a:t>
            </a:r>
          </a:p>
          <a:p>
            <a:r>
              <a:rPr lang="en-US" dirty="0" smtClean="0"/>
              <a:t>This isn’t an attack against any particular algorithm, but against cipher-block chaining (CBC)</a:t>
            </a:r>
          </a:p>
          <a:p>
            <a:r>
              <a:rPr lang="en-US" dirty="0" smtClean="0"/>
              <a:t>A padding oracle attack occurs when an attacker has encrypted and unknown data that he can ask a server to secretly decrypt</a:t>
            </a:r>
          </a:p>
          <a:p>
            <a:pPr lvl="1"/>
            <a:r>
              <a:rPr lang="en-US" dirty="0" smtClean="0"/>
              <a:t>The data is a block cipher (DES, AES, </a:t>
            </a:r>
            <a:r>
              <a:rPr lang="en-US" dirty="0" err="1" smtClean="0"/>
              <a:t>etc</a:t>
            </a:r>
            <a:r>
              <a:rPr lang="en-US" dirty="0" smtClean="0"/>
              <a:t>) in CBC mode</a:t>
            </a:r>
            <a:endParaRPr lang="en-US" dirty="0"/>
          </a:p>
          <a:p>
            <a:pPr lvl="1"/>
            <a:r>
              <a:rPr lang="en-US" dirty="0" smtClean="0"/>
              <a:t>The server doesn’t give indication as to what the plaintext data is</a:t>
            </a:r>
          </a:p>
          <a:p>
            <a:pPr lvl="1"/>
            <a:r>
              <a:rPr lang="en-US" dirty="0" smtClean="0"/>
              <a:t>The returns a </a:t>
            </a:r>
            <a:r>
              <a:rPr lang="en-US" dirty="0" err="1" smtClean="0"/>
              <a:t>boolean</a:t>
            </a:r>
            <a:r>
              <a:rPr lang="en-US" dirty="0" smtClean="0"/>
              <a:t> value indicating whether the decryption succeeded (which is based on the padding)</a:t>
            </a:r>
          </a:p>
          <a:p>
            <a:pPr lvl="1"/>
            <a:r>
              <a:rPr lang="en-US" dirty="0" smtClean="0"/>
              <a:t>And that’s all you need to decrypt the data!</a:t>
            </a:r>
            <a:endParaRPr lang="en-US" dirty="0"/>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smtClean="0"/>
              <a:t>TODO</a:t>
            </a:r>
            <a:endParaRPr lang="en-US"/>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XOR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XOR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XOR C</a:t>
            </a:r>
            <a:r>
              <a:rPr lang="en-US" baseline="-25000" dirty="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XOR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XOR 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XOR 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XOR </a:t>
            </a:r>
            <a:r>
              <a:rPr lang="en-US" dirty="0" smtClean="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XOR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random numbers</a:t>
            </a:r>
            <a:endParaRPr lang="en-US" dirty="0"/>
          </a:p>
        </p:txBody>
      </p:sp>
      <p:sp>
        <p:nvSpPr>
          <p:cNvPr id="3" name="Content Placeholder 2"/>
          <p:cNvSpPr>
            <a:spLocks noGrp="1"/>
          </p:cNvSpPr>
          <p:nvPr>
            <p:ph idx="1"/>
          </p:nvPr>
        </p:nvSpPr>
        <p:spPr/>
        <p:txBody>
          <a:bodyPr/>
          <a:lstStyle/>
          <a:p>
            <a:r>
              <a:rPr lang="en-US" dirty="0" smtClean="0"/>
              <a:t>TODO, if needed</a:t>
            </a:r>
            <a:endParaRPr lang="en-US" dirty="0"/>
          </a:p>
        </p:txBody>
      </p:sp>
    </p:spTree>
    <p:extLst>
      <p:ext uri="{BB962C8B-B14F-4D97-AF65-F5344CB8AC3E}">
        <p14:creationId xmlns:p14="http://schemas.microsoft.com/office/powerpoint/2010/main" val="6629500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done!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Me:</a:t>
            </a:r>
          </a:p>
          <a:p>
            <a:pPr lvl="1"/>
            <a:r>
              <a:rPr lang="en-US" dirty="0" smtClean="0"/>
              <a:t>Ron Bowes &lt;</a:t>
            </a:r>
            <a:r>
              <a:rPr lang="en-US" dirty="0" smtClean="0">
                <a:hlinkClick r:id="rId2"/>
              </a:rPr>
              <a:t>ron@skullsecurity.net</a:t>
            </a:r>
            <a:r>
              <a:rPr lang="en-US" dirty="0" smtClean="0"/>
              <a:t>&gt;</a:t>
            </a:r>
          </a:p>
          <a:p>
            <a:pPr lvl="1"/>
            <a:r>
              <a:rPr lang="en-US" dirty="0" smtClean="0"/>
              <a:t>@iagox86</a:t>
            </a:r>
          </a:p>
          <a:p>
            <a:pPr lvl="1"/>
            <a:r>
              <a:rPr lang="en-US" dirty="0" smtClean="0">
                <a:hlinkClick r:id="rId3"/>
              </a:rPr>
              <a:t>http://www.skullsecurity.org</a:t>
            </a:r>
            <a:endParaRPr lang="en-US" dirty="0" smtClean="0"/>
          </a:p>
          <a:p>
            <a:pPr lvl="1"/>
            <a:r>
              <a:rPr lang="en-US" dirty="0" smtClean="0">
                <a:hlinkClick r:id="rId4"/>
              </a:rPr>
              <a:t>http://www.leviathansecurity.com</a:t>
            </a:r>
            <a:endParaRPr lang="en-US" dirty="0" smtClean="0"/>
          </a:p>
          <a:p>
            <a:r>
              <a:rPr lang="en-US" dirty="0" smtClean="0"/>
              <a:t>Tools released:</a:t>
            </a:r>
          </a:p>
          <a:p>
            <a:pPr lvl="1"/>
            <a:r>
              <a:rPr lang="en-US" dirty="0" smtClean="0">
                <a:hlinkClick r:id="rId5"/>
              </a:rPr>
              <a:t>https://www.github.com/iagox86/prephixer</a:t>
            </a:r>
            <a:r>
              <a:rPr lang="en-US" dirty="0" smtClean="0"/>
              <a:t> </a:t>
            </a:r>
          </a:p>
          <a:p>
            <a:pPr lvl="1"/>
            <a:r>
              <a:rPr lang="en-US" dirty="0">
                <a:hlinkClick r:id="rId6"/>
              </a:rPr>
              <a:t>https://</a:t>
            </a:r>
            <a:r>
              <a:rPr lang="en-US" dirty="0" smtClean="0">
                <a:hlinkClick r:id="rId6"/>
              </a:rPr>
              <a:t>www.github.com/iagox86/poracle</a:t>
            </a:r>
            <a:endParaRPr lang="en-US" dirty="0" smtClean="0"/>
          </a:p>
          <a:p>
            <a:pPr lvl="1"/>
            <a:r>
              <a:rPr lang="en-US" dirty="0">
                <a:hlinkClick r:id="rId7"/>
              </a:rPr>
              <a:t>https://</a:t>
            </a:r>
            <a:r>
              <a:rPr lang="en-US" dirty="0" smtClean="0">
                <a:hlinkClick r:id="rId7"/>
              </a:rPr>
              <a:t>www.github.com/iagox86/hash_extender</a:t>
            </a:r>
            <a:r>
              <a:rPr lang="en-US" dirty="0" smtClean="0"/>
              <a:t> </a:t>
            </a:r>
          </a:p>
          <a:p>
            <a:pPr lvl="1"/>
            <a:r>
              <a:rPr lang="en-US" dirty="0">
                <a:hlinkClick r:id="rId8"/>
              </a:rPr>
              <a:t>https://</a:t>
            </a:r>
            <a:r>
              <a:rPr lang="en-US" dirty="0" smtClean="0">
                <a:hlinkClick r:id="rId8"/>
              </a:rPr>
              <a:t>www.github.com/iagox86/unzipher</a:t>
            </a:r>
            <a:r>
              <a:rPr lang="en-US" dirty="0" smtClean="0"/>
              <a:t> </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4267200" cy="304800"/>
          </a:xfrm>
        </p:spPr>
        <p:txBody>
          <a:bodyPr>
            <a:normAutofit/>
          </a:bodyPr>
          <a:lstStyle/>
          <a:p>
            <a:r>
              <a:rPr lang="en-US" sz="1400" dirty="0" smtClean="0"/>
              <a:t>Not shown: the part where they call me a fag</a:t>
            </a:r>
            <a:endParaRPr lang="en-US"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2555</TotalTime>
  <Words>5467</Words>
  <Application>Microsoft Office PowerPoint</Application>
  <PresentationFormat>On-screen Show (4:3)</PresentationFormat>
  <Paragraphs>1160</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Hashing</vt:lpstr>
      <vt:lpstr>Random numbers</vt:lpstr>
      <vt:lpstr>Attacks</vt:lpstr>
      <vt:lpstr>Bit-flipping against stream ciphers</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Compression attack</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Padding oracles</vt:lpstr>
      <vt:lpstr>Padding oracles: Overview</vt:lpstr>
      <vt:lpstr>Padding oracles: Padding</vt:lpstr>
      <vt:lpstr>Padding oracles: CBC mode encryption</vt:lpstr>
      <vt:lpstr>Padding oracles: CBC mode decryption</vt:lpstr>
      <vt:lpstr>Padding oracles</vt:lpstr>
      <vt:lpstr>Poor random numbers</vt:lpstr>
      <vt:lpstr>Solutions</vt:lpstr>
      <vt:lpstr>All done!</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184</cp:revision>
  <dcterms:created xsi:type="dcterms:W3CDTF">2013-01-28T21:20:46Z</dcterms:created>
  <dcterms:modified xsi:type="dcterms:W3CDTF">2013-02-01T22:25:50Z</dcterms:modified>
</cp:coreProperties>
</file>