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5"/>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368" r:id="rId25"/>
    <p:sldId id="275" r:id="rId26"/>
    <p:sldId id="277" r:id="rId27"/>
    <p:sldId id="370" r:id="rId28"/>
    <p:sldId id="287" r:id="rId29"/>
    <p:sldId id="357" r:id="rId30"/>
    <p:sldId id="288" r:id="rId31"/>
    <p:sldId id="289" r:id="rId32"/>
    <p:sldId id="290" r:id="rId33"/>
    <p:sldId id="291" r:id="rId34"/>
    <p:sldId id="292" r:id="rId35"/>
    <p:sldId id="293" r:id="rId36"/>
    <p:sldId id="294" r:id="rId37"/>
    <p:sldId id="295" r:id="rId38"/>
    <p:sldId id="369" r:id="rId39"/>
    <p:sldId id="296" r:id="rId40"/>
    <p:sldId id="306" r:id="rId41"/>
    <p:sldId id="298" r:id="rId42"/>
    <p:sldId id="300" r:id="rId43"/>
    <p:sldId id="299" r:id="rId44"/>
    <p:sldId id="301" r:id="rId45"/>
    <p:sldId id="302" r:id="rId46"/>
    <p:sldId id="303" r:id="rId47"/>
    <p:sldId id="304" r:id="rId48"/>
    <p:sldId id="314" r:id="rId49"/>
    <p:sldId id="305" r:id="rId50"/>
    <p:sldId id="371" r:id="rId51"/>
    <p:sldId id="311"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72" r:id="rId72"/>
    <p:sldId id="336" r:id="rId73"/>
    <p:sldId id="337" r:id="rId74"/>
    <p:sldId id="341" r:id="rId75"/>
    <p:sldId id="342" r:id="rId76"/>
    <p:sldId id="343" r:id="rId77"/>
    <p:sldId id="338" r:id="rId78"/>
    <p:sldId id="339" r:id="rId79"/>
    <p:sldId id="340" r:id="rId80"/>
    <p:sldId id="344" r:id="rId81"/>
    <p:sldId id="345" r:id="rId82"/>
    <p:sldId id="346" r:id="rId83"/>
    <p:sldId id="347" r:id="rId84"/>
    <p:sldId id="348" r:id="rId85"/>
    <p:sldId id="349" r:id="rId86"/>
    <p:sldId id="350" r:id="rId87"/>
    <p:sldId id="352" r:id="rId88"/>
    <p:sldId id="353" r:id="rId89"/>
    <p:sldId id="354" r:id="rId90"/>
    <p:sldId id="355" r:id="rId91"/>
    <p:sldId id="351" r:id="rId92"/>
    <p:sldId id="359" r:id="rId93"/>
    <p:sldId id="356" r:id="rId94"/>
    <p:sldId id="367" r:id="rId95"/>
    <p:sldId id="313" r:id="rId96"/>
    <p:sldId id="361" r:id="rId97"/>
    <p:sldId id="365" r:id="rId98"/>
    <p:sldId id="362" r:id="rId99"/>
    <p:sldId id="364" r:id="rId100"/>
    <p:sldId id="363" r:id="rId101"/>
    <p:sldId id="366" r:id="rId102"/>
    <p:sldId id="315" r:id="rId103"/>
    <p:sldId id="31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8" Type="http://schemas.openxmlformats.org/officeDocument/2006/relationships/hyperlink" Target="https://www.github.com/iagox86" TargetMode="External"/><Relationship Id="rId3" Type="http://schemas.openxmlformats.org/officeDocument/2006/relationships/hyperlink" Target="http://www.leviathansecurity.com/" TargetMode="External"/><Relationship Id="rId7" Type="http://schemas.openxmlformats.org/officeDocument/2006/relationships/hyperlink" Target="https://www.github.com/iagox86/unzipher"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6" Type="http://schemas.openxmlformats.org/officeDocument/2006/relationships/hyperlink" Target="https://www.github.com/iagox86/hash_extender" TargetMode="External"/><Relationship Id="rId5" Type="http://schemas.openxmlformats.org/officeDocument/2006/relationships/hyperlink" Target="https://www.github.com/iagox86/poracle" TargetMode="External"/><Relationship Id="rId4" Type="http://schemas.openxmlformats.org/officeDocument/2006/relationships/hyperlink" Target="https://www.github.com/iagox86/prephix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on.bowes@leviathansecurity.com"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Never encrypt data with the same key and IV</a:t>
            </a:r>
            <a:endParaRPr lang="en-US" dirty="0"/>
          </a:p>
        </p:txBody>
      </p:sp>
      <p:sp>
        <p:nvSpPr>
          <p:cNvPr id="3" name="Content Placeholder 2"/>
          <p:cNvSpPr>
            <a:spLocks noGrp="1"/>
          </p:cNvSpPr>
          <p:nvPr>
            <p:ph idx="1"/>
          </p:nvPr>
        </p:nvSpPr>
        <p:spPr/>
        <p:txBody>
          <a:bodyPr/>
          <a:lstStyle/>
          <a:p>
            <a:r>
              <a:rPr lang="en-US" dirty="0" smtClean="0"/>
              <a:t>Almost every cipher fails if you use the same key and IV</a:t>
            </a:r>
          </a:p>
          <a:p>
            <a:r>
              <a:rPr lang="en-US" dirty="0" smtClean="0"/>
              <a:t>Change keys when it makes sense, and change IVs </a:t>
            </a:r>
            <a:r>
              <a:rPr lang="en-US" i="1" dirty="0" smtClean="0"/>
              <a:t>every 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4267200"/>
            <a:ext cx="4599491" cy="2514600"/>
          </a:xfrm>
          <a:prstGeom prst="rect">
            <a:avLst/>
          </a:prstGeom>
        </p:spPr>
      </p:pic>
    </p:spTree>
    <p:extLst>
      <p:ext uri="{BB962C8B-B14F-4D97-AF65-F5344CB8AC3E}">
        <p14:creationId xmlns:p14="http://schemas.microsoft.com/office/powerpoint/2010/main" val="42804232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last ski instructor, then we’re done!</a:t>
            </a:r>
            <a:endParaRPr lang="en-US" dirty="0"/>
          </a:p>
        </p:txBody>
      </p:sp>
      <p:pic>
        <p:nvPicPr>
          <p:cNvPr id="8194" name="Picture 2" descr="if you encrypt two things with the same key and iv imma com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43747"/>
            <a:ext cx="7154332"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6710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pic>
        <p:nvPicPr>
          <p:cNvPr id="9218" name="Picture 2" descr="http://fun-gallery.com/wp-content/uploads/2011/09/Fast-And-Funny-640x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434" y="152400"/>
            <a:ext cx="5631366" cy="4126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24200" y="152400"/>
            <a:ext cx="17526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876800" y="152400"/>
            <a:ext cx="42857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1371600"/>
            <a:ext cx="1466385"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52400"/>
            <a:ext cx="14663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6801" y="1371600"/>
            <a:ext cx="4285784"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220" name="Picture 4" descr="http://fun-gallery.com/wp-content/uploads/2011/09/Running-Race-Finish-Line-Funny-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5" y="3048000"/>
            <a:ext cx="4572000" cy="3048000"/>
          </a:xfrm>
          <a:prstGeom prst="rect">
            <a:avLst/>
          </a:prstGeom>
          <a:solidFill>
            <a:srgbClr val="FFFFFF">
              <a:shade val="85000"/>
            </a:srgbClr>
          </a:solidFill>
          <a:ln w="1905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Me:</a:t>
            </a:r>
          </a:p>
          <a:p>
            <a:pPr lvl="1"/>
            <a:r>
              <a:rPr lang="en-US" dirty="0" smtClean="0"/>
              <a:t>Ron Bowes </a:t>
            </a:r>
            <a:r>
              <a:rPr lang="en-US" smtClean="0"/>
              <a:t>&lt;ron.bowes@leviathansecurity.com&gt;</a:t>
            </a:r>
            <a:endParaRPr lang="en-US" dirty="0" smtClean="0"/>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http://www.leviathansecurity.com</a:t>
            </a:r>
            <a:endParaRPr lang="en-US" dirty="0" smtClean="0"/>
          </a:p>
          <a:p>
            <a:r>
              <a:rPr lang="en-US" dirty="0" smtClean="0"/>
              <a:t>Tools released:</a:t>
            </a:r>
          </a:p>
          <a:p>
            <a:pPr lvl="1"/>
            <a:r>
              <a:rPr lang="en-US" dirty="0" smtClean="0">
                <a:hlinkClick r:id="rId4"/>
              </a:rPr>
              <a:t>https://www.github.com/iagox86/prephixer</a:t>
            </a:r>
            <a:r>
              <a:rPr lang="en-US" dirty="0" smtClean="0"/>
              <a:t> </a:t>
            </a:r>
          </a:p>
          <a:p>
            <a:pPr lvl="1"/>
            <a:r>
              <a:rPr lang="en-US" dirty="0">
                <a:hlinkClick r:id="rId5"/>
              </a:rPr>
              <a:t>https://</a:t>
            </a:r>
            <a:r>
              <a:rPr lang="en-US" dirty="0" smtClean="0">
                <a:hlinkClick r:id="rId5"/>
              </a:rPr>
              <a:t>www.github.com/iagox86/poracle</a:t>
            </a:r>
            <a:endParaRPr lang="en-US" dirty="0" smtClean="0"/>
          </a:p>
          <a:p>
            <a:pPr lvl="1"/>
            <a:r>
              <a:rPr lang="en-US" dirty="0">
                <a:hlinkClick r:id="rId6"/>
              </a:rPr>
              <a:t>https://</a:t>
            </a:r>
            <a:r>
              <a:rPr lang="en-US" dirty="0" smtClean="0">
                <a:hlinkClick r:id="rId6"/>
              </a:rPr>
              <a:t>www.github.com/iagox86/hash_extender</a:t>
            </a:r>
            <a:r>
              <a:rPr lang="en-US" dirty="0" smtClean="0"/>
              <a:t> </a:t>
            </a:r>
          </a:p>
          <a:p>
            <a:pPr lvl="1"/>
            <a:r>
              <a:rPr lang="en-US" dirty="0">
                <a:hlinkClick r:id="rId7"/>
              </a:rPr>
              <a:t>https://</a:t>
            </a:r>
            <a:r>
              <a:rPr lang="en-US" dirty="0" smtClean="0">
                <a:hlinkClick r:id="rId7"/>
              </a:rPr>
              <a:t>www.github.com/iagox86/unzipher</a:t>
            </a:r>
            <a:r>
              <a:rPr lang="en-US" dirty="0" smtClean="0"/>
              <a:t> </a:t>
            </a:r>
          </a:p>
          <a:p>
            <a:r>
              <a:rPr lang="en-US" dirty="0" smtClean="0"/>
              <a:t>This talk will be on </a:t>
            </a:r>
            <a:r>
              <a:rPr lang="en-US" dirty="0" smtClean="0">
                <a:hlinkClick r:id="rId8"/>
              </a:rPr>
              <a:t>https://www.github.com/iagox86</a:t>
            </a:r>
            <a:r>
              <a:rPr lang="en-US" dirty="0" smtClean="0"/>
              <a:t> as well</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companies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fontScale="92500"/>
          </a:bodyPr>
          <a:lstStyle/>
          <a:p>
            <a:r>
              <a:rPr lang="en-US" dirty="0" smtClean="0"/>
              <a:t>These days, encryption is rarely broken directly</a:t>
            </a:r>
          </a:p>
          <a:p>
            <a:r>
              <a:rPr lang="en-US" dirty="0" smtClean="0"/>
              <a:t>It’s broken by…</a:t>
            </a:r>
          </a:p>
          <a:p>
            <a:pPr lvl="1"/>
            <a:r>
              <a:rPr lang="en-US" dirty="0" smtClean="0"/>
              <a:t>Implementation error (developer mistakes)</a:t>
            </a:r>
          </a:p>
          <a:p>
            <a:pPr lvl="1"/>
            <a:r>
              <a:rPr lang="en-US" dirty="0" smtClean="0"/>
              <a:t>Operator error (end-user mistakes)</a:t>
            </a:r>
            <a:endParaRPr lang="en-US" dirty="0"/>
          </a:p>
          <a:p>
            <a:pPr lvl="2"/>
            <a:r>
              <a:rPr lang="en-US" dirty="0" smtClean="0"/>
              <a:t>Document, key, codebook theft/leakage</a:t>
            </a:r>
          </a:p>
          <a:p>
            <a:pPr lvl="1"/>
            <a:r>
              <a:rPr lang="en-US" dirty="0" smtClean="0"/>
              <a:t>Stupidity (aka, CAs)</a:t>
            </a:r>
          </a:p>
          <a:p>
            <a:pPr lvl="1"/>
            <a:r>
              <a:rPr lang="en-US" dirty="0" smtClean="0"/>
              <a:t>Side-channel attacks</a:t>
            </a:r>
          </a:p>
          <a:p>
            <a:r>
              <a:rPr lang="en-US" dirty="0" smtClean="0"/>
              <a:t>The rest of this talk will be about indirect ways to break state-of-the-art crypto!</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Dangerously oversimplified, because this is </a:t>
            </a:r>
            <a:r>
              <a:rPr lang="en-US" dirty="0" err="1" smtClean="0"/>
              <a:t>Shmoocon</a:t>
            </a:r>
            <a:r>
              <a:rPr lang="en-US" dirty="0" smtClean="0"/>
              <a:t> and most of you probably know this…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76200"/>
            <a:ext cx="4419600" cy="3264611"/>
          </a:xfrm>
          <a:prstGeom prst="rect">
            <a:avLst/>
          </a:prstGeom>
        </p:spPr>
      </p:pic>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6324600" cy="4525963"/>
          </a:xfrm>
        </p:spPr>
        <p:txBody>
          <a:bodyPr>
            <a:normAutofit fontScale="85000" lnSpcReduction="20000"/>
          </a:bodyPr>
          <a:lstStyle/>
          <a:p>
            <a:r>
              <a:rPr lang="en-US" dirty="0" smtClean="0"/>
              <a:t>Ron Bowes</a:t>
            </a:r>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ron.bowes@leviathansecurity.com</a:t>
            </a:r>
            <a:r>
              <a:rPr lang="en-US" dirty="0" smtClean="0"/>
              <a:t>  </a:t>
            </a:r>
          </a:p>
          <a:p>
            <a:r>
              <a:rPr lang="en-US" dirty="0" smtClean="0"/>
              <a:t>Security consultant for Leviathan Security Group</a:t>
            </a:r>
          </a:p>
          <a:p>
            <a:r>
              <a:rPr lang="en-US" dirty="0" smtClean="0"/>
              <a:t>Founder/president of </a:t>
            </a:r>
            <a:r>
              <a:rPr lang="en-US" dirty="0" err="1" smtClean="0"/>
              <a:t>SkullSpace</a:t>
            </a:r>
            <a:r>
              <a:rPr lang="en-US" dirty="0" smtClean="0"/>
              <a:t>, Winnipeg’s </a:t>
            </a:r>
            <a:r>
              <a:rPr lang="en-US" dirty="0" err="1" smtClean="0"/>
              <a:t>hackerspace</a:t>
            </a:r>
            <a:endParaRPr lang="en-US" dirty="0" smtClean="0"/>
          </a:p>
          <a:p>
            <a:r>
              <a:rPr lang="en-US" dirty="0" err="1" smtClean="0"/>
              <a:t>Rockclimber</a:t>
            </a:r>
            <a:endParaRPr lang="en-US" dirty="0" smtClean="0"/>
          </a:p>
          <a:p>
            <a:pPr lvl="1"/>
            <a:r>
              <a:rPr lang="en-US" dirty="0" smtClean="0"/>
              <a:t>The best way to improve your self confidence is to hang 1000ft in the air – from an anchor you built</a:t>
            </a: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459" y="457200"/>
            <a:ext cx="3644852" cy="28194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pic>
        <p:nvPicPr>
          <p:cNvPr id="1026" name="Picture 2" descr="https://twimg0-a.akamaihd.net/profile_images/1228751571/avatar-2048x204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3810000"/>
            <a:ext cx="100965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70755997"/>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dirty="0" err="1" smtClean="0">
                          <a:effectLst/>
                        </a:rPr>
                        <a:t>Keystream</a:t>
                      </a:r>
                      <a:r>
                        <a:rPr lang="en-US" sz="2000" u="none" strike="noStrike" dirty="0" smtClean="0">
                          <a:effectLst/>
                        </a:rPr>
                        <a:t> (again)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vectors: IVs</a:t>
            </a:r>
            <a:endParaRPr lang="en-US" dirty="0"/>
          </a:p>
        </p:txBody>
      </p:sp>
      <p:sp>
        <p:nvSpPr>
          <p:cNvPr id="3" name="Content Placeholder 2"/>
          <p:cNvSpPr>
            <a:spLocks noGrp="1"/>
          </p:cNvSpPr>
          <p:nvPr>
            <p:ph idx="1"/>
          </p:nvPr>
        </p:nvSpPr>
        <p:spPr/>
        <p:txBody>
          <a:bodyPr/>
          <a:lstStyle/>
          <a:p>
            <a:r>
              <a:rPr lang="en-US" dirty="0" smtClean="0"/>
              <a:t>The ‘input’ into an encryption function</a:t>
            </a:r>
          </a:p>
          <a:p>
            <a:r>
              <a:rPr lang="en-US" dirty="0" smtClean="0"/>
              <a:t>Designed so that the same data encrypted with the same key doesn’t generate the same </a:t>
            </a:r>
            <a:r>
              <a:rPr lang="en-US" dirty="0" err="1" smtClean="0"/>
              <a:t>ciphertext</a:t>
            </a:r>
            <a:endParaRPr lang="en-US" dirty="0" smtClean="0"/>
          </a:p>
          <a:p>
            <a:r>
              <a:rPr lang="en-US" dirty="0" smtClean="0"/>
              <a:t>We’ll see why that’s a problem</a:t>
            </a:r>
            <a:endParaRPr lang="en-US" dirty="0"/>
          </a:p>
        </p:txBody>
      </p:sp>
    </p:spTree>
    <p:extLst>
      <p:ext uri="{BB962C8B-B14F-4D97-AF65-F5344CB8AC3E}">
        <p14:creationId xmlns:p14="http://schemas.microsoft.com/office/powerpoint/2010/main" val="1536535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r>
              <a:rPr lang="en-US" dirty="0" smtClean="0"/>
              <a:t>Now, what you all came here for…</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5145087" cy="1362075"/>
          </a:xfrm>
        </p:spPr>
        <p:txBody>
          <a:bodyPr/>
          <a:lstStyle/>
          <a:p>
            <a:r>
              <a:rPr lang="en-US" dirty="0" smtClean="0"/>
              <a:t>Key re-use in stream ciphers</a:t>
            </a:r>
            <a:endParaRPr lang="en-US" dirty="0"/>
          </a:p>
        </p:txBody>
      </p:sp>
      <p:sp>
        <p:nvSpPr>
          <p:cNvPr id="3" name="Text Placeholder 2"/>
          <p:cNvSpPr>
            <a:spLocks noGrp="1"/>
          </p:cNvSpPr>
          <p:nvPr>
            <p:ph type="body" idx="1"/>
          </p:nvPr>
        </p:nvSpPr>
        <p:spPr/>
        <p:txBody>
          <a:bodyPr/>
          <a:lstStyle/>
          <a:p>
            <a:r>
              <a:rPr lang="en-US" dirty="0" smtClean="0"/>
              <a:t>Cut out due to lack of time </a:t>
            </a:r>
            <a:r>
              <a:rPr lang="en-US" dirty="0" smtClean="0">
                <a:sym typeface="Wingdings" pitchFamily="2" charset="2"/>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43286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 K)</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 lot of math!</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roll.me/images/holy-shit-batman/holy-math-bat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67" y="1447800"/>
            <a:ext cx="6276480" cy="469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1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a:bodyPr>
          <a:lstStyle/>
          <a:p>
            <a:r>
              <a:rPr lang="en-US" dirty="0" smtClean="0"/>
              <a:t>History of crypto attacks</a:t>
            </a:r>
          </a:p>
          <a:p>
            <a:r>
              <a:rPr lang="en-US" dirty="0" smtClean="0"/>
              <a:t>A bunch of examples, with proofs of concept</a:t>
            </a:r>
          </a:p>
          <a:p>
            <a:pPr lvl="1"/>
            <a:r>
              <a:rPr lang="en-US" dirty="0" smtClean="0"/>
              <a:t>Key re-use</a:t>
            </a:r>
          </a:p>
          <a:p>
            <a:pPr lvl="1"/>
            <a:r>
              <a:rPr lang="en-US" dirty="0" smtClean="0"/>
              <a:t>Hash length extension</a:t>
            </a:r>
          </a:p>
          <a:p>
            <a:pPr lvl="1"/>
            <a:r>
              <a:rPr lang="en-US" dirty="0"/>
              <a:t>Padding </a:t>
            </a:r>
            <a:r>
              <a:rPr lang="en-US" dirty="0" smtClean="0"/>
              <a:t>oracle</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5145087" cy="1362075"/>
          </a:xfrm>
        </p:spPr>
        <p:txBody>
          <a:bodyPr/>
          <a:lstStyle/>
          <a:p>
            <a:r>
              <a:rPr lang="en-US" dirty="0" smtClean="0"/>
              <a:t>Key re-use in block ciphers</a:t>
            </a:r>
            <a:endParaRPr lang="en-US" dirty="0"/>
          </a:p>
        </p:txBody>
      </p:sp>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879569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same key/IV to encrypt two messages = fail</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RC4</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least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256 guesses,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p>
          <a:p>
            <a:r>
              <a:rPr lang="en-US" dirty="0" smtClean="0"/>
              <a:t>Let’s do a demo!</a:t>
            </a:r>
            <a:endParaRPr lang="en-US" dirty="0"/>
          </a:p>
        </p:txBody>
      </p:sp>
      <p:pic>
        <p:nvPicPr>
          <p:cNvPr id="4" name="Picture 2" descr="https://encrypted-tbn0.gstatic.com/images?q=tbn:ANd9GcQ6bdYBItr0MdRYd_iSgEvHN2bnnCkDEJJZ1dACv-XA7r8_2XfK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945" y="3200400"/>
            <a:ext cx="305805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3216986899"/>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dirty="0" smtClean="0">
                          <a:effectLst/>
                        </a:rPr>
                        <a:t>SHA2 </a:t>
                      </a:r>
                      <a:r>
                        <a:rPr lang="en-US" sz="1100" u="none" strike="noStrike" dirty="0">
                          <a:effectLst/>
                        </a:rPr>
                        <a:t>(2001)</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5145087" cy="1362075"/>
          </a:xfrm>
        </p:spPr>
        <p:txBody>
          <a:bodyPr/>
          <a:lstStyle/>
          <a:p>
            <a:r>
              <a:rPr lang="en-US" dirty="0" smtClean="0"/>
              <a:t>Hash length extension attacks</a:t>
            </a:r>
            <a:endParaRPr lang="en-US" dirty="0"/>
          </a:p>
        </p:txBody>
      </p:sp>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23236685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Let’s say you have an API that requires a shared secret</a:t>
            </a:r>
          </a:p>
          <a:p>
            <a:pPr lvl="1"/>
            <a:r>
              <a:rPr lang="en-US" sz="1800" b="1" dirty="0" smtClean="0">
                <a:latin typeface="Courier New" pitchFamily="49" charset="0"/>
                <a:cs typeface="Courier New" pitchFamily="49" charset="0"/>
              </a:rPr>
              <a:t>message = </a:t>
            </a:r>
            <a:r>
              <a:rPr lang="en-US" sz="1800" b="1" dirty="0" smtClean="0">
                <a:solidFill>
                  <a:srgbClr val="C00000"/>
                </a:solidFill>
                <a:latin typeface="Courier New" pitchFamily="49" charset="0"/>
                <a:cs typeface="Courier New" pitchFamily="49" charset="0"/>
              </a:rPr>
              <a:t>SHA1(</a:t>
            </a:r>
            <a:r>
              <a:rPr lang="en-US" sz="1800" b="1" dirty="0" err="1" smtClean="0">
                <a:solidFill>
                  <a:srgbClr val="C00000"/>
                </a:solidFill>
                <a:latin typeface="Courier New" pitchFamily="49" charset="0"/>
                <a:cs typeface="Courier New" pitchFamily="49" charset="0"/>
              </a:rPr>
              <a:t>shared_secret</a:t>
            </a:r>
            <a:r>
              <a:rPr lang="en-US" sz="1800" b="1" dirty="0" smtClean="0">
                <a:solidFill>
                  <a:srgbClr val="C00000"/>
                </a:solidFill>
                <a:latin typeface="Courier New" pitchFamily="49" charset="0"/>
                <a:cs typeface="Courier New" pitchFamily="49" charset="0"/>
              </a:rPr>
              <a:t> || commands)</a:t>
            </a:r>
            <a:r>
              <a:rPr lang="en-US" sz="1800" b="1" dirty="0" smtClean="0">
                <a:latin typeface="Courier New" pitchFamily="49" charset="0"/>
                <a:cs typeface="Courier New" pitchFamily="49" charset="0"/>
              </a:rPr>
              <a:t> + commands</a:t>
            </a:r>
          </a:p>
          <a:p>
            <a:r>
              <a:rPr lang="en-US" sz="2800" dirty="0" smtClean="0"/>
              <a:t>And let’s say commands is a URL-like list of commands.. For example:</a:t>
            </a:r>
          </a:p>
          <a:p>
            <a:pPr lvl="1"/>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ron&amp;set_lastname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bowes</a:t>
            </a:r>
            <a:r>
              <a:rPr lang="en-US" sz="1800" b="1" dirty="0" smtClean="0">
                <a:latin typeface="Courier New" pitchFamily="49" charset="0"/>
                <a:cs typeface="Courier New" pitchFamily="49" charset="0"/>
              </a:rPr>
              <a:t>”</a:t>
            </a:r>
          </a:p>
          <a:p>
            <a:pPr lvl="1"/>
            <a:r>
              <a:rPr lang="en-US" sz="2400" dirty="0" smtClean="0"/>
              <a:t>or, </a:t>
            </a:r>
            <a:r>
              <a:rPr lang="en-US" sz="2000" b="1" dirty="0" smtClean="0">
                <a:latin typeface="Courier New" pitchFamily="49" charset="0"/>
                <a:cs typeface="Courier New" pitchFamily="49" charset="0"/>
              </a:rPr>
              <a:t>commands = “</a:t>
            </a:r>
            <a:r>
              <a:rPr lang="en-US" sz="2000" b="1" dirty="0" err="1" smtClean="0">
                <a:latin typeface="Courier New" pitchFamily="49" charset="0"/>
                <a:cs typeface="Courier New" pitchFamily="49" charset="0"/>
              </a:rPr>
              <a:t>deletemyaccount</a:t>
            </a:r>
            <a:r>
              <a:rPr lang="en-US" sz="2000" b="1" dirty="0" smtClean="0">
                <a:latin typeface="Courier New" pitchFamily="49" charset="0"/>
                <a:cs typeface="Courier New" pitchFamily="49" charset="0"/>
              </a:rPr>
              <a:t>=1”</a:t>
            </a:r>
          </a:p>
          <a:p>
            <a:pPr lvl="1"/>
            <a:r>
              <a:rPr lang="en-US" sz="2400" dirty="0" smtClean="0"/>
              <a:t>Etc.</a:t>
            </a:r>
            <a:endParaRPr lang="en-US" sz="18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Let’s use this API to change my </a:t>
            </a:r>
            <a:r>
              <a:rPr lang="en-US" dirty="0" err="1" smtClean="0"/>
              <a:t>firstname</a:t>
            </a:r>
            <a:r>
              <a:rPr lang="en-US" dirty="0" smtClean="0"/>
              <a:t> to “</a:t>
            </a:r>
            <a:r>
              <a:rPr lang="en-US" dirty="0" err="1" smtClean="0"/>
              <a:t>ron</a:t>
            </a:r>
            <a:r>
              <a:rPr lang="en-US" dirty="0" smtClean="0"/>
              <a:t>”:</a:t>
            </a:r>
          </a:p>
          <a:p>
            <a:pPr lvl="1"/>
            <a:r>
              <a:rPr lang="en-US" sz="1600" b="1" dirty="0" smtClean="0">
                <a:latin typeface="Courier New" pitchFamily="49" charset="0"/>
                <a:cs typeface="Courier New" pitchFamily="49" charset="0"/>
              </a:rPr>
              <a:t>message </a:t>
            </a:r>
            <a:r>
              <a:rPr lang="en-US" sz="1600" b="1" dirty="0">
                <a:latin typeface="Courier New" pitchFamily="49" charset="0"/>
                <a:cs typeface="Courier New" pitchFamily="49" charset="0"/>
              </a:rPr>
              <a:t>= SHA1(“</a:t>
            </a:r>
            <a:r>
              <a:rPr lang="en-US" sz="1600" b="1" dirty="0" err="1">
                <a:latin typeface="Courier New" pitchFamily="49" charset="0"/>
                <a:cs typeface="Courier New" pitchFamily="49" charset="0"/>
              </a:rPr>
              <a:t>secretkey</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pPr lvl="1"/>
            <a:r>
              <a:rPr lang="en-US" sz="1600" b="1" dirty="0">
                <a:latin typeface="Courier New" pitchFamily="49" charset="0"/>
                <a:cs typeface="Courier New" pitchFamily="49" charset="0"/>
              </a:rPr>
              <a:t>message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“\x5e\x8a\x88\x6a\x5f\x9c\xa9\x77\x42\x1a\xe0\x67\</a:t>
            </a:r>
            <a:r>
              <a:rPr lang="en-US" sz="1600" b="1" dirty="0" err="1">
                <a:latin typeface="Courier New" pitchFamily="49" charset="0"/>
                <a:cs typeface="Courier New" pitchFamily="49" charset="0"/>
              </a:rPr>
              <a:t>xcc</a:t>
            </a:r>
            <a:r>
              <a:rPr lang="en-US" sz="1600" b="1" dirty="0">
                <a:latin typeface="Courier New" pitchFamily="49" charset="0"/>
                <a:cs typeface="Courier New" pitchFamily="49" charset="0"/>
              </a:rPr>
              <a:t>\x56\x55\xb7\xf3\x47\x97\x4dset_firstname=</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4157" y="4319768"/>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557" y="4050200"/>
            <a:ext cx="2183349" cy="1612767"/>
          </a:xfrm>
          <a:prstGeom prst="rect">
            <a:avLst/>
          </a:prstGeom>
        </p:spPr>
      </p:pic>
      <p:cxnSp>
        <p:nvCxnSpPr>
          <p:cNvPr id="6" name="Straight Arrow Connector 5"/>
          <p:cNvCxnSpPr/>
          <p:nvPr/>
        </p:nvCxnSpPr>
        <p:spPr>
          <a:xfrm>
            <a:off x="2535757" y="4733680"/>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8" idx="0"/>
          </p:cNvCxnSpPr>
          <p:nvPr/>
        </p:nvCxnSpPr>
        <p:spPr>
          <a:xfrm>
            <a:off x="3526357" y="4733680"/>
            <a:ext cx="16943" cy="90511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87248" y="4395126"/>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21957" y="5714470"/>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40357" y="5529804"/>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Autofit/>
          </a:bodyPr>
          <a:lstStyle/>
          <a:p>
            <a:r>
              <a:rPr lang="en-US" sz="2400" dirty="0" smtClean="0"/>
              <a:t>It’s amazingly difficult to write these attacks by hand</a:t>
            </a:r>
          </a:p>
          <a:p>
            <a:pPr lvl="1"/>
            <a:r>
              <a:rPr lang="en-US" sz="1800" dirty="0" smtClean="0"/>
              <a:t>I never fail to mess up the number of zeroes, or forget to convert the length to bits, or screw up </a:t>
            </a:r>
            <a:r>
              <a:rPr lang="en-US" sz="1800" dirty="0" err="1" smtClean="0"/>
              <a:t>endianness</a:t>
            </a:r>
            <a:endParaRPr lang="en-US" sz="1800" dirty="0"/>
          </a:p>
          <a:p>
            <a:r>
              <a:rPr lang="en-US" sz="2400" dirty="0" smtClean="0"/>
              <a:t>Luckily, you don’t have to! I wrote </a:t>
            </a:r>
            <a:r>
              <a:rPr lang="en-US" sz="2400" dirty="0" err="1" smtClean="0"/>
              <a:t>hash_extender</a:t>
            </a:r>
            <a:r>
              <a:rPr lang="en-US" sz="2400" dirty="0" smtClean="0"/>
              <a:t> to take care of that</a:t>
            </a:r>
          </a:p>
          <a:p>
            <a:r>
              <a:rPr lang="en-US" sz="2400" dirty="0" err="1" smtClean="0"/>
              <a:t>hash_extender</a:t>
            </a:r>
            <a:r>
              <a:rPr lang="en-US" sz="2400" dirty="0" smtClean="0"/>
              <a:t> supports the following hashes:</a:t>
            </a:r>
          </a:p>
          <a:p>
            <a:pPr lvl="1"/>
            <a:r>
              <a:rPr lang="en-US" sz="1800" b="1" dirty="0" smtClean="0"/>
              <a:t>MD4, MD5, RIPEMD160, SHA, SHA1, SHA256, SHA512, Whirlpool</a:t>
            </a:r>
          </a:p>
          <a:p>
            <a:r>
              <a:rPr lang="en-US" sz="2400" dirty="0" smtClean="0"/>
              <a:t>The following hash types are more difficult to extend, because the state is truncated before being used:</a:t>
            </a:r>
          </a:p>
          <a:p>
            <a:pPr lvl="1"/>
            <a:r>
              <a:rPr lang="en-US" sz="1800" b="1" dirty="0" smtClean="0"/>
              <a:t>SHA224, SHA384</a:t>
            </a:r>
          </a:p>
          <a:p>
            <a:r>
              <a:rPr lang="en-US" sz="2400" dirty="0" smtClean="0"/>
              <a:t>And, the following hash type is impossible to extend, by design, although time will tell:</a:t>
            </a:r>
          </a:p>
          <a:p>
            <a:pPr lvl="1"/>
            <a:r>
              <a:rPr lang="en-US" sz="1800" b="1" dirty="0" smtClean="0"/>
              <a:t>SHA3</a:t>
            </a:r>
            <a:endParaRPr lang="en-US" sz="1800" b="1"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let’s look at some cats then do a demo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5145087" cy="1362075"/>
          </a:xfrm>
        </p:spPr>
        <p:txBody>
          <a:bodyPr/>
          <a:lstStyle/>
          <a:p>
            <a:r>
              <a:rPr lang="en-US" dirty="0" smtClean="0"/>
              <a:t>Padding oracles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3505200" cy="2670105"/>
          </a:xfrm>
          <a:prstGeom prst="rect">
            <a:avLst/>
          </a:prstGeom>
        </p:spPr>
      </p:pic>
    </p:spTree>
    <p:extLst>
      <p:ext uri="{BB962C8B-B14F-4D97-AF65-F5344CB8AC3E}">
        <p14:creationId xmlns:p14="http://schemas.microsoft.com/office/powerpoint/2010/main" val="23236685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Autofit/>
          </a:bodyPr>
          <a:lstStyle/>
          <a:p>
            <a:r>
              <a:rPr lang="en-US" sz="2200" dirty="0" smtClean="0"/>
              <a:t>Not to be confused with the Oracle database…</a:t>
            </a:r>
          </a:p>
          <a:p>
            <a:r>
              <a:rPr lang="en-US" sz="2200" dirty="0" smtClean="0"/>
              <a:t>This isn’t an attack against any particular algorithm, but against cipher-block chaining (CBC)</a:t>
            </a:r>
          </a:p>
          <a:p>
            <a:r>
              <a:rPr lang="en-US" sz="2200" dirty="0" smtClean="0"/>
              <a:t>Invented </a:t>
            </a:r>
            <a:r>
              <a:rPr lang="en-US" sz="2200" dirty="0"/>
              <a:t>by Serge </a:t>
            </a:r>
            <a:r>
              <a:rPr lang="en-US" sz="2200" dirty="0" err="1" smtClean="0"/>
              <a:t>Vaudenay</a:t>
            </a:r>
            <a:r>
              <a:rPr lang="en-US" sz="2200" dirty="0"/>
              <a:t> </a:t>
            </a:r>
            <a:r>
              <a:rPr lang="en-US" sz="2200" dirty="0" smtClean="0"/>
              <a:t>in the early 2000s, also called the “</a:t>
            </a:r>
            <a:r>
              <a:rPr lang="en-US" sz="2200" dirty="0" err="1" smtClean="0"/>
              <a:t>Vaudenay</a:t>
            </a:r>
            <a:r>
              <a:rPr lang="en-US" sz="2200" dirty="0" smtClean="0"/>
              <a:t> attack”</a:t>
            </a:r>
          </a:p>
          <a:p>
            <a:r>
              <a:rPr lang="en-US" sz="2200" dirty="0" smtClean="0"/>
              <a:t>A padding oracle attack occurs when an attacker has encrypted and unknown data that he can ask a server to secretly decrypt</a:t>
            </a:r>
          </a:p>
          <a:p>
            <a:pPr lvl="1"/>
            <a:r>
              <a:rPr lang="en-US" sz="2200" dirty="0" smtClean="0"/>
              <a:t>The data is a block cipher (DES, AES, </a:t>
            </a:r>
            <a:r>
              <a:rPr lang="en-US" sz="2200" dirty="0" err="1" smtClean="0"/>
              <a:t>etc</a:t>
            </a:r>
            <a:r>
              <a:rPr lang="en-US" sz="2200" dirty="0" smtClean="0"/>
              <a:t>) in CBC mode</a:t>
            </a:r>
            <a:endParaRPr lang="en-US" sz="2200" dirty="0"/>
          </a:p>
          <a:p>
            <a:pPr lvl="1"/>
            <a:r>
              <a:rPr lang="en-US" sz="2200" dirty="0" smtClean="0"/>
              <a:t>The server doesn’t give indication as to what the plaintext data is</a:t>
            </a:r>
          </a:p>
          <a:p>
            <a:pPr lvl="1"/>
            <a:r>
              <a:rPr lang="en-US" sz="2200" dirty="0" smtClean="0"/>
              <a:t>The returns a </a:t>
            </a:r>
            <a:r>
              <a:rPr lang="en-US" sz="2200" dirty="0" err="1" smtClean="0"/>
              <a:t>boolean</a:t>
            </a:r>
            <a:r>
              <a:rPr lang="en-US" sz="2200" dirty="0" smtClean="0"/>
              <a:t> value indicating whether the decryption succeeded (which is based on the padding)</a:t>
            </a:r>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already talked about padding on hashes, but this is different</a:t>
            </a:r>
          </a:p>
          <a:p>
            <a:r>
              <a:rPr lang="en-US" dirty="0" smtClean="0"/>
              <a:t>Block ciphers require the data to be padded such that it’s a multiple of the </a:t>
            </a:r>
            <a:r>
              <a:rPr lang="en-US" dirty="0" err="1" smtClean="0"/>
              <a:t>blocksize</a:t>
            </a:r>
            <a:endParaRPr lang="en-US" dirty="0" smtClean="0"/>
          </a:p>
          <a:p>
            <a:pPr lvl="1"/>
            <a:r>
              <a:rPr lang="en-US" dirty="0" smtClean="0"/>
              <a:t>If the data is already a multiple, an empty block is added</a:t>
            </a:r>
          </a:p>
          <a:p>
            <a:r>
              <a:rPr lang="en-US" dirty="0" smtClean="0"/>
              <a:t>It doesn’t matter what the padding is, just that it’s predictable</a:t>
            </a:r>
          </a:p>
          <a:p>
            <a:r>
              <a:rPr lang="en-US" dirty="0" smtClean="0"/>
              <a:t>Let’s look at the most common…</a:t>
            </a:r>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dirty="0"/>
              <a:t>Typically, PKCS #7 is used, which says…</a:t>
            </a:r>
          </a:p>
          <a:p>
            <a:pPr lvl="1"/>
            <a:r>
              <a:rPr lang="en-US" dirty="0"/>
              <a:t>The value of the padding = the number of bytes of padding</a:t>
            </a:r>
          </a:p>
          <a:p>
            <a:r>
              <a:rPr lang="en-US" dirty="0" err="1" smtClean="0"/>
              <a:t>Eg</a:t>
            </a:r>
            <a:r>
              <a:rPr lang="en-US" dirty="0" smtClean="0"/>
              <a:t> (assume block size = 8):</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596642"/>
              </p:ext>
            </p:extLst>
          </p:nvPr>
        </p:nvGraphicFramePr>
        <p:xfrm>
          <a:off x="193286" y="3855414"/>
          <a:ext cx="4419601" cy="685800"/>
        </p:xfrm>
        <a:graphic>
          <a:graphicData uri="http://schemas.openxmlformats.org/drawingml/2006/table">
            <a:tbl>
              <a:tblPr>
                <a:tableStyleId>{3C2FFA5D-87B4-456A-9821-1D502468CF0F}</a:tableStyleId>
              </a:tblPr>
              <a:tblGrid>
                <a:gridCol w="550712"/>
                <a:gridCol w="550712"/>
                <a:gridCol w="550712"/>
                <a:gridCol w="550712"/>
                <a:gridCol w="550712"/>
                <a:gridCol w="550712"/>
                <a:gridCol w="550712"/>
                <a:gridCol w="564617"/>
              </a:tblGrid>
              <a:tr h="6858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791573"/>
              </p:ext>
            </p:extLst>
          </p:nvPr>
        </p:nvGraphicFramePr>
        <p:xfrm>
          <a:off x="193288" y="4693614"/>
          <a:ext cx="8763008" cy="6096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6096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261055"/>
              </p:ext>
            </p:extLst>
          </p:nvPr>
        </p:nvGraphicFramePr>
        <p:xfrm>
          <a:off x="193288" y="5455614"/>
          <a:ext cx="8763008" cy="7620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762000">
                <a:tc>
                  <a:txBody>
                    <a:bodyPr/>
                    <a:lstStyle/>
                    <a:p>
                      <a:pPr algn="ctr" fontAlgn="b"/>
                      <a:r>
                        <a:rPr lang="en-US" sz="2000" u="none" strike="noStrike" dirty="0">
                          <a:effectLst/>
                        </a:rPr>
                        <a:t>P</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a</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r>
            </a:tbl>
          </a:graphicData>
        </a:graphic>
      </p:graphicFrame>
      <p:sp>
        <p:nvSpPr>
          <p:cNvPr id="7" name="Rectangle 6"/>
          <p:cNvSpPr/>
          <p:nvPr/>
        </p:nvSpPr>
        <p:spPr>
          <a:xfrm>
            <a:off x="117088" y="3779214"/>
            <a:ext cx="4495800" cy="3078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888" y="3779214"/>
            <a:ext cx="4495800" cy="3067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17288" y="6446214"/>
            <a:ext cx="1143000" cy="400110"/>
          </a:xfrm>
          <a:prstGeom prst="rect">
            <a:avLst/>
          </a:prstGeom>
          <a:noFill/>
        </p:spPr>
        <p:txBody>
          <a:bodyPr wrap="square" rtlCol="0">
            <a:spAutoFit/>
          </a:bodyPr>
          <a:lstStyle/>
          <a:p>
            <a:r>
              <a:rPr lang="en-US" sz="2000" dirty="0" smtClean="0"/>
              <a:t>Block 1</a:t>
            </a:r>
            <a:endParaRPr lang="en-US" sz="2000" dirty="0"/>
          </a:p>
        </p:txBody>
      </p:sp>
      <p:sp>
        <p:nvSpPr>
          <p:cNvPr id="10" name="TextBox 9"/>
          <p:cNvSpPr txBox="1"/>
          <p:nvPr/>
        </p:nvSpPr>
        <p:spPr>
          <a:xfrm>
            <a:off x="6365488" y="6457890"/>
            <a:ext cx="1143000" cy="400110"/>
          </a:xfrm>
          <a:prstGeom prst="rect">
            <a:avLst/>
          </a:prstGeom>
          <a:noFill/>
        </p:spPr>
        <p:txBody>
          <a:bodyPr wrap="square" rtlCol="0">
            <a:spAutoFit/>
          </a:bodyPr>
          <a:lstStyle/>
          <a:p>
            <a:r>
              <a:rPr lang="en-US" sz="2000" dirty="0" smtClean="0"/>
              <a:t>Block 2</a:t>
            </a:r>
            <a:endParaRPr lang="en-US" sz="2000" dirty="0"/>
          </a:p>
        </p:txBody>
      </p:sp>
    </p:spTree>
    <p:extLst>
      <p:ext uri="{BB962C8B-B14F-4D97-AF65-F5344CB8AC3E}">
        <p14:creationId xmlns:p14="http://schemas.microsoft.com/office/powerpoint/2010/main" val="221749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p:txBody>
          <a:bodyPr/>
          <a:lstStyle/>
          <a:p>
            <a:r>
              <a:rPr lang="en-US" dirty="0" smtClean="0"/>
              <a:t>Now that we’ve looked at padding, let’s look at how the blocks fit together</a:t>
            </a:r>
          </a:p>
          <a:p>
            <a:r>
              <a:rPr lang="en-US" dirty="0" smtClean="0"/>
              <a:t>We already talked about electronic codebook (ECB) and cipher-block chaining (CBC)</a:t>
            </a:r>
          </a:p>
          <a:p>
            <a:r>
              <a:rPr lang="en-US" dirty="0" smtClean="0"/>
              <a:t>The “padding oracle attack” is actually an attack against CBC</a:t>
            </a:r>
          </a:p>
          <a:p>
            <a:r>
              <a:rPr lang="en-US" dirty="0" smtClean="0"/>
              <a:t>Let’s see why…</a:t>
            </a:r>
            <a:endParaRPr lang="en-US" dirty="0"/>
          </a:p>
        </p:txBody>
      </p:sp>
    </p:spTree>
    <p:extLst>
      <p:ext uri="{BB962C8B-B14F-4D97-AF65-F5344CB8AC3E}">
        <p14:creationId xmlns:p14="http://schemas.microsoft.com/office/powerpoint/2010/main" val="33753920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a:t>
            </a:r>
            <a:r>
              <a:rPr lang="en-US" sz="2000" dirty="0"/>
              <a:t>⊕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a:t>
            </a:r>
            <a:r>
              <a:rPr lang="en-US" dirty="0"/>
              <a:t>⊕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 C</a:t>
            </a:r>
            <a:r>
              <a:rPr lang="en-US" baseline="-25000" dirty="0" smtClean="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 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 </a:t>
            </a:r>
            <a:r>
              <a:rPr lang="en-US" dirty="0" smtClean="0">
                <a:solidFill>
                  <a:schemeClr val="accent3">
                    <a:lumMod val="75000"/>
                  </a:schemeClr>
                </a:solidFill>
              </a:rPr>
              <a:t>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Encryption steps…</a:t>
            </a:r>
            <a:endParaRPr lang="en-US" dirty="0"/>
          </a:p>
        </p:txBody>
      </p:sp>
      <p:sp>
        <p:nvSpPr>
          <p:cNvPr id="4" name="TextBox 3"/>
          <p:cNvSpPr txBox="1"/>
          <p:nvPr/>
        </p:nvSpPr>
        <p:spPr>
          <a:xfrm>
            <a:off x="1845062" y="2885945"/>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Add padding</a:t>
            </a:r>
            <a:endParaRPr lang="en-US" dirty="0"/>
          </a:p>
        </p:txBody>
      </p:sp>
      <p:sp>
        <p:nvSpPr>
          <p:cNvPr id="6" name="TextBox 5"/>
          <p:cNvSpPr txBox="1"/>
          <p:nvPr/>
        </p:nvSpPr>
        <p:spPr>
          <a:xfrm>
            <a:off x="1856213"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Encrypt each block</a:t>
            </a:r>
            <a:endParaRPr lang="en-US" dirty="0"/>
          </a:p>
        </p:txBody>
      </p:sp>
      <p:sp>
        <p:nvSpPr>
          <p:cNvPr id="7" name="TextBox 6"/>
          <p:cNvSpPr txBox="1"/>
          <p:nvPr/>
        </p:nvSpPr>
        <p:spPr>
          <a:xfrm>
            <a:off x="1856213"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Send</a:t>
            </a:r>
            <a:endParaRPr lang="en-US" dirty="0"/>
          </a:p>
        </p:txBody>
      </p:sp>
      <p:sp>
        <p:nvSpPr>
          <p:cNvPr id="8" name="TextBox 7"/>
          <p:cNvSpPr txBox="1"/>
          <p:nvPr/>
        </p:nvSpPr>
        <p:spPr>
          <a:xfrm>
            <a:off x="4914435" y="2885945"/>
            <a:ext cx="25369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Remove/verify padding</a:t>
            </a:r>
            <a:endParaRPr lang="en-US" dirty="0"/>
          </a:p>
        </p:txBody>
      </p:sp>
      <p:sp>
        <p:nvSpPr>
          <p:cNvPr id="9" name="TextBox 8"/>
          <p:cNvSpPr txBox="1"/>
          <p:nvPr/>
        </p:nvSpPr>
        <p:spPr>
          <a:xfrm>
            <a:off x="5165337"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Decrypt each block</a:t>
            </a:r>
            <a:endParaRPr lang="en-US" dirty="0"/>
          </a:p>
        </p:txBody>
      </p:sp>
      <p:sp>
        <p:nvSpPr>
          <p:cNvPr id="10" name="TextBox 9"/>
          <p:cNvSpPr txBox="1"/>
          <p:nvPr/>
        </p:nvSpPr>
        <p:spPr>
          <a:xfrm>
            <a:off x="5165337"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Receive</a:t>
            </a:r>
            <a:endParaRPr lang="en-US" dirty="0"/>
          </a:p>
        </p:txBody>
      </p:sp>
      <p:cxnSp>
        <p:nvCxnSpPr>
          <p:cNvPr id="11" name="Straight Arrow Connector 10"/>
          <p:cNvCxnSpPr>
            <a:stCxn id="4" idx="2"/>
            <a:endCxn id="6" idx="0"/>
          </p:cNvCxnSpPr>
          <p:nvPr/>
        </p:nvCxnSpPr>
        <p:spPr>
          <a:xfrm>
            <a:off x="2873762" y="3255277"/>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79337" y="4203131"/>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H="1" flipV="1">
            <a:off x="6194037" y="4198072"/>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1734" y="3261369"/>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3913613" y="4961260"/>
            <a:ext cx="125172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19201" y="2514600"/>
            <a:ext cx="3320274"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9474" y="2514600"/>
            <a:ext cx="3309126"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9202" y="5715000"/>
            <a:ext cx="3317486" cy="381000"/>
          </a:xfrm>
          <a:prstGeom prst="rect">
            <a:avLst/>
          </a:prstGeom>
          <a:noFill/>
        </p:spPr>
        <p:txBody>
          <a:bodyPr wrap="square" rtlCol="0">
            <a:spAutoFit/>
          </a:bodyPr>
          <a:lstStyle/>
          <a:p>
            <a:pPr algn="ctr"/>
            <a:r>
              <a:rPr lang="en-US" dirty="0" smtClean="0"/>
              <a:t>Sender</a:t>
            </a:r>
            <a:endParaRPr lang="en-US" dirty="0"/>
          </a:p>
        </p:txBody>
      </p:sp>
      <p:sp>
        <p:nvSpPr>
          <p:cNvPr id="25" name="TextBox 24"/>
          <p:cNvSpPr txBox="1"/>
          <p:nvPr/>
        </p:nvSpPr>
        <p:spPr>
          <a:xfrm>
            <a:off x="4536688" y="5726668"/>
            <a:ext cx="3311912" cy="369332"/>
          </a:xfrm>
          <a:prstGeom prst="rect">
            <a:avLst/>
          </a:prstGeom>
          <a:noFill/>
        </p:spPr>
        <p:txBody>
          <a:bodyPr wrap="square" rtlCol="0">
            <a:spAutoFit/>
          </a:bodyPr>
          <a:lstStyle/>
          <a:p>
            <a:pPr algn="ctr"/>
            <a:r>
              <a:rPr lang="en-US" dirty="0" smtClean="0"/>
              <a:t>Receiver</a:t>
            </a:r>
            <a:endParaRPr lang="en-US" dirty="0"/>
          </a:p>
        </p:txBody>
      </p:sp>
    </p:spTree>
    <p:extLst>
      <p:ext uri="{BB962C8B-B14F-4D97-AF65-F5344CB8AC3E}">
        <p14:creationId xmlns:p14="http://schemas.microsoft.com/office/powerpoint/2010/main" val="39469418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Let’s use an example to learn this…</a:t>
            </a:r>
          </a:p>
        </p:txBody>
      </p:sp>
      <p:sp>
        <p:nvSpPr>
          <p:cNvPr id="4" name="TextBox 3"/>
          <p:cNvSpPr txBox="1"/>
          <p:nvPr/>
        </p:nvSpPr>
        <p:spPr>
          <a:xfrm>
            <a:off x="3429000" y="228734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 = “Hello World”</a:t>
            </a:r>
            <a:endParaRPr lang="en-US" dirty="0"/>
          </a:p>
        </p:txBody>
      </p:sp>
      <p:sp>
        <p:nvSpPr>
          <p:cNvPr id="5" name="TextBox 4"/>
          <p:cNvSpPr txBox="1"/>
          <p:nvPr/>
        </p:nvSpPr>
        <p:spPr>
          <a:xfrm>
            <a:off x="2239540" y="3200400"/>
            <a:ext cx="2262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“Hello </a:t>
            </a:r>
            <a:r>
              <a:rPr lang="en-US" dirty="0" err="1" smtClean="0"/>
              <a:t>Wo</a:t>
            </a:r>
            <a:r>
              <a:rPr lang="en-US" dirty="0" smtClean="0"/>
              <a:t>”</a:t>
            </a:r>
            <a:endParaRPr lang="en-US" dirty="0"/>
          </a:p>
        </p:txBody>
      </p:sp>
      <p:sp>
        <p:nvSpPr>
          <p:cNvPr id="6" name="TextBox 5"/>
          <p:cNvSpPr txBox="1"/>
          <p:nvPr/>
        </p:nvSpPr>
        <p:spPr>
          <a:xfrm>
            <a:off x="4487440" y="3200400"/>
            <a:ext cx="22479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2</a:t>
            </a:r>
            <a:r>
              <a:rPr lang="en-US" dirty="0" smtClean="0"/>
              <a:t> = “</a:t>
            </a:r>
            <a:r>
              <a:rPr lang="en-US" dirty="0" err="1" smtClean="0"/>
              <a:t>rld</a:t>
            </a:r>
            <a:r>
              <a:rPr lang="en-US" dirty="0" smtClean="0"/>
              <a:t>”</a:t>
            </a:r>
            <a:endParaRPr lang="en-US" dirty="0"/>
          </a:p>
        </p:txBody>
      </p:sp>
      <p:sp>
        <p:nvSpPr>
          <p:cNvPr id="7" name="TextBox 6"/>
          <p:cNvSpPr txBox="1"/>
          <p:nvPr/>
        </p:nvSpPr>
        <p:spPr>
          <a:xfrm>
            <a:off x="2209800" y="4114800"/>
            <a:ext cx="22776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“Hello </a:t>
            </a:r>
            <a:r>
              <a:rPr lang="en-US" dirty="0" err="1" smtClean="0"/>
              <a:t>Wo</a:t>
            </a:r>
            <a:r>
              <a:rPr lang="en-US" dirty="0" smtClean="0"/>
              <a:t>”</a:t>
            </a:r>
            <a:endParaRPr lang="en-US" dirty="0"/>
          </a:p>
        </p:txBody>
      </p:sp>
      <p:sp>
        <p:nvSpPr>
          <p:cNvPr id="8" name="TextBox 7"/>
          <p:cNvSpPr txBox="1"/>
          <p:nvPr/>
        </p:nvSpPr>
        <p:spPr>
          <a:xfrm>
            <a:off x="4472568" y="4114800"/>
            <a:ext cx="2233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2</a:t>
            </a:r>
            <a:r>
              <a:rPr lang="en-US" dirty="0" smtClean="0"/>
              <a:t> = “</a:t>
            </a:r>
            <a:r>
              <a:rPr lang="en-US" dirty="0" err="1" smtClean="0"/>
              <a:t>rld</a:t>
            </a:r>
            <a:r>
              <a:rPr lang="en-US" dirty="0" smtClean="0"/>
              <a:t>\5\5\5\5\5”</a:t>
            </a:r>
            <a:endParaRPr lang="en-US" dirty="0"/>
          </a:p>
        </p:txBody>
      </p:sp>
      <p:sp>
        <p:nvSpPr>
          <p:cNvPr id="9" name="TextBox 8"/>
          <p:cNvSpPr txBox="1"/>
          <p:nvPr/>
        </p:nvSpPr>
        <p:spPr>
          <a:xfrm>
            <a:off x="1828800" y="5029200"/>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“8aec483e43027f22”</a:t>
            </a:r>
            <a:endParaRPr lang="en-US" dirty="0"/>
          </a:p>
        </p:txBody>
      </p:sp>
      <p:sp>
        <p:nvSpPr>
          <p:cNvPr id="10" name="TextBox 9"/>
          <p:cNvSpPr txBox="1"/>
          <p:nvPr/>
        </p:nvSpPr>
        <p:spPr>
          <a:xfrm>
            <a:off x="4442830" y="5029200"/>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2</a:t>
            </a:r>
            <a:r>
              <a:rPr lang="en-US" dirty="0" smtClean="0"/>
              <a:t> = “</a:t>
            </a:r>
            <a:r>
              <a:rPr lang="en-US" dirty="0"/>
              <a:t>287ca837fb65e219</a:t>
            </a:r>
            <a:r>
              <a:rPr lang="en-US" dirty="0" smtClean="0"/>
              <a:t>”</a:t>
            </a:r>
            <a:endParaRPr lang="en-US" dirty="0"/>
          </a:p>
        </p:txBody>
      </p:sp>
      <p:sp>
        <p:nvSpPr>
          <p:cNvPr id="11" name="TextBox 10"/>
          <p:cNvSpPr txBox="1"/>
          <p:nvPr/>
        </p:nvSpPr>
        <p:spPr>
          <a:xfrm>
            <a:off x="2224666" y="5941224"/>
            <a:ext cx="45255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 = “</a:t>
            </a:r>
            <a:r>
              <a:rPr lang="en-US" dirty="0"/>
              <a:t>8aec483e43027f22287ca837fb65e219</a:t>
            </a:r>
            <a:r>
              <a:rPr lang="en-US" dirty="0" smtClean="0"/>
              <a:t>”</a:t>
            </a:r>
            <a:endParaRPr lang="en-US" dirty="0"/>
          </a:p>
        </p:txBody>
      </p:sp>
      <p:cxnSp>
        <p:nvCxnSpPr>
          <p:cNvPr id="13" name="Straight Arrow Connector 12"/>
          <p:cNvCxnSpPr>
            <a:stCxn id="4" idx="2"/>
            <a:endCxn id="5" idx="0"/>
          </p:cNvCxnSpPr>
          <p:nvPr/>
        </p:nvCxnSpPr>
        <p:spPr>
          <a:xfrm flipH="1">
            <a:off x="3370924" y="2656673"/>
            <a:ext cx="10867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454914" y="2656673"/>
            <a:ext cx="11564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flipH="1">
            <a:off x="3348618"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flipH="1">
            <a:off x="5589084"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00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631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20061" y="5398532"/>
            <a:ext cx="1146254"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005" y="5398532"/>
            <a:ext cx="108305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62982" y="3200400"/>
            <a:ext cx="2160085" cy="369332"/>
          </a:xfrm>
          <a:prstGeom prst="rect">
            <a:avLst/>
          </a:prstGeom>
          <a:noFill/>
        </p:spPr>
        <p:txBody>
          <a:bodyPr wrap="square" rtlCol="0">
            <a:spAutoFit/>
          </a:bodyPr>
          <a:lstStyle/>
          <a:p>
            <a:r>
              <a:rPr lang="en-US" dirty="0" smtClean="0"/>
              <a:t>Split into blocks</a:t>
            </a:r>
            <a:endParaRPr lang="en-US" dirty="0"/>
          </a:p>
        </p:txBody>
      </p:sp>
      <p:sp>
        <p:nvSpPr>
          <p:cNvPr id="35" name="TextBox 34"/>
          <p:cNvSpPr txBox="1"/>
          <p:nvPr/>
        </p:nvSpPr>
        <p:spPr>
          <a:xfrm>
            <a:off x="6735340" y="4114800"/>
            <a:ext cx="2160085" cy="369332"/>
          </a:xfrm>
          <a:prstGeom prst="rect">
            <a:avLst/>
          </a:prstGeom>
          <a:noFill/>
        </p:spPr>
        <p:txBody>
          <a:bodyPr wrap="square" rtlCol="0">
            <a:spAutoFit/>
          </a:bodyPr>
          <a:lstStyle/>
          <a:p>
            <a:r>
              <a:rPr lang="en-US" dirty="0" smtClean="0"/>
              <a:t>Add padding</a:t>
            </a:r>
            <a:endParaRPr lang="en-US" dirty="0"/>
          </a:p>
        </p:txBody>
      </p:sp>
      <p:sp>
        <p:nvSpPr>
          <p:cNvPr id="36" name="TextBox 35"/>
          <p:cNvSpPr txBox="1"/>
          <p:nvPr/>
        </p:nvSpPr>
        <p:spPr>
          <a:xfrm>
            <a:off x="5557026" y="4530081"/>
            <a:ext cx="636085" cy="369332"/>
          </a:xfrm>
          <a:prstGeom prst="rect">
            <a:avLst/>
          </a:prstGeom>
          <a:noFill/>
        </p:spPr>
        <p:txBody>
          <a:bodyPr wrap="square" rtlCol="0">
            <a:spAutoFit/>
          </a:bodyPr>
          <a:lstStyle/>
          <a:p>
            <a:r>
              <a:rPr lang="en-US" dirty="0"/>
              <a:t>⊕</a:t>
            </a:r>
          </a:p>
        </p:txBody>
      </p:sp>
      <p:sp>
        <p:nvSpPr>
          <p:cNvPr id="37" name="TextBox 36"/>
          <p:cNvSpPr txBox="1"/>
          <p:nvPr/>
        </p:nvSpPr>
        <p:spPr>
          <a:xfrm>
            <a:off x="7121912" y="5040659"/>
            <a:ext cx="2160085" cy="369332"/>
          </a:xfrm>
          <a:prstGeom prst="rect">
            <a:avLst/>
          </a:prstGeom>
          <a:noFill/>
        </p:spPr>
        <p:txBody>
          <a:bodyPr wrap="square" rtlCol="0">
            <a:spAutoFit/>
          </a:bodyPr>
          <a:lstStyle/>
          <a:p>
            <a:r>
              <a:rPr lang="en-US" dirty="0" smtClean="0"/>
              <a:t>Encrypt</a:t>
            </a:r>
            <a:endParaRPr lang="en-US" dirty="0"/>
          </a:p>
        </p:txBody>
      </p:sp>
      <p:sp>
        <p:nvSpPr>
          <p:cNvPr id="38" name="TextBox 37"/>
          <p:cNvSpPr txBox="1"/>
          <p:nvPr/>
        </p:nvSpPr>
        <p:spPr>
          <a:xfrm>
            <a:off x="6822455" y="5941224"/>
            <a:ext cx="2160085" cy="646331"/>
          </a:xfrm>
          <a:prstGeom prst="rect">
            <a:avLst/>
          </a:prstGeom>
          <a:noFill/>
        </p:spPr>
        <p:txBody>
          <a:bodyPr wrap="square" rtlCol="0">
            <a:spAutoFit/>
          </a:bodyPr>
          <a:lstStyle/>
          <a:p>
            <a:r>
              <a:rPr lang="en-US" dirty="0" smtClean="0"/>
              <a:t>Put the blocks back together</a:t>
            </a:r>
            <a:endParaRPr lang="en-US" dirty="0"/>
          </a:p>
        </p:txBody>
      </p:sp>
      <p:cxnSp>
        <p:nvCxnSpPr>
          <p:cNvPr id="40" name="Elbow Connector 39"/>
          <p:cNvCxnSpPr/>
          <p:nvPr/>
        </p:nvCxnSpPr>
        <p:spPr>
          <a:xfrm flipV="1">
            <a:off x="3914312" y="4714747"/>
            <a:ext cx="1652003" cy="314453"/>
          </a:xfrm>
          <a:prstGeom prst="bentConnector3">
            <a:avLst>
              <a:gd name="adj1" fmla="val 1399"/>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592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815790" y="1860175"/>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“8aec483e43027f22”</a:t>
            </a:r>
            <a:endParaRPr lang="en-US" dirty="0"/>
          </a:p>
        </p:txBody>
      </p:sp>
      <p:sp>
        <p:nvSpPr>
          <p:cNvPr id="5" name="TextBox 4"/>
          <p:cNvSpPr txBox="1"/>
          <p:nvPr/>
        </p:nvSpPr>
        <p:spPr>
          <a:xfrm>
            <a:off x="4429820" y="1860175"/>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2</a:t>
            </a:r>
            <a:r>
              <a:rPr lang="en-US" dirty="0" smtClean="0"/>
              <a:t> = “</a:t>
            </a:r>
            <a:r>
              <a:rPr lang="en-US" dirty="0"/>
              <a:t>287ca837fb65e219</a:t>
            </a:r>
            <a:r>
              <a:rPr lang="en-US" dirty="0" smtClean="0"/>
              <a:t>”</a:t>
            </a:r>
            <a:endParaRPr lang="en-US" dirty="0"/>
          </a:p>
        </p:txBody>
      </p:sp>
      <p:sp>
        <p:nvSpPr>
          <p:cNvPr id="6" name="TextBox 5"/>
          <p:cNvSpPr txBox="1"/>
          <p:nvPr/>
        </p:nvSpPr>
        <p:spPr>
          <a:xfrm>
            <a:off x="1828800" y="914400"/>
            <a:ext cx="5074273" cy="830997"/>
          </a:xfrm>
          <a:prstGeom prst="rect">
            <a:avLst/>
          </a:prstGeom>
          <a:noFill/>
        </p:spPr>
        <p:txBody>
          <a:bodyPr wrap="square" rtlCol="0">
            <a:spAutoFit/>
          </a:bodyPr>
          <a:lstStyle/>
          <a:p>
            <a:pPr marL="342900" indent="-342900">
              <a:buFont typeface="Arial" pitchFamily="34" charset="0"/>
              <a:buChar char="•"/>
            </a:pPr>
            <a:r>
              <a:rPr lang="en-US" sz="2400" dirty="0" smtClean="0"/>
              <a:t>Now, the attacker has the following encrypted string:</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189" y="2571750"/>
            <a:ext cx="5715000" cy="4286250"/>
          </a:xfrm>
          <a:prstGeom prst="rect">
            <a:avLst/>
          </a:prstGeom>
        </p:spPr>
      </p:pic>
    </p:spTree>
    <p:extLst>
      <p:ext uri="{BB962C8B-B14F-4D97-AF65-F5344CB8AC3E}">
        <p14:creationId xmlns:p14="http://schemas.microsoft.com/office/powerpoint/2010/main" val="42159978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As an attacker, we take each block individually. Let’s start with C</a:t>
            </a:r>
            <a:r>
              <a:rPr lang="en-US" baseline="-25000" dirty="0" smtClean="0"/>
              <a:t>2</a:t>
            </a:r>
            <a:r>
              <a:rPr lang="en-US" dirty="0" smtClean="0"/>
              <a:t>:</a:t>
            </a:r>
          </a:p>
          <a:p>
            <a:endParaRPr lang="en-US" dirty="0"/>
          </a:p>
          <a:p>
            <a:endParaRPr lang="en-US" dirty="0" smtClean="0"/>
          </a:p>
          <a:p>
            <a:r>
              <a:rPr lang="en-US" dirty="0" smtClean="0"/>
              <a:t>We prepend our own block to it, initialized to whatever we want (let’s call it C’):</a:t>
            </a:r>
          </a:p>
          <a:p>
            <a:endParaRPr lang="en-US" dirty="0"/>
          </a:p>
        </p:txBody>
      </p:sp>
      <p:sp>
        <p:nvSpPr>
          <p:cNvPr id="4" name="TextBox 3"/>
          <p:cNvSpPr txBox="1"/>
          <p:nvPr/>
        </p:nvSpPr>
        <p:spPr>
          <a:xfrm>
            <a:off x="16002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5" name="TextBox 4"/>
          <p:cNvSpPr txBox="1"/>
          <p:nvPr/>
        </p:nvSpPr>
        <p:spPr>
          <a:xfrm>
            <a:off x="457200" y="50292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168698" y="50291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7" name="TextBox 6"/>
          <p:cNvSpPr txBox="1"/>
          <p:nvPr/>
        </p:nvSpPr>
        <p:spPr>
          <a:xfrm>
            <a:off x="457200" y="5502014"/>
            <a:ext cx="74452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 “0000000000000000287ca837fb65e219</a:t>
            </a:r>
            <a:r>
              <a:rPr lang="en-US" sz="2400" dirty="0"/>
              <a:t>”</a:t>
            </a:r>
          </a:p>
        </p:txBody>
      </p:sp>
    </p:spTree>
    <p:extLst>
      <p:ext uri="{BB962C8B-B14F-4D97-AF65-F5344CB8AC3E}">
        <p14:creationId xmlns:p14="http://schemas.microsoft.com/office/powerpoint/2010/main" val="7768395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The host will decrypt C</a:t>
            </a:r>
            <a:r>
              <a:rPr lang="en-US" baseline="-25000" dirty="0" smtClean="0"/>
              <a:t>2</a:t>
            </a:r>
            <a:r>
              <a:rPr lang="en-US" dirty="0" smtClean="0"/>
              <a:t> first:</a:t>
            </a:r>
          </a:p>
          <a:p>
            <a:endParaRPr lang="en-US" dirty="0"/>
          </a:p>
          <a:p>
            <a:r>
              <a:rPr lang="en-US" dirty="0" smtClean="0"/>
              <a:t>Recall our decryption formula:</a:t>
            </a:r>
          </a:p>
          <a:p>
            <a:endParaRPr lang="en-US" dirty="0" smtClean="0"/>
          </a:p>
          <a:p>
            <a:pPr marL="342900" lvl="1" indent="-342900">
              <a:buFont typeface="Arial" pitchFamily="34" charset="0"/>
              <a:buChar char="•"/>
            </a:pPr>
            <a:r>
              <a:rPr lang="en-US" sz="2400" dirty="0" smtClean="0"/>
              <a:t>C</a:t>
            </a:r>
            <a:r>
              <a:rPr lang="en-US" sz="2400" baseline="-25000" dirty="0" smtClean="0"/>
              <a:t>n-1</a:t>
            </a:r>
            <a:r>
              <a:rPr lang="en-US" dirty="0" smtClean="0"/>
              <a:t> is C’, in this case, since we prepended C’ to the encrypted string, so we wind up with:</a:t>
            </a:r>
          </a:p>
          <a:p>
            <a:pPr marL="0" indent="0">
              <a:buNone/>
            </a:pPr>
            <a:endParaRPr lang="en-US" dirty="0"/>
          </a:p>
        </p:txBody>
      </p:sp>
      <p:sp>
        <p:nvSpPr>
          <p:cNvPr id="5" name="TextBox 4"/>
          <p:cNvSpPr txBox="1"/>
          <p:nvPr/>
        </p:nvSpPr>
        <p:spPr>
          <a:xfrm>
            <a:off x="2819400" y="2209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6" name="TextBox 5"/>
          <p:cNvSpPr txBox="1"/>
          <p:nvPr/>
        </p:nvSpPr>
        <p:spPr>
          <a:xfrm>
            <a:off x="2824743" y="6099716"/>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smtClean="0">
                <a:solidFill>
                  <a:srgbClr val="FF0000"/>
                </a:solidFill>
              </a:rPr>
              <a:t>2</a:t>
            </a:r>
            <a:r>
              <a:rPr lang="en-US" sz="2400" dirty="0" smtClean="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7" name="TextBox 6"/>
          <p:cNvSpPr txBox="1"/>
          <p:nvPr/>
        </p:nvSpPr>
        <p:spPr>
          <a:xfrm>
            <a:off x="2797098" y="3352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sz="2400" dirty="0" err="1"/>
              <a:t>P</a:t>
            </a:r>
            <a:r>
              <a:rPr lang="en-US" sz="2400" baseline="-25000" dirty="0" err="1"/>
              <a:t>n</a:t>
            </a:r>
            <a:r>
              <a:rPr lang="en-US" sz="2400" dirty="0"/>
              <a:t> = D(</a:t>
            </a:r>
            <a:r>
              <a:rPr lang="en-US" sz="2400" dirty="0" err="1"/>
              <a:t>C</a:t>
            </a:r>
            <a:r>
              <a:rPr lang="en-US" sz="2400" baseline="-25000" dirty="0" err="1"/>
              <a:t>n</a:t>
            </a:r>
            <a:r>
              <a:rPr lang="en-US" sz="2400" dirty="0"/>
              <a:t>) ⊕ C</a:t>
            </a:r>
            <a:r>
              <a:rPr lang="en-US" sz="2400" baseline="-25000" dirty="0"/>
              <a:t>n-1</a:t>
            </a:r>
            <a:endParaRPr lang="en-US" sz="2400" dirty="0"/>
          </a:p>
        </p:txBody>
      </p:sp>
      <p:sp>
        <p:nvSpPr>
          <p:cNvPr id="9" name="TextBox 8"/>
          <p:cNvSpPr txBox="1"/>
          <p:nvPr/>
        </p:nvSpPr>
        <p:spPr>
          <a:xfrm>
            <a:off x="1589049" y="5107632"/>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11" name="Straight Arrow Connector 10"/>
          <p:cNvCxnSpPr/>
          <p:nvPr/>
        </p:nvCxnSpPr>
        <p:spPr>
          <a:xfrm flipH="1">
            <a:off x="4691644" y="5601816"/>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601816"/>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28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510757" y="1902018"/>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smtClean="0">
                <a:solidFill>
                  <a:srgbClr val="FF0000"/>
                </a:solidFill>
              </a:rPr>
              <a:t>2</a:t>
            </a:r>
            <a:r>
              <a:rPr lang="en-US" sz="2400" dirty="0" smtClean="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75063" y="909934"/>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6" name="Straight Arrow Connector 5"/>
          <p:cNvCxnSpPr/>
          <p:nvPr/>
        </p:nvCxnSpPr>
        <p:spPr>
          <a:xfrm flipH="1">
            <a:off x="3377658" y="1404118"/>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414" y="1404118"/>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solidFill>
                  <a:schemeClr val="tx1"/>
                </a:solidFill>
              </a:rPr>
              <a:t>C</a:t>
            </a:r>
            <a:r>
              <a:rPr lang="en-US" sz="2400" baseline="-25000" dirty="0" err="1">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E(</a:t>
            </a:r>
            <a:r>
              <a:rPr lang="en-US" sz="2400" dirty="0" err="1" smtClean="0">
                <a:solidFill>
                  <a:schemeClr val="tx1"/>
                </a:solidFill>
              </a:rPr>
              <a:t>P</a:t>
            </a:r>
            <a:r>
              <a:rPr lang="en-US" sz="2400" baseline="-25000" dirty="0" err="1" smtClean="0">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n-1</a:t>
            </a:r>
            <a:r>
              <a:rPr lang="en-US" sz="2400" dirty="0" smtClean="0">
                <a:solidFill>
                  <a:schemeClr val="tx1"/>
                </a:solidFill>
              </a:rPr>
              <a:t>)</a:t>
            </a:r>
            <a:endParaRPr lang="en-US" sz="2400" dirty="0">
              <a:solidFill>
                <a:schemeClr val="tx1"/>
              </a:solidFill>
            </a:endParaRPr>
          </a:p>
        </p:txBody>
      </p:sp>
      <p:sp>
        <p:nvSpPr>
          <p:cNvPr id="9" name="TextBox 8"/>
          <p:cNvSpPr txBox="1"/>
          <p:nvPr/>
        </p:nvSpPr>
        <p:spPr>
          <a:xfrm>
            <a:off x="304800" y="36576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FF0000"/>
                </a:solidFill>
              </a:rPr>
              <a:t>C</a:t>
            </a:r>
            <a:r>
              <a:rPr lang="en-US" sz="2400" b="1" baseline="-25000" dirty="0" smtClean="0">
                <a:solidFill>
                  <a:srgbClr val="FF0000"/>
                </a:solidFill>
              </a:rPr>
              <a:t>2</a:t>
            </a:r>
            <a:r>
              <a:rPr lang="en-US" sz="2400" dirty="0" smtClean="0">
                <a:solidFill>
                  <a:srgbClr val="FF0000"/>
                </a:solidFill>
              </a:rPr>
              <a:t> </a:t>
            </a:r>
            <a:r>
              <a:rPr lang="en-US" sz="2400" dirty="0">
                <a:solidFill>
                  <a:schemeClr val="tx1"/>
                </a:solidFill>
              </a:rPr>
              <a:t>= </a:t>
            </a:r>
            <a:r>
              <a:rPr lang="en-US" sz="2400" dirty="0" smtClean="0">
                <a:solidFill>
                  <a:schemeClr val="tx1"/>
                </a:solidFill>
              </a:rPr>
              <a:t>E(P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solidFill>
                  <a:schemeClr val="tx1"/>
                </a:solidFill>
              </a:rPr>
              <a:t>)</a:t>
            </a:r>
            <a:endParaRPr lang="en-US" sz="2400" dirty="0">
              <a:solidFill>
                <a:schemeClr val="tx1"/>
              </a:solidFill>
            </a:endParaRPr>
          </a:p>
        </p:txBody>
      </p:sp>
      <p:cxnSp>
        <p:nvCxnSpPr>
          <p:cNvPr id="10" name="Straight Arrow Connector 9"/>
          <p:cNvCxnSpPr/>
          <p:nvPr/>
        </p:nvCxnSpPr>
        <p:spPr>
          <a:xfrm>
            <a:off x="2286000" y="3281065"/>
            <a:ext cx="0" cy="3765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446" y="45720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D(</a:t>
            </a:r>
            <a:r>
              <a:rPr lang="en-US" sz="2400" dirty="0" smtClean="0">
                <a:solidFill>
                  <a:schemeClr val="tx1"/>
                </a:solidFill>
              </a:rPr>
              <a:t>E(P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solidFill>
                  <a:schemeClr val="tx1"/>
                </a:solidFill>
              </a:rPr>
              <a:t>)</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15" name="TextBox 14"/>
          <p:cNvSpPr txBox="1"/>
          <p:nvPr/>
        </p:nvSpPr>
        <p:spPr>
          <a:xfrm>
            <a:off x="6480717" y="775905"/>
            <a:ext cx="2414239" cy="1754326"/>
          </a:xfrm>
          <a:prstGeom prst="rect">
            <a:avLst/>
          </a:prstGeom>
          <a:noFill/>
        </p:spPr>
        <p:txBody>
          <a:bodyPr wrap="square" rtlCol="0">
            <a:spAutoFit/>
          </a:bodyPr>
          <a:lstStyle/>
          <a:p>
            <a:r>
              <a:rPr lang="en-US" dirty="0" smtClean="0"/>
              <a:t>This is how the oracle attempts to decrypt the second block</a:t>
            </a:r>
          </a:p>
          <a:p>
            <a:endParaRPr lang="en-US" dirty="0"/>
          </a:p>
          <a:p>
            <a:r>
              <a:rPr lang="en-US" dirty="0" smtClean="0"/>
              <a:t>Let’s look at where </a:t>
            </a:r>
            <a:r>
              <a:rPr lang="en-US" b="1" dirty="0" smtClean="0">
                <a:solidFill>
                  <a:srgbClr val="FF0000"/>
                </a:solidFill>
              </a:rPr>
              <a:t>C</a:t>
            </a:r>
            <a:r>
              <a:rPr lang="en-US" b="1" baseline="-25000" dirty="0" smtClean="0">
                <a:solidFill>
                  <a:srgbClr val="FF0000"/>
                </a:solidFill>
              </a:rPr>
              <a:t>2 </a:t>
            </a:r>
            <a:r>
              <a:rPr lang="en-US" dirty="0" smtClean="0"/>
              <a:t>originally came from…</a:t>
            </a:r>
            <a:endParaRPr lang="en-US" dirty="0"/>
          </a:p>
        </p:txBody>
      </p:sp>
      <p:sp>
        <p:nvSpPr>
          <p:cNvPr id="17" name="TextBox 16"/>
          <p:cNvSpPr txBox="1"/>
          <p:nvPr/>
        </p:nvSpPr>
        <p:spPr>
          <a:xfrm>
            <a:off x="4038600" y="2727066"/>
            <a:ext cx="3276600" cy="646331"/>
          </a:xfrm>
          <a:prstGeom prst="rect">
            <a:avLst/>
          </a:prstGeom>
          <a:noFill/>
        </p:spPr>
        <p:txBody>
          <a:bodyPr wrap="square" rtlCol="0">
            <a:spAutoFit/>
          </a:bodyPr>
          <a:lstStyle/>
          <a:p>
            <a:r>
              <a:rPr lang="en-US" dirty="0" smtClean="0"/>
              <a:t>Recall our encryption formula from earlier</a:t>
            </a:r>
            <a:endParaRPr lang="en-US" dirty="0"/>
          </a:p>
        </p:txBody>
      </p:sp>
      <p:sp>
        <p:nvSpPr>
          <p:cNvPr id="18" name="TextBox 17"/>
          <p:cNvSpPr txBox="1"/>
          <p:nvPr/>
        </p:nvSpPr>
        <p:spPr>
          <a:xfrm>
            <a:off x="4064619" y="3657600"/>
            <a:ext cx="3623217" cy="646331"/>
          </a:xfrm>
          <a:prstGeom prst="rect">
            <a:avLst/>
          </a:prstGeom>
          <a:noFill/>
        </p:spPr>
        <p:txBody>
          <a:bodyPr wrap="square" rtlCol="0">
            <a:spAutoFit/>
          </a:bodyPr>
          <a:lstStyle/>
          <a:p>
            <a:r>
              <a:rPr lang="en-US" dirty="0" smtClean="0"/>
              <a:t>C</a:t>
            </a:r>
            <a:r>
              <a:rPr lang="en-US" b="1" baseline="-25000" dirty="0" smtClean="0"/>
              <a:t>2</a:t>
            </a:r>
            <a:r>
              <a:rPr lang="en-US" dirty="0" smtClean="0"/>
              <a:t>, in particular, was encrypted after being </a:t>
            </a:r>
            <a:r>
              <a:rPr lang="en-US" dirty="0" err="1" smtClean="0"/>
              <a:t>XORed</a:t>
            </a:r>
            <a:r>
              <a:rPr lang="en-US" dirty="0" smtClean="0"/>
              <a:t> with C</a:t>
            </a:r>
            <a:r>
              <a:rPr lang="en-US" b="1" baseline="-25000" dirty="0" smtClean="0"/>
              <a:t>1</a:t>
            </a:r>
            <a:endParaRPr lang="en-US" dirty="0"/>
          </a:p>
        </p:txBody>
      </p:sp>
      <p:sp>
        <p:nvSpPr>
          <p:cNvPr id="22" name="TextBox 21"/>
          <p:cNvSpPr txBox="1"/>
          <p:nvPr/>
        </p:nvSpPr>
        <p:spPr>
          <a:xfrm>
            <a:off x="4629614" y="4572000"/>
            <a:ext cx="3218986" cy="646331"/>
          </a:xfrm>
          <a:prstGeom prst="rect">
            <a:avLst/>
          </a:prstGeom>
          <a:noFill/>
        </p:spPr>
        <p:txBody>
          <a:bodyPr wrap="square" rtlCol="0">
            <a:spAutoFit/>
          </a:bodyPr>
          <a:lstStyle/>
          <a:p>
            <a:r>
              <a:rPr lang="en-US" dirty="0" smtClean="0"/>
              <a:t>In the formula for P’</a:t>
            </a:r>
            <a:r>
              <a:rPr lang="en-US" baseline="-25000" dirty="0" smtClean="0"/>
              <a:t>2</a:t>
            </a:r>
            <a:r>
              <a:rPr lang="en-US" dirty="0" smtClean="0"/>
              <a:t> (above), expand </a:t>
            </a:r>
            <a:r>
              <a:rPr lang="en-US" b="1" dirty="0" smtClean="0">
                <a:solidFill>
                  <a:srgbClr val="FF0000"/>
                </a:solidFill>
              </a:rPr>
              <a:t>C</a:t>
            </a:r>
            <a:r>
              <a:rPr lang="en-US" b="1" baseline="-25000" dirty="0" smtClean="0">
                <a:solidFill>
                  <a:srgbClr val="FF0000"/>
                </a:solidFill>
              </a:rPr>
              <a:t>2</a:t>
            </a:r>
            <a:r>
              <a:rPr lang="en-US" dirty="0" smtClean="0"/>
              <a:t> to its original value</a:t>
            </a:r>
            <a:endParaRPr lang="en-US" dirty="0"/>
          </a:p>
        </p:txBody>
      </p:sp>
      <p:sp>
        <p:nvSpPr>
          <p:cNvPr id="23" name="TextBox 22"/>
          <p:cNvSpPr txBox="1"/>
          <p:nvPr/>
        </p:nvSpPr>
        <p:spPr>
          <a:xfrm>
            <a:off x="309446" y="56388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2</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24" name="TextBox 23"/>
          <p:cNvSpPr txBox="1"/>
          <p:nvPr/>
        </p:nvSpPr>
        <p:spPr>
          <a:xfrm>
            <a:off x="4629614" y="5638800"/>
            <a:ext cx="4265342" cy="923330"/>
          </a:xfrm>
          <a:prstGeom prst="rect">
            <a:avLst/>
          </a:prstGeom>
          <a:noFill/>
        </p:spPr>
        <p:txBody>
          <a:bodyPr wrap="square" rtlCol="0">
            <a:spAutoFit/>
          </a:bodyPr>
          <a:lstStyle/>
          <a:p>
            <a:r>
              <a:rPr lang="en-US" dirty="0" smtClean="0"/>
              <a:t>E(D(X)), like before, becomes X – this is the value that the oracle calculates on behalf of the attacker</a:t>
            </a:r>
            <a:endParaRPr lang="en-US" dirty="0"/>
          </a:p>
        </p:txBody>
      </p:sp>
      <p:cxnSp>
        <p:nvCxnSpPr>
          <p:cNvPr id="26" name="Straight Arrow Connector 25"/>
          <p:cNvCxnSpPr/>
          <p:nvPr/>
        </p:nvCxnSpPr>
        <p:spPr>
          <a:xfrm>
            <a:off x="2286000" y="5030063"/>
            <a:ext cx="0" cy="60873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4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457200" y="1828800"/>
            <a:ext cx="6858000" cy="2308324"/>
          </a:xfrm>
          <a:prstGeom prst="rect">
            <a:avLst/>
          </a:prstGeom>
          <a:noFill/>
        </p:spPr>
        <p:txBody>
          <a:bodyPr wrap="square" rtlCol="0">
            <a:spAutoFit/>
          </a:bodyPr>
          <a:lstStyle/>
          <a:p>
            <a:r>
              <a:rPr lang="en-US" dirty="0" smtClean="0"/>
              <a:t>The server calculated this value, where…</a:t>
            </a:r>
          </a:p>
          <a:p>
            <a:r>
              <a:rPr lang="en-US" dirty="0" smtClean="0"/>
              <a:t>P’</a:t>
            </a:r>
            <a:r>
              <a:rPr lang="en-US" baseline="-25000" dirty="0" smtClean="0"/>
              <a:t>2</a:t>
            </a:r>
            <a:r>
              <a:rPr lang="en-US" dirty="0" smtClean="0"/>
              <a:t> </a:t>
            </a:r>
            <a:r>
              <a:rPr lang="en-US" dirty="0"/>
              <a:t>= </a:t>
            </a:r>
            <a:r>
              <a:rPr lang="en-US" dirty="0" smtClean="0"/>
              <a:t>The value the server calculates (mostly a garbage string)</a:t>
            </a:r>
          </a:p>
          <a:p>
            <a:r>
              <a:rPr lang="en-US" dirty="0" smtClean="0"/>
              <a:t>P</a:t>
            </a:r>
            <a:r>
              <a:rPr lang="en-US" baseline="-25000" dirty="0" smtClean="0"/>
              <a:t>2</a:t>
            </a:r>
            <a:r>
              <a:rPr lang="en-US" dirty="0" smtClean="0"/>
              <a:t> = The original plaintext value (our goal)</a:t>
            </a:r>
          </a:p>
          <a:p>
            <a:r>
              <a:rPr lang="en-US" dirty="0" smtClean="0"/>
              <a:t>C</a:t>
            </a:r>
            <a:r>
              <a:rPr lang="en-US" b="1" baseline="-25000" dirty="0" smtClean="0"/>
              <a:t>1</a:t>
            </a:r>
            <a:r>
              <a:rPr lang="en-US" dirty="0" smtClean="0"/>
              <a:t> = The previous </a:t>
            </a:r>
            <a:r>
              <a:rPr lang="en-US" dirty="0" err="1" smtClean="0"/>
              <a:t>ciphertext</a:t>
            </a:r>
            <a:r>
              <a:rPr lang="en-US" dirty="0" smtClean="0"/>
              <a:t> block (known to us)</a:t>
            </a:r>
          </a:p>
          <a:p>
            <a:r>
              <a:rPr lang="en-US" b="1" dirty="0" smtClean="0">
                <a:solidFill>
                  <a:schemeClr val="accent5">
                    <a:lumMod val="50000"/>
                  </a:schemeClr>
                </a:solidFill>
              </a:rPr>
              <a:t>C’ </a:t>
            </a:r>
            <a:r>
              <a:rPr lang="en-US" dirty="0" smtClean="0"/>
              <a:t>= The </a:t>
            </a:r>
            <a:r>
              <a:rPr lang="en-US" dirty="0" err="1" smtClean="0"/>
              <a:t>ciphertext</a:t>
            </a:r>
            <a:r>
              <a:rPr lang="en-US" dirty="0" smtClean="0"/>
              <a:t> block chosen by the attacker (“0000000000000000”)</a:t>
            </a:r>
            <a:endParaRPr lang="en-US" dirty="0"/>
          </a:p>
          <a:p>
            <a:endParaRPr lang="en-US" dirty="0" smtClean="0"/>
          </a:p>
          <a:p>
            <a:endParaRPr lang="en-US" dirty="0"/>
          </a:p>
        </p:txBody>
      </p:sp>
      <p:sp>
        <p:nvSpPr>
          <p:cNvPr id="7" name="Content Placeholder 2"/>
          <p:cNvSpPr>
            <a:spLocks noGrp="1"/>
          </p:cNvSpPr>
          <p:nvPr>
            <p:ph idx="1"/>
          </p:nvPr>
        </p:nvSpPr>
        <p:spPr>
          <a:xfrm>
            <a:off x="457200" y="3733800"/>
            <a:ext cx="8229600" cy="2392363"/>
          </a:xfrm>
        </p:spPr>
        <p:txBody>
          <a:bodyPr/>
          <a:lstStyle/>
          <a:p>
            <a:r>
              <a:rPr lang="en-US" dirty="0" smtClean="0"/>
              <a:t>So now we have an equation with two unknowns – P</a:t>
            </a:r>
            <a:r>
              <a:rPr lang="en-US" baseline="-25000" dirty="0" smtClean="0"/>
              <a:t>2 </a:t>
            </a:r>
            <a:r>
              <a:rPr lang="en-US" dirty="0" smtClean="0"/>
              <a:t>and P’</a:t>
            </a:r>
            <a:r>
              <a:rPr lang="en-US" baseline="-25000" dirty="0" smtClean="0"/>
              <a:t>2</a:t>
            </a:r>
            <a:r>
              <a:rPr lang="en-US" dirty="0" smtClean="0"/>
              <a:t>…</a:t>
            </a:r>
          </a:p>
          <a:p>
            <a:pPr lvl="1"/>
            <a:r>
              <a:rPr lang="en-US" dirty="0" smtClean="0"/>
              <a:t>Or do we?</a:t>
            </a:r>
          </a:p>
        </p:txBody>
      </p:sp>
    </p:spTree>
    <p:extLst>
      <p:ext uri="{BB962C8B-B14F-4D97-AF65-F5344CB8AC3E}">
        <p14:creationId xmlns:p14="http://schemas.microsoft.com/office/powerpoint/2010/main" val="32609529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We actually do know something about P’</a:t>
            </a:r>
            <a:r>
              <a:rPr lang="en-US" baseline="-25000" dirty="0" smtClean="0"/>
              <a:t>2</a:t>
            </a:r>
            <a:r>
              <a:rPr lang="en-US" dirty="0" smtClean="0"/>
              <a:t>!</a:t>
            </a:r>
          </a:p>
          <a:p>
            <a:r>
              <a:rPr lang="en-US" dirty="0" smtClean="0"/>
              <a:t>Recall the last step of decryption…</a:t>
            </a:r>
          </a:p>
          <a:p>
            <a:endParaRPr lang="en-US" dirty="0"/>
          </a:p>
          <a:p>
            <a:r>
              <a:rPr lang="en-US" dirty="0" smtClean="0"/>
              <a:t>We know whether or not the padding is correct on the final (garbage) string!</a:t>
            </a:r>
          </a:p>
          <a:p>
            <a:r>
              <a:rPr lang="en-US" dirty="0" smtClean="0"/>
              <a:t>In fact, we can change the last byte C’ to all 256 possible values, and the server will tell us when the padding is right</a:t>
            </a:r>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t>⊕</a:t>
            </a:r>
            <a:r>
              <a:rPr lang="en-US" sz="2400" dirty="0" smtClean="0">
                <a:solidFill>
                  <a:schemeClr val="tx1"/>
                </a:solidFill>
              </a:rPr>
              <a:t> 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115597" y="3124200"/>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cxnSp>
        <p:nvCxnSpPr>
          <p:cNvPr id="6" name="Straight Arrow Connector 5"/>
          <p:cNvCxnSpPr>
            <a:endCxn id="5" idx="1"/>
          </p:cNvCxnSpPr>
          <p:nvPr/>
        </p:nvCxnSpPr>
        <p:spPr>
          <a:xfrm>
            <a:off x="1219200" y="3308866"/>
            <a:ext cx="896397" cy="0"/>
          </a:xfrm>
          <a:prstGeom prst="straightConnector1">
            <a:avLst/>
          </a:prstGeom>
          <a:ln w="4762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543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20000"/>
          </a:bodyPr>
          <a:lstStyle/>
          <a:p>
            <a:r>
              <a:rPr lang="en-US" dirty="0" smtClean="0"/>
              <a:t>When the padding is right, we know something about P’</a:t>
            </a:r>
            <a:r>
              <a:rPr lang="en-US" baseline="-25000" dirty="0" smtClean="0"/>
              <a:t>2</a:t>
            </a:r>
            <a:r>
              <a:rPr lang="en-US" dirty="0" smtClean="0"/>
              <a:t>, namely, it ends with:</a:t>
            </a:r>
          </a:p>
          <a:p>
            <a:pPr lvl="1"/>
            <a:r>
              <a:rPr lang="en-US" dirty="0" smtClean="0"/>
              <a:t>\x01</a:t>
            </a:r>
          </a:p>
          <a:p>
            <a:pPr lvl="1"/>
            <a:r>
              <a:rPr lang="en-US" dirty="0" smtClean="0"/>
              <a:t>\x02\x02</a:t>
            </a:r>
          </a:p>
          <a:p>
            <a:pPr lvl="1"/>
            <a:r>
              <a:rPr lang="en-US" dirty="0" smtClean="0"/>
              <a:t>\x03\x03\x03</a:t>
            </a:r>
          </a:p>
          <a:p>
            <a:pPr lvl="1"/>
            <a:r>
              <a:rPr lang="en-US" dirty="0" smtClean="0"/>
              <a:t>…etc.</a:t>
            </a:r>
          </a:p>
          <a:p>
            <a:pPr lvl="1"/>
            <a:r>
              <a:rPr lang="en-US" dirty="0" smtClean="0"/>
              <a:t>Let’s assume it’s \x01 (the others are rare and can easily be eliminated</a:t>
            </a:r>
          </a:p>
          <a:p>
            <a:r>
              <a:rPr lang="en-US" dirty="0" smtClean="0"/>
              <a:t>Remember, P’</a:t>
            </a:r>
            <a:r>
              <a:rPr lang="en-US" baseline="-25000" dirty="0" smtClean="0"/>
              <a:t>2</a:t>
            </a:r>
            <a:r>
              <a:rPr lang="en-US" dirty="0" smtClean="0"/>
              <a:t> is mostly a garbage string, still, the result of decrypting a good block and </a:t>
            </a:r>
            <a:r>
              <a:rPr lang="en-US" dirty="0" err="1" smtClean="0"/>
              <a:t>XORing</a:t>
            </a:r>
            <a:r>
              <a:rPr lang="en-US" dirty="0" smtClean="0"/>
              <a:t> it with a bad block</a:t>
            </a:r>
          </a:p>
          <a:p>
            <a:pPr lvl="1"/>
            <a:endParaRPr lang="en-US" dirty="0" smtClean="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Tree>
    <p:extLst>
      <p:ext uri="{BB962C8B-B14F-4D97-AF65-F5344CB8AC3E}">
        <p14:creationId xmlns:p14="http://schemas.microsoft.com/office/powerpoint/2010/main" val="34210010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sz="2800" dirty="0" smtClean="0"/>
              <a:t>Let’s take another look at that formula:</a:t>
            </a:r>
          </a:p>
          <a:p>
            <a:endParaRPr lang="en-US" sz="2800" dirty="0" smtClean="0"/>
          </a:p>
          <a:p>
            <a:r>
              <a:rPr lang="en-US" sz="2800" dirty="0" smtClean="0"/>
              <a:t>When the padding is right, we know the last bytes of all but one:</a:t>
            </a:r>
          </a:p>
          <a:p>
            <a:pPr lvl="1"/>
            <a:r>
              <a:rPr lang="en-US" sz="2400" dirty="0" smtClean="0"/>
              <a:t>P’</a:t>
            </a:r>
            <a:r>
              <a:rPr lang="en-US" sz="2400" baseline="-25000" dirty="0" smtClean="0"/>
              <a:t>2</a:t>
            </a:r>
            <a:r>
              <a:rPr lang="en-US" sz="2400" dirty="0" smtClean="0"/>
              <a:t>[N</a:t>
            </a:r>
            <a:r>
              <a:rPr lang="en-US" sz="2400" dirty="0"/>
              <a:t>]</a:t>
            </a:r>
            <a:r>
              <a:rPr lang="en-US" sz="2400" dirty="0" smtClean="0"/>
              <a:t> – 0x01</a:t>
            </a:r>
          </a:p>
          <a:p>
            <a:pPr lvl="1"/>
            <a:r>
              <a:rPr lang="en-US" sz="2400" dirty="0" smtClean="0"/>
              <a:t>C</a:t>
            </a:r>
            <a:r>
              <a:rPr lang="en-US" sz="2400" b="1" baseline="-25000" dirty="0" smtClean="0"/>
              <a:t>1 </a:t>
            </a:r>
            <a:r>
              <a:rPr lang="en-US" sz="2400" dirty="0" smtClean="0"/>
              <a:t>[</a:t>
            </a:r>
            <a:r>
              <a:rPr lang="en-US" sz="2400" dirty="0"/>
              <a:t>N]</a:t>
            </a:r>
            <a:r>
              <a:rPr lang="en-US" sz="2400" dirty="0" smtClean="0"/>
              <a:t> – The last byte of the previous block (we know it)</a:t>
            </a:r>
          </a:p>
          <a:p>
            <a:pPr lvl="1"/>
            <a:r>
              <a:rPr lang="en-US" sz="2400" b="1" dirty="0">
                <a:solidFill>
                  <a:schemeClr val="accent5">
                    <a:lumMod val="50000"/>
                  </a:schemeClr>
                </a:solidFill>
              </a:rPr>
              <a:t>C</a:t>
            </a:r>
            <a:r>
              <a:rPr lang="en-US" sz="2400" b="1" dirty="0" smtClean="0">
                <a:solidFill>
                  <a:schemeClr val="accent5">
                    <a:lumMod val="50000"/>
                  </a:schemeClr>
                </a:solidFill>
              </a:rPr>
              <a:t>’</a:t>
            </a:r>
            <a:r>
              <a:rPr lang="en-US" sz="2400" dirty="0"/>
              <a:t> [N]</a:t>
            </a:r>
            <a:r>
              <a:rPr lang="en-US" sz="2400" b="1" dirty="0" smtClean="0">
                <a:solidFill>
                  <a:schemeClr val="accent5">
                    <a:lumMod val="50000"/>
                  </a:schemeClr>
                </a:solidFill>
              </a:rPr>
              <a:t> </a:t>
            </a:r>
            <a:r>
              <a:rPr lang="en-US" sz="2400" dirty="0" smtClean="0"/>
              <a:t>– The last byte of the block that we created</a:t>
            </a:r>
          </a:p>
          <a:p>
            <a:r>
              <a:rPr lang="en-US" sz="2800" dirty="0" smtClean="0"/>
              <a:t>Now it’s easy to determine the last byte of P</a:t>
            </a:r>
            <a:r>
              <a:rPr lang="en-US" sz="2800" baseline="-25000" dirty="0" smtClean="0"/>
              <a:t>2</a:t>
            </a:r>
            <a:r>
              <a:rPr lang="en-US" sz="2800" dirty="0" smtClean="0"/>
              <a:t> – just re-arrange the formula!</a:t>
            </a:r>
            <a:endParaRPr lang="en-US" sz="2800" dirty="0"/>
          </a:p>
        </p:txBody>
      </p:sp>
      <p:sp>
        <p:nvSpPr>
          <p:cNvPr id="4" name="TextBox 3"/>
          <p:cNvSpPr txBox="1"/>
          <p:nvPr/>
        </p:nvSpPr>
        <p:spPr>
          <a:xfrm>
            <a:off x="914400" y="2133600"/>
            <a:ext cx="472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
        <p:nvSpPr>
          <p:cNvPr id="5" name="TextBox 4"/>
          <p:cNvSpPr txBox="1"/>
          <p:nvPr/>
        </p:nvSpPr>
        <p:spPr>
          <a:xfrm>
            <a:off x="914400" y="5867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Tree>
    <p:extLst>
      <p:ext uri="{BB962C8B-B14F-4D97-AF65-F5344CB8AC3E}">
        <p14:creationId xmlns:p14="http://schemas.microsoft.com/office/powerpoint/2010/main" val="117465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7010400" cy="304800"/>
          </a:xfrm>
        </p:spPr>
        <p:txBody>
          <a:bodyPr>
            <a:noAutofit/>
          </a:bodyPr>
          <a:lstStyle/>
          <a:p>
            <a:r>
              <a:rPr lang="en-US" sz="2000" dirty="0" smtClean="0"/>
              <a:t>Not shown: the part where they call OP a “fag” (&lt;3 4chan)</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08878" y="1257300"/>
            <a:ext cx="8229600" cy="5448300"/>
          </a:xfrm>
        </p:spPr>
        <p:txBody>
          <a:bodyPr>
            <a:normAutofit/>
          </a:bodyPr>
          <a:lstStyle/>
          <a:p>
            <a:r>
              <a:rPr lang="en-US" sz="2400" dirty="0" smtClean="0"/>
              <a:t>So, to summarize:</a:t>
            </a:r>
          </a:p>
          <a:p>
            <a:pPr lvl="1"/>
            <a:r>
              <a:rPr lang="en-US" sz="2000" dirty="0" smtClean="0"/>
              <a:t>Choose a new block, which we call C’, and prepend it to the block you’re trying to decrypt:</a:t>
            </a:r>
          </a:p>
          <a:p>
            <a:pPr lvl="1"/>
            <a:endParaRPr lang="en-US" sz="2000" dirty="0"/>
          </a:p>
          <a:p>
            <a:pPr lvl="1"/>
            <a:endParaRPr lang="en-US" sz="2000" dirty="0" smtClean="0"/>
          </a:p>
          <a:p>
            <a:pPr lvl="1"/>
            <a:r>
              <a:rPr lang="en-US" sz="2000" dirty="0" smtClean="0"/>
              <a:t>Change the last byte of C’ until you stop getting a padding error:</a:t>
            </a:r>
          </a:p>
          <a:p>
            <a:pPr lvl="1"/>
            <a:endParaRPr lang="en-US" sz="2000" dirty="0"/>
          </a:p>
          <a:p>
            <a:pPr lvl="1"/>
            <a:endParaRPr lang="en-US" sz="2000" dirty="0" smtClean="0"/>
          </a:p>
          <a:p>
            <a:pPr lvl="1"/>
            <a:r>
              <a:rPr lang="en-US" sz="2000" dirty="0" smtClean="0"/>
              <a:t>Plug it into the formula:</a:t>
            </a:r>
          </a:p>
          <a:p>
            <a:pPr lvl="1"/>
            <a:endParaRPr lang="en-US" sz="2000" dirty="0"/>
          </a:p>
          <a:p>
            <a:pPr lvl="1"/>
            <a:endParaRPr lang="en-US" sz="2000" dirty="0" smtClean="0"/>
          </a:p>
          <a:p>
            <a:pPr lvl="1"/>
            <a:endParaRPr lang="en-US" sz="2000" dirty="0"/>
          </a:p>
          <a:p>
            <a:pPr lvl="1"/>
            <a:r>
              <a:rPr lang="en-US" sz="2000" dirty="0" smtClean="0"/>
              <a:t>And solve!</a:t>
            </a:r>
          </a:p>
          <a:p>
            <a:pPr lvl="1"/>
            <a:endParaRPr lang="en-US" sz="2000" dirty="0" smtClean="0"/>
          </a:p>
          <a:p>
            <a:pPr lvl="1"/>
            <a:endParaRPr lang="en-US" sz="2000" dirty="0"/>
          </a:p>
        </p:txBody>
      </p:sp>
      <p:sp>
        <p:nvSpPr>
          <p:cNvPr id="5" name="TextBox 4"/>
          <p:cNvSpPr txBox="1"/>
          <p:nvPr/>
        </p:nvSpPr>
        <p:spPr>
          <a:xfrm>
            <a:off x="1247078" y="2395834"/>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958576" y="2395833"/>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7" name="TextBox 6"/>
          <p:cNvSpPr txBox="1"/>
          <p:nvPr/>
        </p:nvSpPr>
        <p:spPr>
          <a:xfrm>
            <a:off x="1276815" y="34671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“0000000000000026”</a:t>
            </a:r>
            <a:endParaRPr lang="en-US" sz="2400" dirty="0"/>
          </a:p>
        </p:txBody>
      </p:sp>
      <p:sp>
        <p:nvSpPr>
          <p:cNvPr id="8" name="TextBox 7"/>
          <p:cNvSpPr txBox="1"/>
          <p:nvPr/>
        </p:nvSpPr>
        <p:spPr>
          <a:xfrm>
            <a:off x="4988313" y="34670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9" name="TextBox 8"/>
          <p:cNvSpPr txBox="1"/>
          <p:nvPr/>
        </p:nvSpPr>
        <p:spPr>
          <a:xfrm>
            <a:off x="1263805" y="4557673"/>
            <a:ext cx="452739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 =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a:t> [N]</a:t>
            </a:r>
            <a:endParaRPr lang="en-US" sz="2400" b="1" dirty="0">
              <a:solidFill>
                <a:schemeClr val="accent5">
                  <a:lumMod val="50000"/>
                </a:schemeClr>
              </a:solidFill>
            </a:endParaRPr>
          </a:p>
        </p:txBody>
      </p:sp>
      <p:sp>
        <p:nvSpPr>
          <p:cNvPr id="10" name="TextBox 9"/>
          <p:cNvSpPr txBox="1"/>
          <p:nvPr/>
        </p:nvSpPr>
        <p:spPr>
          <a:xfrm>
            <a:off x="1265664" y="5019338"/>
            <a:ext cx="45255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0x01 </a:t>
            </a:r>
            <a:r>
              <a:rPr lang="en-US" sz="2400" dirty="0"/>
              <a:t>⊕ </a:t>
            </a:r>
            <a:r>
              <a:rPr lang="en-US" sz="2400" dirty="0" smtClean="0">
                <a:solidFill>
                  <a:schemeClr val="tx1"/>
                </a:solidFill>
              </a:rPr>
              <a:t>0x22</a:t>
            </a:r>
            <a:r>
              <a:rPr lang="en-US" sz="2400" dirty="0"/>
              <a:t> ⊕ </a:t>
            </a:r>
            <a:r>
              <a:rPr lang="en-US" sz="2400" b="1" dirty="0" smtClean="0">
                <a:solidFill>
                  <a:schemeClr val="accent5">
                    <a:lumMod val="50000"/>
                  </a:schemeClr>
                </a:solidFill>
              </a:rPr>
              <a:t>0x26</a:t>
            </a:r>
            <a:endParaRPr lang="en-US" sz="2400" b="1" dirty="0">
              <a:solidFill>
                <a:schemeClr val="accent5">
                  <a:lumMod val="50000"/>
                </a:schemeClr>
              </a:solidFill>
            </a:endParaRPr>
          </a:p>
        </p:txBody>
      </p:sp>
      <p:sp>
        <p:nvSpPr>
          <p:cNvPr id="11" name="TextBox 10"/>
          <p:cNvSpPr txBox="1"/>
          <p:nvPr/>
        </p:nvSpPr>
        <p:spPr>
          <a:xfrm>
            <a:off x="1247078" y="6019800"/>
            <a:ext cx="45441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a:t>[N</a:t>
            </a:r>
            <a:r>
              <a:rPr lang="en-US" sz="2400" dirty="0" smtClean="0"/>
              <a:t>] = </a:t>
            </a:r>
            <a:r>
              <a:rPr lang="en-US" sz="2400" dirty="0" smtClean="0">
                <a:solidFill>
                  <a:schemeClr val="tx1"/>
                </a:solidFill>
              </a:rPr>
              <a:t>0x05</a:t>
            </a:r>
            <a:endParaRPr lang="en-US" sz="2400" b="1" dirty="0">
              <a:solidFill>
                <a:schemeClr val="accent5">
                  <a:lumMod val="50000"/>
                </a:schemeClr>
              </a:solidFill>
            </a:endParaRPr>
          </a:p>
        </p:txBody>
      </p:sp>
      <p:sp>
        <p:nvSpPr>
          <p:cNvPr id="13" name="TextBox 12"/>
          <p:cNvSpPr txBox="1"/>
          <p:nvPr/>
        </p:nvSpPr>
        <p:spPr>
          <a:xfrm>
            <a:off x="5943600" y="5981805"/>
            <a:ext cx="22330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Recall:</a:t>
            </a:r>
          </a:p>
          <a:p>
            <a:pPr algn="ctr"/>
            <a:r>
              <a:rPr lang="en-US" i="1" dirty="0" smtClean="0"/>
              <a:t>P</a:t>
            </a:r>
            <a:r>
              <a:rPr lang="en-US" i="1" baseline="-25000" dirty="0" smtClean="0"/>
              <a:t>2</a:t>
            </a:r>
            <a:r>
              <a:rPr lang="en-US" i="1" dirty="0" smtClean="0"/>
              <a:t> = “</a:t>
            </a:r>
            <a:r>
              <a:rPr lang="en-US" i="1" dirty="0" err="1" smtClean="0"/>
              <a:t>rld</a:t>
            </a:r>
            <a:r>
              <a:rPr lang="en-US" i="1" dirty="0" smtClean="0"/>
              <a:t>\5\5\5\5\5”</a:t>
            </a:r>
            <a:endParaRPr lang="en-US" i="1" dirty="0"/>
          </a:p>
        </p:txBody>
      </p:sp>
    </p:spTree>
    <p:extLst>
      <p:ext uri="{BB962C8B-B14F-4D97-AF65-F5344CB8AC3E}">
        <p14:creationId xmlns:p14="http://schemas.microsoft.com/office/powerpoint/2010/main" val="12030442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fontScale="92500"/>
          </a:bodyPr>
          <a:lstStyle/>
          <a:p>
            <a:r>
              <a:rPr lang="en-US" dirty="0" smtClean="0"/>
              <a:t>By having the server tell us when the last byte of the decrypt block is right, we can trivially decrypt and encrypt it using only the XOR operation</a:t>
            </a:r>
          </a:p>
          <a:p>
            <a:r>
              <a:rPr lang="en-US" dirty="0" smtClean="0"/>
              <a:t>The last byte can be set to \x02, and the second-last byte can be guessed using the same formula</a:t>
            </a:r>
          </a:p>
          <a:p>
            <a:r>
              <a:rPr lang="en-US" dirty="0" smtClean="0"/>
              <a:t>The last and second-last bytes can be set to \x03\x03, and the third-last byte can be guessed using the same formula</a:t>
            </a:r>
          </a:p>
          <a:p>
            <a:r>
              <a:rPr lang="en-US" dirty="0" smtClean="0"/>
              <a:t>…and so on, until the whole block is decrypted</a:t>
            </a:r>
            <a:endParaRPr lang="en-US" dirty="0"/>
          </a:p>
        </p:txBody>
      </p:sp>
    </p:spTree>
    <p:extLst>
      <p:ext uri="{BB962C8B-B14F-4D97-AF65-F5344CB8AC3E}">
        <p14:creationId xmlns:p14="http://schemas.microsoft.com/office/powerpoint/2010/main" val="26053399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Poracle</a:t>
            </a:r>
            <a:endParaRPr lang="en-US" dirty="0"/>
          </a:p>
        </p:txBody>
      </p:sp>
      <p:sp>
        <p:nvSpPr>
          <p:cNvPr id="3" name="Content Placeholder 2"/>
          <p:cNvSpPr>
            <a:spLocks noGrp="1"/>
          </p:cNvSpPr>
          <p:nvPr>
            <p:ph idx="1"/>
          </p:nvPr>
        </p:nvSpPr>
        <p:spPr/>
        <p:txBody>
          <a:bodyPr/>
          <a:lstStyle/>
          <a:p>
            <a:r>
              <a:rPr lang="en-US" dirty="0" smtClean="0"/>
              <a:t>Like all these attacks, I wrote a tool</a:t>
            </a:r>
          </a:p>
          <a:p>
            <a:r>
              <a:rPr lang="en-US" dirty="0" smtClean="0"/>
              <a:t>This one’s called “</a:t>
            </a:r>
            <a:r>
              <a:rPr lang="en-US" dirty="0" err="1" smtClean="0"/>
              <a:t>Poracle</a:t>
            </a:r>
            <a:r>
              <a:rPr lang="en-US" dirty="0" smtClean="0"/>
              <a:t>”</a:t>
            </a:r>
          </a:p>
        </p:txBody>
      </p:sp>
      <p:pic>
        <p:nvPicPr>
          <p:cNvPr id="4" name="Picture 2" descr="https://gs1.wac.edgecastcdn.net/8019B6/data.tumblr.com/tumblr_mcxhnl6tAx1rksg3y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43" y="2895600"/>
            <a:ext cx="6847114" cy="383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659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prevent padding oracles?</a:t>
            </a:r>
          </a:p>
          <a:p>
            <a:pPr lvl="1"/>
            <a:r>
              <a:rPr lang="en-US" dirty="0" smtClean="0"/>
              <a:t>HMAC!</a:t>
            </a:r>
          </a:p>
          <a:p>
            <a:r>
              <a:rPr lang="en-US" dirty="0" smtClean="0"/>
              <a:t>By prepending an HMAC hash to the encrypted data – </a:t>
            </a:r>
            <a:r>
              <a:rPr lang="en-US" i="1" dirty="0" smtClean="0"/>
              <a:t>and validating it before the decryption is performed</a:t>
            </a:r>
            <a:r>
              <a:rPr lang="en-US" dirty="0" smtClean="0"/>
              <a:t> – you can check if anybody has tampered with the hash!</a:t>
            </a:r>
          </a:p>
          <a:p>
            <a:r>
              <a:rPr lang="en-US" dirty="0" smtClean="0"/>
              <a:t>You can also prevent this by using a block cipher mode of operation other than cipher-block chaining – </a:t>
            </a:r>
            <a:r>
              <a:rPr lang="en-US" dirty="0" err="1" smtClean="0"/>
              <a:t>eg</a:t>
            </a:r>
            <a:r>
              <a:rPr lang="en-US" dirty="0" smtClean="0"/>
              <a:t>, counter mode, output feedback, plaintext feedback, etc.</a:t>
            </a:r>
            <a:endParaRPr lang="en-US" dirty="0"/>
          </a:p>
        </p:txBody>
      </p:sp>
    </p:spTree>
    <p:extLst>
      <p:ext uri="{BB962C8B-B14F-4D97-AF65-F5344CB8AC3E}">
        <p14:creationId xmlns:p14="http://schemas.microsoft.com/office/powerpoint/2010/main" val="16401383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there!</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https://lh3.ggpht.com/-ajTe66KAecQ/TXf4NYSlC8I/AAAAAAAAACw/LAxtSwk6jmk/s1600/1291369869987940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629400" cy="494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404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Solution #1: don’t give attackers encrypted data</a:t>
            </a:r>
            <a:endParaRPr lang="en-US" dirty="0"/>
          </a:p>
        </p:txBody>
      </p:sp>
      <p:sp>
        <p:nvSpPr>
          <p:cNvPr id="5" name="Content Placeholder 4"/>
          <p:cNvSpPr>
            <a:spLocks noGrp="1"/>
          </p:cNvSpPr>
          <p:nvPr>
            <p:ph idx="1"/>
          </p:nvPr>
        </p:nvSpPr>
        <p:spPr/>
        <p:txBody>
          <a:bodyPr/>
          <a:lstStyle/>
          <a:p>
            <a:r>
              <a:rPr lang="en-US" dirty="0" smtClean="0"/>
              <a:t>This isn’t always possible</a:t>
            </a:r>
          </a:p>
          <a:p>
            <a:r>
              <a:rPr lang="en-US" dirty="0" smtClean="0"/>
              <a:t>When you can, give an index, a session, or something like that, rather than letting an attacker store state</a:t>
            </a:r>
          </a:p>
          <a:p>
            <a:endParaRPr lang="en-US" dirty="0"/>
          </a:p>
        </p:txBody>
      </p:sp>
    </p:spTree>
    <p:extLst>
      <p:ext uri="{BB962C8B-B14F-4D97-AF65-F5344CB8AC3E}">
        <p14:creationId xmlns:p14="http://schemas.microsoft.com/office/powerpoint/2010/main" val="3601823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to put it another way…</a:t>
            </a:r>
            <a:endParaRPr lang="en-US" dirty="0"/>
          </a:p>
        </p:txBody>
      </p:sp>
      <p:sp>
        <p:nvSpPr>
          <p:cNvPr id="3" name="Content Placeholder 2"/>
          <p:cNvSpPr>
            <a:spLocks noGrp="1"/>
          </p:cNvSpPr>
          <p:nvPr>
            <p:ph idx="1"/>
          </p:nvPr>
        </p:nvSpPr>
        <p:spPr/>
        <p:txBody>
          <a:bodyPr/>
          <a:lstStyle/>
          <a:p>
            <a:endParaRPr lang="en-US"/>
          </a:p>
        </p:txBody>
      </p:sp>
      <p:pic>
        <p:nvPicPr>
          <p:cNvPr id="6146" name="Picture 2" descr="if you let attackers hold your encrypted data youre gonna h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2580"/>
            <a:ext cx="7543800" cy="509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242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When you give them encrypted data, validate it</a:t>
            </a:r>
            <a:endParaRPr lang="en-US" dirty="0"/>
          </a:p>
        </p:txBody>
      </p:sp>
      <p:sp>
        <p:nvSpPr>
          <p:cNvPr id="3" name="Content Placeholder 2"/>
          <p:cNvSpPr>
            <a:spLocks noGrp="1"/>
          </p:cNvSpPr>
          <p:nvPr>
            <p:ph idx="1"/>
          </p:nvPr>
        </p:nvSpPr>
        <p:spPr/>
        <p:txBody>
          <a:bodyPr>
            <a:normAutofit fontScale="92500"/>
          </a:bodyPr>
          <a:lstStyle/>
          <a:p>
            <a:r>
              <a:rPr lang="en-US" dirty="0" smtClean="0"/>
              <a:t>“The cryptographic doom principle”</a:t>
            </a:r>
          </a:p>
          <a:p>
            <a:r>
              <a:rPr lang="en-US" dirty="0" smtClean="0"/>
              <a:t>Calculate a HMAC and send it with the encrypted data</a:t>
            </a:r>
          </a:p>
          <a:p>
            <a:pPr lvl="1"/>
            <a:r>
              <a:rPr lang="en-US" dirty="0" smtClean="0"/>
              <a:t>Validate the HMAC before attempting to decrypt</a:t>
            </a:r>
          </a:p>
          <a:p>
            <a:r>
              <a:rPr lang="en-US" dirty="0" smtClean="0"/>
              <a:t>Alternatively, use encryption in “EAX mode” – a NIST standard for authenticated encryption</a:t>
            </a:r>
          </a:p>
          <a:p>
            <a:r>
              <a:rPr lang="en-US" dirty="0" smtClean="0"/>
              <a:t>Coming soon: CAESAR</a:t>
            </a:r>
          </a:p>
          <a:p>
            <a:pPr lvl="1"/>
            <a:r>
              <a:rPr lang="en-US" b="1" dirty="0"/>
              <a:t>CAESAR: Competition for Authenticated Encryption: Security, Applicability, and </a:t>
            </a:r>
            <a:r>
              <a:rPr lang="en-US" b="1" dirty="0" smtClean="0"/>
              <a:t>Robustness</a:t>
            </a:r>
            <a:endParaRPr lang="en-US" b="1" dirty="0"/>
          </a:p>
        </p:txBody>
      </p:sp>
    </p:spTree>
    <p:extLst>
      <p:ext uri="{BB962C8B-B14F-4D97-AF65-F5344CB8AC3E}">
        <p14:creationId xmlns:p14="http://schemas.microsoft.com/office/powerpoint/2010/main" val="17719979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8015111" cy="541020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a:prstGeom prst="rect">
            <a:avLst/>
          </a:prstGeom>
        </p:spPr>
      </p:pic>
    </p:spTree>
    <p:extLst>
      <p:ext uri="{BB962C8B-B14F-4D97-AF65-F5344CB8AC3E}">
        <p14:creationId xmlns:p14="http://schemas.microsoft.com/office/powerpoint/2010/main" val="1993946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4607</TotalTime>
  <Words>6936</Words>
  <Application>Microsoft Office PowerPoint</Application>
  <PresentationFormat>On-screen Show (4:3)</PresentationFormat>
  <Paragraphs>1363</Paragraphs>
  <Slides>103</Slides>
  <Notes>2</Notes>
  <HiddenSlides>14</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Initialization vectors: IVs</vt:lpstr>
      <vt:lpstr>Hashing</vt:lpstr>
      <vt:lpstr>Attacks</vt:lpstr>
      <vt:lpstr>Key re-use in stream ciphers</vt:lpstr>
      <vt:lpstr>Bit-flipping against stream ciphers</vt:lpstr>
      <vt:lpstr>That’s a lot of math!</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Preventing key re-use in block ciphers</vt:lpstr>
      <vt:lpstr>Hash length extension attacks</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oracles</vt:lpstr>
      <vt:lpstr>Padding oracles</vt:lpstr>
      <vt:lpstr>Padding oracles: Overview</vt:lpstr>
      <vt:lpstr>Padding oracles: Padding</vt:lpstr>
      <vt:lpstr>Padding oracles: Padding</vt:lpstr>
      <vt:lpstr>Padding oracles: CBC mode encryption</vt:lpstr>
      <vt:lpstr>Padding oracles: CBC mode encryption</vt:lpstr>
      <vt:lpstr>Padding oracles: CBC mode decryption</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Introducing: Poracle</vt:lpstr>
      <vt:lpstr>Padding oracles: Prevention</vt:lpstr>
      <vt:lpstr>Almost there!</vt:lpstr>
      <vt:lpstr>Solutions</vt:lpstr>
      <vt:lpstr>Solution #1: don’t give attackers encrypted data</vt:lpstr>
      <vt:lpstr>Or, to put it another way…</vt:lpstr>
      <vt:lpstr>Solution #2: When you give them encrypted data, validate it</vt:lpstr>
      <vt:lpstr>“The cryptographic doom principle”</vt:lpstr>
      <vt:lpstr>Solution #3: Never encrypt data with the same key and IV</vt:lpstr>
      <vt:lpstr>One last ski instructor, then we’re done!</vt:lpstr>
      <vt:lpstr>That’s all!</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300</cp:revision>
  <dcterms:created xsi:type="dcterms:W3CDTF">2013-01-28T21:20:46Z</dcterms:created>
  <dcterms:modified xsi:type="dcterms:W3CDTF">2013-02-16T21:45:38Z</dcterms:modified>
</cp:coreProperties>
</file>