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191" r:id="rId2"/>
  </p:sldMasterIdLst>
  <p:notesMasterIdLst>
    <p:notesMasterId r:id="rId21"/>
  </p:notesMasterIdLst>
  <p:handoutMasterIdLst>
    <p:handoutMasterId r:id="rId22"/>
  </p:handoutMasterIdLst>
  <p:sldIdLst>
    <p:sldId id="1135" r:id="rId3"/>
    <p:sldId id="1054" r:id="rId4"/>
    <p:sldId id="1156" r:id="rId5"/>
    <p:sldId id="1157" r:id="rId6"/>
    <p:sldId id="1236" r:id="rId7"/>
    <p:sldId id="1246" r:id="rId8"/>
    <p:sldId id="1248" r:id="rId9"/>
    <p:sldId id="1249" r:id="rId10"/>
    <p:sldId id="1250" r:id="rId11"/>
    <p:sldId id="1251" r:id="rId12"/>
    <p:sldId id="1238" r:id="rId13"/>
    <p:sldId id="1247" r:id="rId14"/>
    <p:sldId id="1253" r:id="rId15"/>
    <p:sldId id="1201" r:id="rId16"/>
    <p:sldId id="1239" r:id="rId17"/>
    <p:sldId id="1215" r:id="rId18"/>
    <p:sldId id="1252" r:id="rId19"/>
    <p:sldId id="1245"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3 Template layouts" id="{6DD5C800-9A2C-4823-B056-4AFFC9A97500}">
          <p14:sldIdLst>
            <p14:sldId id="1135"/>
            <p14:sldId id="1054"/>
            <p14:sldId id="1156"/>
            <p14:sldId id="1157"/>
            <p14:sldId id="1236"/>
            <p14:sldId id="1246"/>
            <p14:sldId id="1248"/>
            <p14:sldId id="1249"/>
            <p14:sldId id="1250"/>
            <p14:sldId id="1251"/>
            <p14:sldId id="1238"/>
            <p14:sldId id="1247"/>
            <p14:sldId id="1253"/>
            <p14:sldId id="1201"/>
            <p14:sldId id="1239"/>
            <p14:sldId id="1215"/>
          </p14:sldIdLst>
        </p14:section>
        <p14:section name="Special content" id="{6925D2A1-AD53-4951-AB34-79DFA02CD676}">
          <p14:sldIdLst>
            <p14:sldId id="1252"/>
            <p14:sldId id="1245"/>
          </p14:sldIdLst>
        </p14:section>
      </p14:sectionLst>
    </p:ext>
    <p:ext uri="{EFAFB233-063F-42B5-8137-9DF3F51BA10A}">
      <p15:sldGuideLst xmlns:p15="http://schemas.microsoft.com/office/powerpoint/2012/main" xmlns="">
        <p15:guide id="1" orient="horz" pos="2203">
          <p15:clr>
            <a:srgbClr val="A4A3A4"/>
          </p15:clr>
        </p15:guide>
        <p15:guide id="2" pos="391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FF"/>
    <a:srgbClr val="7FBA00"/>
    <a:srgbClr val="007233"/>
    <a:srgbClr val="0072C6"/>
    <a:srgbClr val="B4009E"/>
    <a:srgbClr val="B0B186"/>
    <a:srgbClr val="FF66FF"/>
    <a:srgbClr val="0000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58" autoAdjust="0"/>
    <p:restoredTop sz="87304" autoAdjust="0"/>
  </p:normalViewPr>
  <p:slideViewPr>
    <p:cSldViewPr snapToGrid="0">
      <p:cViewPr varScale="1">
        <p:scale>
          <a:sx n="70" d="100"/>
          <a:sy n="70" d="100"/>
        </p:scale>
        <p:origin x="-996" y="-10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p:scale>
          <a:sx n="41" d="100"/>
          <a:sy n="41" d="100"/>
        </p:scale>
        <p:origin x="-3792" y="-84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1AAF1B-B7DD-4DE9-883D-9805E3B3DD07}" type="doc">
      <dgm:prSet loTypeId="urn:microsoft.com/office/officeart/2005/8/layout/radial4" loCatId="relationship" qsTypeId="urn:microsoft.com/office/officeart/2005/8/quickstyle/3d1" qsCatId="3D" csTypeId="urn:microsoft.com/office/officeart/2005/8/colors/colorful1" csCatId="colorful" phldr="1"/>
      <dgm:spPr/>
      <dgm:t>
        <a:bodyPr/>
        <a:lstStyle/>
        <a:p>
          <a:endParaRPr lang="en-IN"/>
        </a:p>
      </dgm:t>
    </dgm:pt>
    <dgm:pt modelId="{13D7FD78-6508-4CB0-BE31-0D819CF840E5}">
      <dgm:prSet phldrT="[Text]" custT="1"/>
      <dgm:spPr/>
      <dgm:t>
        <a:bodyPr/>
        <a:lstStyle/>
        <a:p>
          <a:r>
            <a:rPr lang="en-US" sz="2800" b="0" cap="none" spc="0" smtClean="0">
              <a:ln w="18415" cmpd="sng">
                <a:prstDash val="solid"/>
              </a:ln>
              <a:effectLst>
                <a:outerShdw blurRad="63500" dir="3600000" algn="tl" rotWithShape="0">
                  <a:srgbClr val="000000">
                    <a:alpha val="70000"/>
                  </a:srgbClr>
                </a:outerShdw>
              </a:effectLst>
            </a:rPr>
            <a:t>Questions</a:t>
          </a:r>
          <a:endParaRPr lang="en-IN" sz="2800" b="0" cap="none" spc="0" dirty="0">
            <a:ln w="18415" cmpd="sng">
              <a:prstDash val="solid"/>
            </a:ln>
            <a:effectLst>
              <a:outerShdw blurRad="63500" dir="3600000" algn="tl" rotWithShape="0">
                <a:srgbClr val="000000">
                  <a:alpha val="70000"/>
                </a:srgbClr>
              </a:outerShdw>
            </a:effectLst>
          </a:endParaRPr>
        </a:p>
      </dgm:t>
    </dgm:pt>
    <dgm:pt modelId="{86157487-3350-45F8-A8B0-0473BDB43D74}" type="parTrans" cxnId="{650A245C-6636-4F41-973B-E2CFE5802B34}">
      <dgm:prSet/>
      <dgm:spPr/>
      <dgm:t>
        <a:bodyPr/>
        <a:lstStyle/>
        <a:p>
          <a:endParaRPr lang="en-IN"/>
        </a:p>
      </dgm:t>
    </dgm:pt>
    <dgm:pt modelId="{F1A9CC6F-3A1B-4713-ABD8-0F8B9D4B1A57}" type="sibTrans" cxnId="{650A245C-6636-4F41-973B-E2CFE5802B34}">
      <dgm:prSet/>
      <dgm:spPr/>
      <dgm:t>
        <a:bodyPr/>
        <a:lstStyle/>
        <a:p>
          <a:endParaRPr lang="en-IN"/>
        </a:p>
      </dgm:t>
    </dgm:pt>
    <dgm:pt modelId="{C8B24CAB-A71D-469D-9F76-1A764F0D4D14}">
      <dgm:prSet phldrT="[Text]" custT="1"/>
      <dgm:spPr/>
      <dgm:t>
        <a:bodyPr/>
        <a:lstStyle/>
        <a:p>
          <a:r>
            <a:rPr lang="en-US" sz="2400" b="0" cap="none" spc="0" dirty="0" smtClean="0">
              <a:ln w="18415" cmpd="sng">
                <a:prstDash val="solid"/>
              </a:ln>
              <a:effectLst>
                <a:outerShdw blurRad="63500" dir="3600000" algn="tl" rotWithShape="0">
                  <a:srgbClr val="000000">
                    <a:alpha val="70000"/>
                  </a:srgbClr>
                </a:outerShdw>
              </a:effectLst>
            </a:rPr>
            <a:t>hacksysteam@hotmail.com</a:t>
          </a:r>
          <a:endParaRPr lang="en-IN" sz="2400" b="0" cap="none" spc="0" dirty="0">
            <a:ln w="18415" cmpd="sng">
              <a:prstDash val="solid"/>
            </a:ln>
            <a:effectLst>
              <a:outerShdw blurRad="63500" dir="3600000" algn="tl" rotWithShape="0">
                <a:srgbClr val="000000">
                  <a:alpha val="70000"/>
                </a:srgbClr>
              </a:outerShdw>
            </a:effectLst>
          </a:endParaRPr>
        </a:p>
      </dgm:t>
    </dgm:pt>
    <dgm:pt modelId="{C605C6BD-3FD4-47AF-BBE4-49005F26E3FF}" type="parTrans" cxnId="{B1BA03A6-97C7-43B7-8CAE-4463387FBB4A}">
      <dgm:prSet/>
      <dgm:spPr/>
      <dgm:t>
        <a:bodyPr/>
        <a:lstStyle/>
        <a:p>
          <a:endParaRPr lang="en-IN"/>
        </a:p>
      </dgm:t>
    </dgm:pt>
    <dgm:pt modelId="{15ED5205-D21B-4992-86AD-B3B555C584FA}" type="sibTrans" cxnId="{B1BA03A6-97C7-43B7-8CAE-4463387FBB4A}">
      <dgm:prSet/>
      <dgm:spPr/>
      <dgm:t>
        <a:bodyPr/>
        <a:lstStyle/>
        <a:p>
          <a:endParaRPr lang="en-IN"/>
        </a:p>
      </dgm:t>
    </dgm:pt>
    <dgm:pt modelId="{F9AD1F11-C1B7-4493-BE2F-4AD913E3BA5C}">
      <dgm:prSet phldrT="[Text]" custT="1"/>
      <dgm:spPr/>
      <dgm:t>
        <a:bodyPr/>
        <a:lstStyle/>
        <a:p>
          <a:r>
            <a:rPr lang="en-US" sz="2000" b="0" cap="none" spc="0" smtClean="0">
              <a:ln w="18415" cmpd="sng">
                <a:prstDash val="solid"/>
              </a:ln>
              <a:effectLst>
                <a:outerShdw blurRad="63500" dir="3600000" algn="tl" rotWithShape="0">
                  <a:srgbClr val="000000">
                    <a:alpha val="70000"/>
                  </a:srgbClr>
                </a:outerShdw>
              </a:effectLst>
            </a:rPr>
            <a:t>https://facebook.com/HackSysTeam</a:t>
          </a:r>
          <a:endParaRPr lang="en-IN" sz="2000" b="0" cap="none" spc="0" dirty="0">
            <a:ln w="18415" cmpd="sng">
              <a:prstDash val="solid"/>
            </a:ln>
            <a:effectLst>
              <a:outerShdw blurRad="63500" dir="3600000" algn="tl" rotWithShape="0">
                <a:srgbClr val="000000">
                  <a:alpha val="70000"/>
                </a:srgbClr>
              </a:outerShdw>
            </a:effectLst>
          </a:endParaRPr>
        </a:p>
      </dgm:t>
    </dgm:pt>
    <dgm:pt modelId="{F695A9E4-E40C-406E-86A7-446AF50EF26E}" type="parTrans" cxnId="{A2E96E93-21CA-4D51-8EE1-895B3D2760F3}">
      <dgm:prSet/>
      <dgm:spPr/>
      <dgm:t>
        <a:bodyPr/>
        <a:lstStyle/>
        <a:p>
          <a:endParaRPr lang="en-IN"/>
        </a:p>
      </dgm:t>
    </dgm:pt>
    <dgm:pt modelId="{4BBF5D1A-11F3-4FC5-8D2A-49E2813692DF}" type="sibTrans" cxnId="{A2E96E93-21CA-4D51-8EE1-895B3D2760F3}">
      <dgm:prSet/>
      <dgm:spPr/>
      <dgm:t>
        <a:bodyPr/>
        <a:lstStyle/>
        <a:p>
          <a:endParaRPr lang="en-IN"/>
        </a:p>
      </dgm:t>
    </dgm:pt>
    <dgm:pt modelId="{BC35FF28-8728-4C2D-A451-618F33F2C55E}">
      <dgm:prSet phldrT="[Text]"/>
      <dgm:spPr/>
      <dgm:t>
        <a:bodyPr/>
        <a:lstStyle/>
        <a:p>
          <a:r>
            <a:rPr lang="en-US" b="0" cap="none" spc="0" smtClean="0">
              <a:ln w="18415" cmpd="sng">
                <a:prstDash val="solid"/>
              </a:ln>
              <a:effectLst>
                <a:outerShdw blurRad="63500" dir="3600000" algn="tl" rotWithShape="0">
                  <a:srgbClr val="000000">
                    <a:alpha val="70000"/>
                  </a:srgbClr>
                </a:outerShdw>
              </a:effectLst>
            </a:rPr>
            <a:t>@HackSysteam</a:t>
          </a:r>
          <a:endParaRPr lang="en-IN" b="0" cap="none" spc="0" dirty="0">
            <a:ln w="18415" cmpd="sng">
              <a:prstDash val="solid"/>
            </a:ln>
            <a:effectLst>
              <a:outerShdw blurRad="63500" dir="3600000" algn="tl" rotWithShape="0">
                <a:srgbClr val="000000">
                  <a:alpha val="70000"/>
                </a:srgbClr>
              </a:outerShdw>
            </a:effectLst>
          </a:endParaRPr>
        </a:p>
      </dgm:t>
    </dgm:pt>
    <dgm:pt modelId="{DB1E5222-A2F9-4C59-96B6-C2AF0504E091}" type="parTrans" cxnId="{6D1A71A4-1664-4C97-9F2A-1BAD17EB71EE}">
      <dgm:prSet/>
      <dgm:spPr/>
      <dgm:t>
        <a:bodyPr/>
        <a:lstStyle/>
        <a:p>
          <a:endParaRPr lang="en-IN"/>
        </a:p>
      </dgm:t>
    </dgm:pt>
    <dgm:pt modelId="{2F4D2965-6B7D-4D3D-92F1-007AF4AF05DA}" type="sibTrans" cxnId="{6D1A71A4-1664-4C97-9F2A-1BAD17EB71EE}">
      <dgm:prSet/>
      <dgm:spPr/>
      <dgm:t>
        <a:bodyPr/>
        <a:lstStyle/>
        <a:p>
          <a:endParaRPr lang="en-IN"/>
        </a:p>
      </dgm:t>
    </dgm:pt>
    <dgm:pt modelId="{A71FA437-8115-4E66-B711-31B6AF1EB508}" type="pres">
      <dgm:prSet presAssocID="{071AAF1B-B7DD-4DE9-883D-9805E3B3DD07}" presName="cycle" presStyleCnt="0">
        <dgm:presLayoutVars>
          <dgm:chMax val="1"/>
          <dgm:dir/>
          <dgm:animLvl val="ctr"/>
          <dgm:resizeHandles val="exact"/>
        </dgm:presLayoutVars>
      </dgm:prSet>
      <dgm:spPr/>
      <dgm:t>
        <a:bodyPr/>
        <a:lstStyle/>
        <a:p>
          <a:endParaRPr lang="en-IN"/>
        </a:p>
      </dgm:t>
    </dgm:pt>
    <dgm:pt modelId="{657CEFDB-057E-4695-B9C0-7136212F1937}" type="pres">
      <dgm:prSet presAssocID="{13D7FD78-6508-4CB0-BE31-0D819CF840E5}" presName="centerShape" presStyleLbl="node0" presStyleIdx="0" presStyleCnt="1"/>
      <dgm:spPr/>
      <dgm:t>
        <a:bodyPr/>
        <a:lstStyle/>
        <a:p>
          <a:endParaRPr lang="en-IN"/>
        </a:p>
      </dgm:t>
    </dgm:pt>
    <dgm:pt modelId="{CCF0EC15-E1C5-4552-8299-600257C12819}" type="pres">
      <dgm:prSet presAssocID="{C605C6BD-3FD4-47AF-BBE4-49005F26E3FF}" presName="parTrans" presStyleLbl="bgSibTrans2D1" presStyleIdx="0" presStyleCnt="3"/>
      <dgm:spPr/>
      <dgm:t>
        <a:bodyPr/>
        <a:lstStyle/>
        <a:p>
          <a:endParaRPr lang="en-IN"/>
        </a:p>
      </dgm:t>
    </dgm:pt>
    <dgm:pt modelId="{97E212FA-3CCF-4F0C-8C04-E3B506CE0480}" type="pres">
      <dgm:prSet presAssocID="{C8B24CAB-A71D-469D-9F76-1A764F0D4D14}" presName="node" presStyleLbl="node1" presStyleIdx="0" presStyleCnt="3">
        <dgm:presLayoutVars>
          <dgm:bulletEnabled val="1"/>
        </dgm:presLayoutVars>
      </dgm:prSet>
      <dgm:spPr/>
      <dgm:t>
        <a:bodyPr/>
        <a:lstStyle/>
        <a:p>
          <a:endParaRPr lang="en-IN"/>
        </a:p>
      </dgm:t>
    </dgm:pt>
    <dgm:pt modelId="{8DAECA7A-466A-42DB-A02B-5C3F119386AB}" type="pres">
      <dgm:prSet presAssocID="{F695A9E4-E40C-406E-86A7-446AF50EF26E}" presName="parTrans" presStyleLbl="bgSibTrans2D1" presStyleIdx="1" presStyleCnt="3"/>
      <dgm:spPr/>
      <dgm:t>
        <a:bodyPr/>
        <a:lstStyle/>
        <a:p>
          <a:endParaRPr lang="en-IN"/>
        </a:p>
      </dgm:t>
    </dgm:pt>
    <dgm:pt modelId="{E073B167-364D-46CC-8B92-DE4A0061CCA8}" type="pres">
      <dgm:prSet presAssocID="{F9AD1F11-C1B7-4493-BE2F-4AD913E3BA5C}" presName="node" presStyleLbl="node1" presStyleIdx="1" presStyleCnt="3" custScaleX="117590">
        <dgm:presLayoutVars>
          <dgm:bulletEnabled val="1"/>
        </dgm:presLayoutVars>
      </dgm:prSet>
      <dgm:spPr/>
      <dgm:t>
        <a:bodyPr/>
        <a:lstStyle/>
        <a:p>
          <a:endParaRPr lang="en-IN"/>
        </a:p>
      </dgm:t>
    </dgm:pt>
    <dgm:pt modelId="{54717F93-4CD0-433D-BB58-19F50E936385}" type="pres">
      <dgm:prSet presAssocID="{DB1E5222-A2F9-4C59-96B6-C2AF0504E091}" presName="parTrans" presStyleLbl="bgSibTrans2D1" presStyleIdx="2" presStyleCnt="3"/>
      <dgm:spPr/>
      <dgm:t>
        <a:bodyPr/>
        <a:lstStyle/>
        <a:p>
          <a:endParaRPr lang="en-IN"/>
        </a:p>
      </dgm:t>
    </dgm:pt>
    <dgm:pt modelId="{DD014F6A-F11A-4B15-B635-2C53116A0F82}" type="pres">
      <dgm:prSet presAssocID="{BC35FF28-8728-4C2D-A451-618F33F2C55E}" presName="node" presStyleLbl="node1" presStyleIdx="2" presStyleCnt="3">
        <dgm:presLayoutVars>
          <dgm:bulletEnabled val="1"/>
        </dgm:presLayoutVars>
      </dgm:prSet>
      <dgm:spPr/>
      <dgm:t>
        <a:bodyPr/>
        <a:lstStyle/>
        <a:p>
          <a:endParaRPr lang="en-IN"/>
        </a:p>
      </dgm:t>
    </dgm:pt>
  </dgm:ptLst>
  <dgm:cxnLst>
    <dgm:cxn modelId="{781F4C59-2BC8-4F59-B298-EB0AADD31B29}" type="presOf" srcId="{071AAF1B-B7DD-4DE9-883D-9805E3B3DD07}" destId="{A71FA437-8115-4E66-B711-31B6AF1EB508}" srcOrd="0" destOrd="0" presId="urn:microsoft.com/office/officeart/2005/8/layout/radial4"/>
    <dgm:cxn modelId="{B1BA03A6-97C7-43B7-8CAE-4463387FBB4A}" srcId="{13D7FD78-6508-4CB0-BE31-0D819CF840E5}" destId="{C8B24CAB-A71D-469D-9F76-1A764F0D4D14}" srcOrd="0" destOrd="0" parTransId="{C605C6BD-3FD4-47AF-BBE4-49005F26E3FF}" sibTransId="{15ED5205-D21B-4992-86AD-B3B555C584FA}"/>
    <dgm:cxn modelId="{A218267E-26EF-4117-8D09-613784A2AA13}" type="presOf" srcId="{C605C6BD-3FD4-47AF-BBE4-49005F26E3FF}" destId="{CCF0EC15-E1C5-4552-8299-600257C12819}" srcOrd="0" destOrd="0" presId="urn:microsoft.com/office/officeart/2005/8/layout/radial4"/>
    <dgm:cxn modelId="{3049ED14-0FA1-4BB1-AE66-82179FD204E1}" type="presOf" srcId="{13D7FD78-6508-4CB0-BE31-0D819CF840E5}" destId="{657CEFDB-057E-4695-B9C0-7136212F1937}" srcOrd="0" destOrd="0" presId="urn:microsoft.com/office/officeart/2005/8/layout/radial4"/>
    <dgm:cxn modelId="{81D7C84A-92E1-4D30-8B90-EB8B4AE474BB}" type="presOf" srcId="{DB1E5222-A2F9-4C59-96B6-C2AF0504E091}" destId="{54717F93-4CD0-433D-BB58-19F50E936385}" srcOrd="0" destOrd="0" presId="urn:microsoft.com/office/officeart/2005/8/layout/radial4"/>
    <dgm:cxn modelId="{B26A4786-259B-4EAF-B90C-ACCE1A176377}" type="presOf" srcId="{F9AD1F11-C1B7-4493-BE2F-4AD913E3BA5C}" destId="{E073B167-364D-46CC-8B92-DE4A0061CCA8}" srcOrd="0" destOrd="0" presId="urn:microsoft.com/office/officeart/2005/8/layout/radial4"/>
    <dgm:cxn modelId="{650A245C-6636-4F41-973B-E2CFE5802B34}" srcId="{071AAF1B-B7DD-4DE9-883D-9805E3B3DD07}" destId="{13D7FD78-6508-4CB0-BE31-0D819CF840E5}" srcOrd="0" destOrd="0" parTransId="{86157487-3350-45F8-A8B0-0473BDB43D74}" sibTransId="{F1A9CC6F-3A1B-4713-ABD8-0F8B9D4B1A57}"/>
    <dgm:cxn modelId="{2729336B-C00B-4138-A4A8-01D047FFE231}" type="presOf" srcId="{BC35FF28-8728-4C2D-A451-618F33F2C55E}" destId="{DD014F6A-F11A-4B15-B635-2C53116A0F82}" srcOrd="0" destOrd="0" presId="urn:microsoft.com/office/officeart/2005/8/layout/radial4"/>
    <dgm:cxn modelId="{6D1A71A4-1664-4C97-9F2A-1BAD17EB71EE}" srcId="{13D7FD78-6508-4CB0-BE31-0D819CF840E5}" destId="{BC35FF28-8728-4C2D-A451-618F33F2C55E}" srcOrd="2" destOrd="0" parTransId="{DB1E5222-A2F9-4C59-96B6-C2AF0504E091}" sibTransId="{2F4D2965-6B7D-4D3D-92F1-007AF4AF05DA}"/>
    <dgm:cxn modelId="{A2E96E93-21CA-4D51-8EE1-895B3D2760F3}" srcId="{13D7FD78-6508-4CB0-BE31-0D819CF840E5}" destId="{F9AD1F11-C1B7-4493-BE2F-4AD913E3BA5C}" srcOrd="1" destOrd="0" parTransId="{F695A9E4-E40C-406E-86A7-446AF50EF26E}" sibTransId="{4BBF5D1A-11F3-4FC5-8D2A-49E2813692DF}"/>
    <dgm:cxn modelId="{A5358A30-FEEA-4CC7-B984-60CCBA8FC8E9}" type="presOf" srcId="{F695A9E4-E40C-406E-86A7-446AF50EF26E}" destId="{8DAECA7A-466A-42DB-A02B-5C3F119386AB}" srcOrd="0" destOrd="0" presId="urn:microsoft.com/office/officeart/2005/8/layout/radial4"/>
    <dgm:cxn modelId="{8CF5420D-5D88-42F9-B8E4-7514C3BA6576}" type="presOf" srcId="{C8B24CAB-A71D-469D-9F76-1A764F0D4D14}" destId="{97E212FA-3CCF-4F0C-8C04-E3B506CE0480}" srcOrd="0" destOrd="0" presId="urn:microsoft.com/office/officeart/2005/8/layout/radial4"/>
    <dgm:cxn modelId="{57597C1D-CA9A-414F-B29A-EB249C83906B}" type="presParOf" srcId="{A71FA437-8115-4E66-B711-31B6AF1EB508}" destId="{657CEFDB-057E-4695-B9C0-7136212F1937}" srcOrd="0" destOrd="0" presId="urn:microsoft.com/office/officeart/2005/8/layout/radial4"/>
    <dgm:cxn modelId="{29663DF4-5E3E-419E-9045-2D6BD73BEE08}" type="presParOf" srcId="{A71FA437-8115-4E66-B711-31B6AF1EB508}" destId="{CCF0EC15-E1C5-4552-8299-600257C12819}" srcOrd="1" destOrd="0" presId="urn:microsoft.com/office/officeart/2005/8/layout/radial4"/>
    <dgm:cxn modelId="{FDAB00D1-496F-470D-864D-A58A01F716DB}" type="presParOf" srcId="{A71FA437-8115-4E66-B711-31B6AF1EB508}" destId="{97E212FA-3CCF-4F0C-8C04-E3B506CE0480}" srcOrd="2" destOrd="0" presId="urn:microsoft.com/office/officeart/2005/8/layout/radial4"/>
    <dgm:cxn modelId="{B7332B48-474B-4E13-9219-D7F86C7AF8DA}" type="presParOf" srcId="{A71FA437-8115-4E66-B711-31B6AF1EB508}" destId="{8DAECA7A-466A-42DB-A02B-5C3F119386AB}" srcOrd="3" destOrd="0" presId="urn:microsoft.com/office/officeart/2005/8/layout/radial4"/>
    <dgm:cxn modelId="{FB37538E-43EF-48BF-8A19-D1E47E1C3033}" type="presParOf" srcId="{A71FA437-8115-4E66-B711-31B6AF1EB508}" destId="{E073B167-364D-46CC-8B92-DE4A0061CCA8}" srcOrd="4" destOrd="0" presId="urn:microsoft.com/office/officeart/2005/8/layout/radial4"/>
    <dgm:cxn modelId="{82E57DA5-B5C2-41A0-A962-9305F5B6FDDA}" type="presParOf" srcId="{A71FA437-8115-4E66-B711-31B6AF1EB508}" destId="{54717F93-4CD0-433D-BB58-19F50E936385}" srcOrd="5" destOrd="0" presId="urn:microsoft.com/office/officeart/2005/8/layout/radial4"/>
    <dgm:cxn modelId="{802D4B86-67F4-4732-B993-EBE824A5DBDF}" type="presParOf" srcId="{A71FA437-8115-4E66-B711-31B6AF1EB508}" destId="{DD014F6A-F11A-4B15-B635-2C53116A0F82}"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CEFDB-057E-4695-B9C0-7136212F1937}">
      <dsp:nvSpPr>
        <dsp:cNvPr id="0" name=""/>
        <dsp:cNvSpPr/>
      </dsp:nvSpPr>
      <dsp:spPr>
        <a:xfrm>
          <a:off x="2966094" y="2946668"/>
          <a:ext cx="2456235" cy="2456235"/>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0" kern="1200" cap="none" spc="0" smtClean="0">
              <a:ln w="18415" cmpd="sng">
                <a:prstDash val="solid"/>
              </a:ln>
              <a:effectLst>
                <a:outerShdw blurRad="63500" dir="3600000" algn="tl" rotWithShape="0">
                  <a:srgbClr val="000000">
                    <a:alpha val="70000"/>
                  </a:srgbClr>
                </a:outerShdw>
              </a:effectLst>
            </a:rPr>
            <a:t>Questions</a:t>
          </a:r>
          <a:endParaRPr lang="en-IN" sz="2800" b="0" kern="1200" cap="none" spc="0" dirty="0">
            <a:ln w="18415" cmpd="sng">
              <a:prstDash val="solid"/>
            </a:ln>
            <a:effectLst>
              <a:outerShdw blurRad="63500" dir="3600000" algn="tl" rotWithShape="0">
                <a:srgbClr val="000000">
                  <a:alpha val="70000"/>
                </a:srgbClr>
              </a:outerShdw>
            </a:effectLst>
          </a:endParaRPr>
        </a:p>
      </dsp:txBody>
      <dsp:txXfrm>
        <a:off x="3325801" y="3306375"/>
        <a:ext cx="1736821" cy="1736821"/>
      </dsp:txXfrm>
    </dsp:sp>
    <dsp:sp modelId="{CCF0EC15-E1C5-4552-8299-600257C12819}">
      <dsp:nvSpPr>
        <dsp:cNvPr id="0" name=""/>
        <dsp:cNvSpPr/>
      </dsp:nvSpPr>
      <dsp:spPr>
        <a:xfrm rot="12900000">
          <a:off x="1368675" y="2511779"/>
          <a:ext cx="1900776" cy="700027"/>
        </a:xfrm>
        <a:prstGeom prst="leftArrow">
          <a:avLst>
            <a:gd name="adj1" fmla="val 60000"/>
            <a:gd name="adj2" fmla="val 50000"/>
          </a:avLst>
        </a:prstGeom>
        <a:solidFill>
          <a:schemeClr val="accent2">
            <a:hueOff val="0"/>
            <a:satOff val="0"/>
            <a:lumOff val="0"/>
            <a:alphaOff val="0"/>
          </a:schemeClr>
        </a:soli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7E212FA-3CCF-4F0C-8C04-E3B506CE0480}">
      <dsp:nvSpPr>
        <dsp:cNvPr id="0" name=""/>
        <dsp:cNvSpPr/>
      </dsp:nvSpPr>
      <dsp:spPr>
        <a:xfrm>
          <a:off x="373839" y="1383303"/>
          <a:ext cx="2333423" cy="1866738"/>
        </a:xfrm>
        <a:prstGeom prst="roundRect">
          <a:avLst>
            <a:gd name="adj" fmla="val 1000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b="0" kern="1200" cap="none" spc="0" dirty="0" smtClean="0">
              <a:ln w="18415" cmpd="sng">
                <a:prstDash val="solid"/>
              </a:ln>
              <a:effectLst>
                <a:outerShdw blurRad="63500" dir="3600000" algn="tl" rotWithShape="0">
                  <a:srgbClr val="000000">
                    <a:alpha val="70000"/>
                  </a:srgbClr>
                </a:outerShdw>
              </a:effectLst>
            </a:rPr>
            <a:t>hacksysteam@hotmail.com</a:t>
          </a:r>
          <a:endParaRPr lang="en-IN" sz="2400" b="0" kern="1200" cap="none" spc="0" dirty="0">
            <a:ln w="18415" cmpd="sng">
              <a:prstDash val="solid"/>
            </a:ln>
            <a:effectLst>
              <a:outerShdw blurRad="63500" dir="3600000" algn="tl" rotWithShape="0">
                <a:srgbClr val="000000">
                  <a:alpha val="70000"/>
                </a:srgbClr>
              </a:outerShdw>
            </a:effectLst>
          </a:endParaRPr>
        </a:p>
      </dsp:txBody>
      <dsp:txXfrm>
        <a:off x="428514" y="1437978"/>
        <a:ext cx="2224073" cy="1757388"/>
      </dsp:txXfrm>
    </dsp:sp>
    <dsp:sp modelId="{8DAECA7A-466A-42DB-A02B-5C3F119386AB}">
      <dsp:nvSpPr>
        <dsp:cNvPr id="0" name=""/>
        <dsp:cNvSpPr/>
      </dsp:nvSpPr>
      <dsp:spPr>
        <a:xfrm rot="16200000">
          <a:off x="3243823" y="1535639"/>
          <a:ext cx="1900776" cy="700027"/>
        </a:xfrm>
        <a:prstGeom prst="leftArrow">
          <a:avLst>
            <a:gd name="adj1" fmla="val 60000"/>
            <a:gd name="adj2" fmla="val 50000"/>
          </a:avLst>
        </a:prstGeom>
        <a:solidFill>
          <a:schemeClr val="accent3">
            <a:hueOff val="0"/>
            <a:satOff val="0"/>
            <a:lumOff val="0"/>
            <a:alphaOff val="0"/>
          </a:schemeClr>
        </a:soli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073B167-364D-46CC-8B92-DE4A0061CCA8}">
      <dsp:nvSpPr>
        <dsp:cNvPr id="0" name=""/>
        <dsp:cNvSpPr/>
      </dsp:nvSpPr>
      <dsp:spPr>
        <a:xfrm>
          <a:off x="2822275" y="1895"/>
          <a:ext cx="2743872" cy="1866738"/>
        </a:xfrm>
        <a:prstGeom prst="roundRect">
          <a:avLst>
            <a:gd name="adj" fmla="val 10000"/>
          </a:avLst>
        </a:prstGeom>
        <a:solidFill>
          <a:schemeClr val="accent3">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0" kern="1200" cap="none" spc="0" smtClean="0">
              <a:ln w="18415" cmpd="sng">
                <a:prstDash val="solid"/>
              </a:ln>
              <a:effectLst>
                <a:outerShdw blurRad="63500" dir="3600000" algn="tl" rotWithShape="0">
                  <a:srgbClr val="000000">
                    <a:alpha val="70000"/>
                  </a:srgbClr>
                </a:outerShdw>
              </a:effectLst>
            </a:rPr>
            <a:t>https://facebook.com/HackSysTeam</a:t>
          </a:r>
          <a:endParaRPr lang="en-IN" sz="2000" b="0" kern="1200" cap="none" spc="0" dirty="0">
            <a:ln w="18415" cmpd="sng">
              <a:prstDash val="solid"/>
            </a:ln>
            <a:effectLst>
              <a:outerShdw blurRad="63500" dir="3600000" algn="tl" rotWithShape="0">
                <a:srgbClr val="000000">
                  <a:alpha val="70000"/>
                </a:srgbClr>
              </a:outerShdw>
            </a:effectLst>
          </a:endParaRPr>
        </a:p>
      </dsp:txBody>
      <dsp:txXfrm>
        <a:off x="2876950" y="56570"/>
        <a:ext cx="2634522" cy="1757388"/>
      </dsp:txXfrm>
    </dsp:sp>
    <dsp:sp modelId="{54717F93-4CD0-433D-BB58-19F50E936385}">
      <dsp:nvSpPr>
        <dsp:cNvPr id="0" name=""/>
        <dsp:cNvSpPr/>
      </dsp:nvSpPr>
      <dsp:spPr>
        <a:xfrm rot="19500000">
          <a:off x="5118971" y="2511779"/>
          <a:ext cx="1900776" cy="700027"/>
        </a:xfrm>
        <a:prstGeom prst="leftArrow">
          <a:avLst>
            <a:gd name="adj1" fmla="val 60000"/>
            <a:gd name="adj2" fmla="val 50000"/>
          </a:avLst>
        </a:prstGeom>
        <a:solidFill>
          <a:schemeClr val="accent4">
            <a:hueOff val="0"/>
            <a:satOff val="0"/>
            <a:lumOff val="0"/>
            <a:alphaOff val="0"/>
          </a:schemeClr>
        </a:soli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D014F6A-F11A-4B15-B635-2C53116A0F82}">
      <dsp:nvSpPr>
        <dsp:cNvPr id="0" name=""/>
        <dsp:cNvSpPr/>
      </dsp:nvSpPr>
      <dsp:spPr>
        <a:xfrm>
          <a:off x="5681160" y="1383303"/>
          <a:ext cx="2333423" cy="1866738"/>
        </a:xfrm>
        <a:prstGeom prst="roundRect">
          <a:avLst>
            <a:gd name="adj" fmla="val 10000"/>
          </a:avLst>
        </a:prstGeom>
        <a:solidFill>
          <a:schemeClr val="accent4">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b="0" kern="1200" cap="none" spc="0" smtClean="0">
              <a:ln w="18415" cmpd="sng">
                <a:prstDash val="solid"/>
              </a:ln>
              <a:effectLst>
                <a:outerShdw blurRad="63500" dir="3600000" algn="tl" rotWithShape="0">
                  <a:srgbClr val="000000">
                    <a:alpha val="70000"/>
                  </a:srgbClr>
                </a:outerShdw>
              </a:effectLst>
            </a:rPr>
            <a:t>@HackSysteam</a:t>
          </a:r>
          <a:endParaRPr lang="en-IN" sz="2400" b="0" kern="1200" cap="none" spc="0" dirty="0">
            <a:ln w="18415" cmpd="sng">
              <a:prstDash val="solid"/>
            </a:ln>
            <a:effectLst>
              <a:outerShdw blurRad="63500" dir="3600000" algn="tl" rotWithShape="0">
                <a:srgbClr val="000000">
                  <a:alpha val="70000"/>
                </a:srgbClr>
              </a:outerShdw>
            </a:effectLst>
          </a:endParaRPr>
        </a:p>
      </dsp:txBody>
      <dsp:txXfrm>
        <a:off x="5735835" y="1437978"/>
        <a:ext cx="2224073" cy="175738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8/31/2013 2:41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8/31/2013 2:41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10" name="Date Placeholder 9"/>
          <p:cNvSpPr>
            <a:spLocks noGrp="1"/>
          </p:cNvSpPr>
          <p:nvPr>
            <p:ph type="dt" idx="13"/>
          </p:nvPr>
        </p:nvSpPr>
        <p:spPr/>
        <p:txBody>
          <a:bodyPr/>
          <a:lstStyle/>
          <a:p>
            <a:fld id="{B24D84E8-06E3-489F-9C67-A33EE59B08EB}" type="datetime8">
              <a:rPr lang="en-US" smtClean="0"/>
              <a:t>8/31/2013 2:41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r>
              <a:rPr lang="en-US" dirty="0" err="1" smtClean="0"/>
              <a:t>TechEd</a:t>
            </a:r>
            <a:r>
              <a:rPr lang="en-US" dirty="0" smtClean="0"/>
              <a:t> 2013</a:t>
            </a:r>
            <a:endParaRPr lang="en-US" dirty="0"/>
          </a:p>
        </p:txBody>
      </p:sp>
    </p:spTree>
    <p:extLst>
      <p:ext uri="{BB962C8B-B14F-4D97-AF65-F5344CB8AC3E}">
        <p14:creationId xmlns:p14="http://schemas.microsoft.com/office/powerpoint/2010/main" val="312734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77FBE4F-EDB0-402F-A0AC-9374915CF447}" type="datetime8">
              <a:rPr lang="en-US" smtClean="0"/>
              <a:t>8/31/2013 2:41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94440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8261">
              <a:lnSpc>
                <a:spcPct val="115000"/>
              </a:lnSpc>
              <a:spcAft>
                <a:spcPts val="996"/>
              </a:spcAft>
              <a:defRPr/>
            </a:pPr>
            <a:endParaRPr lang="en-US" dirty="0">
              <a:solidFill>
                <a:prstClr val="black"/>
              </a:solidFill>
              <a:ea typeface="Calibri"/>
              <a:cs typeface="Times New Roman"/>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444326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0266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8/31/2013 2:41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686665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gradFill>
                <a:gsLst>
                  <a:gs pos="1250">
                    <a:prstClr val="black"/>
                  </a:gs>
                  <a:gs pos="100000">
                    <a:prstClr val="black"/>
                  </a:gs>
                </a:gsLst>
                <a:lin ang="5400000" scaled="0"/>
              </a:gra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8/31/2013 2:41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40584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33037" y="482564"/>
            <a:ext cx="1646237" cy="351905"/>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xmlns="">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7" name="Group 96"/>
          <p:cNvGrpSpPr/>
          <p:nvPr userDrawn="1"/>
        </p:nvGrpSpPr>
        <p:grpSpPr>
          <a:xfrm>
            <a:off x="6765997" y="4102100"/>
            <a:ext cx="2232026" cy="1533525"/>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p:cNvGrpSpPr/>
          <p:nvPr userDrawn="1"/>
        </p:nvGrpSpPr>
        <p:grpSpPr>
          <a:xfrm>
            <a:off x="18853150" y="1957388"/>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9557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3" name="Text Placeholder 8"/>
          <p:cNvSpPr>
            <a:spLocks noGrp="1"/>
          </p:cNvSpPr>
          <p:nvPr>
            <p:ph type="body" sz="quarter" idx="15"/>
          </p:nvPr>
        </p:nvSpPr>
        <p:spPr>
          <a:xfrm>
            <a:off x="509551" y="513797"/>
            <a:ext cx="11428171" cy="742629"/>
          </a:xfrm>
        </p:spPr>
        <p:txBody>
          <a:bodyPr>
            <a:noAutofit/>
          </a:bodyPr>
          <a:lstStyle>
            <a:lvl1pPr>
              <a:lnSpc>
                <a:spcPct val="95000"/>
              </a:lnSpc>
              <a:defRPr sz="4896"/>
            </a:lvl1pPr>
          </a:lstStyle>
          <a:p>
            <a:pPr lvl="0"/>
            <a:r>
              <a:rPr lang="en-US" dirty="0" smtClean="0"/>
              <a:t>Click to edit Master text styles</a:t>
            </a:r>
          </a:p>
        </p:txBody>
      </p:sp>
    </p:spTree>
    <p:extLst>
      <p:ext uri="{BB962C8B-B14F-4D97-AF65-F5344CB8AC3E}">
        <p14:creationId xmlns:p14="http://schemas.microsoft.com/office/powerpoint/2010/main" val="249300777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33037" y="482564"/>
            <a:ext cx="1646237" cy="351905"/>
          </a:xfrm>
          <a:prstGeom prst="rect">
            <a:avLst/>
          </a:prstGeom>
        </p:spPr>
      </p:pic>
    </p:spTree>
    <p:extLst>
      <p:ext uri="{BB962C8B-B14F-4D97-AF65-F5344CB8AC3E}">
        <p14:creationId xmlns:p14="http://schemas.microsoft.com/office/powerpoint/2010/main" val="786867302"/>
      </p:ext>
    </p:extLst>
  </p:cSld>
  <p:clrMapOvr>
    <a:masterClrMapping/>
  </p:clrMapOvr>
  <p:transition>
    <p:fade/>
  </p:transition>
  <p:timing>
    <p:tnLst>
      <p:par>
        <p:cTn id="1" dur="indefinite" restart="never" nodeType="tmRoot"/>
      </p:par>
    </p:tnLst>
  </p:timing>
  <p:extLst mod="1">
    <p:ext uri="{DCECCB84-F9BA-43D5-87BE-67443E8EF086}">
      <p15:sldGuideLst xmlns=""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7" name="Group 96"/>
          <p:cNvGrpSpPr/>
          <p:nvPr userDrawn="1"/>
        </p:nvGrpSpPr>
        <p:grpSpPr>
          <a:xfrm>
            <a:off x="6765997" y="4102100"/>
            <a:ext cx="2232026" cy="1533525"/>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8" name="Group 97"/>
          <p:cNvGrpSpPr/>
          <p:nvPr userDrawn="1"/>
        </p:nvGrpSpPr>
        <p:grpSpPr>
          <a:xfrm>
            <a:off x="18853150" y="1957388"/>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4000892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8" name="Group 97"/>
          <p:cNvGrpSpPr/>
          <p:nvPr userDrawn="1"/>
        </p:nvGrpSpPr>
        <p:grpSpPr>
          <a:xfrm>
            <a:off x="7136678" y="4110831"/>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2104617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3095280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865484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363410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8" name="Group 97"/>
          <p:cNvGrpSpPr/>
          <p:nvPr userDrawn="1"/>
        </p:nvGrpSpPr>
        <p:grpSpPr>
          <a:xfrm>
            <a:off x="7136678" y="4110831"/>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6570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7800054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2283195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56993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6895103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36032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103188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714902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059100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31366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051823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4711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8794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64545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202111"/>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435950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642765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3" name="Text Placeholder 8"/>
          <p:cNvSpPr>
            <a:spLocks noGrp="1"/>
          </p:cNvSpPr>
          <p:nvPr>
            <p:ph type="body" sz="quarter" idx="15"/>
          </p:nvPr>
        </p:nvSpPr>
        <p:spPr>
          <a:xfrm>
            <a:off x="509551" y="513797"/>
            <a:ext cx="11428171" cy="742629"/>
          </a:xfrm>
        </p:spPr>
        <p:txBody>
          <a:bodyPr>
            <a:noAutofit/>
          </a:bodyPr>
          <a:lstStyle>
            <a:lvl1pPr>
              <a:lnSpc>
                <a:spcPct val="95000"/>
              </a:lnSpc>
              <a:defRPr sz="4896"/>
            </a:lvl1pPr>
          </a:lstStyle>
          <a:p>
            <a:pPr lvl="0"/>
            <a:r>
              <a:rPr lang="en-US" dirty="0" smtClean="0"/>
              <a:t>Click to edit Master text styles</a:t>
            </a:r>
          </a:p>
        </p:txBody>
      </p:sp>
    </p:spTree>
    <p:extLst>
      <p:ext uri="{BB962C8B-B14F-4D97-AF65-F5344CB8AC3E}">
        <p14:creationId xmlns:p14="http://schemas.microsoft.com/office/powerpoint/2010/main" val="44194763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Only">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271465" y="296864"/>
            <a:ext cx="11879340" cy="853023"/>
          </a:xfrm>
        </p:spPr>
        <p:txBody>
          <a:bodyPr vert="horz" wrap="square" lIns="149226" tIns="93266" rIns="149226" bIns="93266" rtlCol="0" anchor="t" anchorCtr="0">
            <a:spAutoFit/>
          </a:bodyPr>
          <a:lstStyle>
            <a:lvl1pPr>
              <a:lnSpc>
                <a:spcPct val="80000"/>
              </a:lnSpc>
              <a:spcAft>
                <a:spcPts val="0"/>
              </a:spcAft>
              <a:defRPr lang="en-US" sz="4799" spc="-102" dirty="0" smtClean="0">
                <a:solidFill>
                  <a:schemeClr val="tx1">
                    <a:lumMod val="65000"/>
                    <a:lumOff val="35000"/>
                  </a:schemeClr>
                </a:solidFill>
                <a:latin typeface="Segoe UI Light" pitchFamily="34" charset="0"/>
                <a:ea typeface="+mj-ea"/>
                <a:cs typeface="+mj-cs"/>
              </a:defRPr>
            </a:lvl1pPr>
          </a:lstStyle>
          <a:p>
            <a:pPr lvl="0" defTabSz="1242395">
              <a:lnSpc>
                <a:spcPct val="90000"/>
              </a:lnSpc>
              <a:spcBef>
                <a:spcPct val="0"/>
              </a:spcBef>
            </a:pPr>
            <a:r>
              <a:rPr lang="en-US" dirty="0" smtClean="0"/>
              <a:t>Click to edit Master text styles</a:t>
            </a:r>
          </a:p>
        </p:txBody>
      </p:sp>
      <p:pic>
        <p:nvPicPr>
          <p:cNvPr id="4"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1144964" y="6513665"/>
            <a:ext cx="1005839" cy="36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06617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4"/>
            <a:ext cx="11375537" cy="10170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4"/>
            <a:ext cx="11375537" cy="1468672"/>
          </a:xfrm>
        </p:spPr>
        <p:txBody>
          <a:bodyPr/>
          <a:lstStyle>
            <a:lvl1pPr marL="0" indent="0">
              <a:spcBef>
                <a:spcPts val="0"/>
              </a:spcBef>
              <a:spcAft>
                <a:spcPts val="1224"/>
              </a:spcAft>
              <a:buNone/>
              <a:defRPr sz="5440" spc="-136" baseline="0">
                <a:latin typeface="Segoe UI Light" pitchFamily="34" charset="0"/>
              </a:defRPr>
            </a:lvl1pPr>
            <a:lvl2pPr marL="0" indent="0">
              <a:spcBef>
                <a:spcPts val="0"/>
              </a:spcBef>
              <a:spcAft>
                <a:spcPts val="544"/>
              </a:spcAft>
              <a:buNone/>
              <a:defRPr sz="2720" spc="-68" baseline="0"/>
            </a:lvl2pPr>
            <a:lvl3pPr marL="0" indent="0">
              <a:spcBef>
                <a:spcPts val="0"/>
              </a:spcBef>
              <a:spcAft>
                <a:spcPts val="544"/>
              </a:spcAft>
              <a:buNone/>
              <a:defRPr sz="2720"/>
            </a:lvl3pPr>
            <a:lvl4pPr marL="0" indent="0">
              <a:spcBef>
                <a:spcPts val="0"/>
              </a:spcBef>
              <a:spcAft>
                <a:spcPts val="544"/>
              </a:spcAft>
              <a:buNone/>
              <a:defRPr/>
            </a:lvl4pPr>
            <a:lvl5pPr marL="0" indent="0">
              <a:spcBef>
                <a:spcPts val="0"/>
              </a:spcBef>
              <a:spcAft>
                <a:spcPts val="544"/>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5706844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23182" y="1803683"/>
            <a:ext cx="11456578" cy="3499548"/>
          </a:xfrm>
        </p:spPr>
        <p:txBody>
          <a:bodyPr/>
          <a:lstStyle>
            <a:lvl1pPr marL="0" indent="0">
              <a:buNone/>
              <a:defRPr sz="11967" i="0" spc="-136"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23182" y="3283250"/>
            <a:ext cx="7666298" cy="738664"/>
          </a:xfrm>
        </p:spPr>
        <p:txBody>
          <a:bodyPr/>
          <a:lstStyle>
            <a:lvl1pPr marL="0" indent="0">
              <a:buNone/>
              <a:defRPr spc="-136"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0467366" y="6283738"/>
            <a:ext cx="1900213" cy="691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2768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mp; Only">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cstate="email">
            <a:extLst>
              <a:ext uri="{28A0092B-C50C-407E-A947-70E740481C1C}">
                <a14:useLocalDpi xmlns:a14="http://schemas.microsoft.com/office/drawing/2010/main" val="0"/>
              </a:ext>
            </a:extLst>
          </a:blip>
          <a:stretch>
            <a:fillRect/>
          </a:stretch>
        </p:blipFill>
        <p:spPr bwMode="auto">
          <a:xfrm>
            <a:off x="11144964" y="6513664"/>
            <a:ext cx="1005839" cy="36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8943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3" r:id="rId1"/>
    <p:sldLayoutId id="2147484188" r:id="rId2"/>
    <p:sldLayoutId id="2147484189" r:id="rId3"/>
    <p:sldLayoutId id="2147484105" r:id="rId4"/>
    <p:sldLayoutId id="2147484185" r:id="rId5"/>
    <p:sldLayoutId id="2147484182" r:id="rId6"/>
    <p:sldLayoutId id="2147484186" r:id="rId7"/>
    <p:sldLayoutId id="2147484130" r:id="rId8"/>
    <p:sldLayoutId id="2147484101" r:id="rId9"/>
    <p:sldLayoutId id="2147484102" r:id="rId10"/>
    <p:sldLayoutId id="2147484098" r:id="rId11"/>
    <p:sldLayoutId id="2147484086"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 id="2147484190" r:id="rId2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7759614"/>
      </p:ext>
    </p:extLst>
  </p:cSld>
  <p:clrMap bg1="dk1" tx1="lt1" bg2="dk2" tx2="lt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 id="2147484203" r:id="rId12"/>
    <p:sldLayoutId id="2147484204" r:id="rId13"/>
    <p:sldLayoutId id="2147484205" r:id="rId14"/>
    <p:sldLayoutId id="2147484206" r:id="rId15"/>
    <p:sldLayoutId id="2147484207" r:id="rId16"/>
    <p:sldLayoutId id="2147484208" r:id="rId17"/>
    <p:sldLayoutId id="2147484209" r:id="rId18"/>
    <p:sldLayoutId id="2147484210" r:id="rId19"/>
    <p:sldLayoutId id="2147484211" r:id="rId20"/>
    <p:sldLayoutId id="2147484212" r:id="rId21"/>
    <p:sldLayoutId id="2147484213" r:id="rId22"/>
    <p:sldLayoutId id="2147484214" r:id="rId23"/>
    <p:sldLayoutId id="2147484215" r:id="rId24"/>
    <p:sldLayoutId id="2147484216" r:id="rId25"/>
    <p:sldLayoutId id="2147484217" r:id="rId26"/>
    <p:sldLayoutId id="2147484218" r:id="rId2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hacksys.vfreaks.com/research/shellcode-of-death.html" TargetMode="External"/><Relationship Id="rId2" Type="http://schemas.openxmlformats.org/officeDocument/2006/relationships/notesSlide" Target="../notesSlides/notesSlide5.xml"/><Relationship Id="rId1" Type="http://schemas.openxmlformats.org/officeDocument/2006/relationships/slideLayout" Target="../slideLayouts/slideLayout39.xml"/><Relationship Id="rId6" Type="http://schemas.openxmlformats.org/officeDocument/2006/relationships/hyperlink" Target="http://microsoft.com/technet" TargetMode="External"/><Relationship Id="rId5" Type="http://schemas.openxmlformats.org/officeDocument/2006/relationships/hyperlink" Target="https://github.com/hacksysteam/ShellcodeOfDeath" TargetMode="External"/><Relationship Id="rId4" Type="http://schemas.openxmlformats.org/officeDocument/2006/relationships/hyperlink" Target="http://www.microsoft.com/learning" TargetMode="Externa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wmf"/></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hyperlink" Target="http://www.psdgraphics.com/wp-content/uploads/2010/01/cursor-icon.jpg" TargetMode="External"/><Relationship Id="rId12" Type="http://schemas.openxmlformats.org/officeDocument/2006/relationships/image" Target="../media/image25.png"/><Relationship Id="rId2" Type="http://schemas.openxmlformats.org/officeDocument/2006/relationships/image" Target="../media/image19.jpeg"/><Relationship Id="rId16" Type="http://schemas.microsoft.com/office/2007/relationships/hdphoto" Target="../media/hdphoto5.wdp"/><Relationship Id="rId1" Type="http://schemas.openxmlformats.org/officeDocument/2006/relationships/slideLayout" Target="../slideLayouts/slideLayout17.xml"/><Relationship Id="rId6" Type="http://schemas.microsoft.com/office/2007/relationships/hdphoto" Target="../media/hdphoto2.wdp"/><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7.png"/><Relationship Id="rId10" Type="http://schemas.openxmlformats.org/officeDocument/2006/relationships/image" Target="../media/image23.png"/><Relationship Id="rId4" Type="http://schemas.microsoft.com/office/2007/relationships/hdphoto" Target="../media/hdphoto1.wdp"/><Relationship Id="rId9" Type="http://schemas.microsoft.com/office/2007/relationships/hdphoto" Target="../media/hdphoto3.wdp"/><Relationship Id="rId1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7.xml"/><Relationship Id="rId6" Type="http://schemas.microsoft.com/office/2007/relationships/hdphoto" Target="../media/hdphoto5.wdp"/><Relationship Id="rId5" Type="http://schemas.openxmlformats.org/officeDocument/2006/relationships/image" Target="../media/image27.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17.xml"/><Relationship Id="rId6" Type="http://schemas.openxmlformats.org/officeDocument/2006/relationships/image" Target="../media/image21.png"/><Relationship Id="rId11" Type="http://schemas.microsoft.com/office/2007/relationships/hdphoto" Target="../media/hdphoto5.wdp"/><Relationship Id="rId5" Type="http://schemas.microsoft.com/office/2007/relationships/hdphoto" Target="../media/hdphoto1.wdp"/><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0.png"/><Relationship Id="rId7"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17.xml"/><Relationship Id="rId6" Type="http://schemas.microsoft.com/office/2007/relationships/hdphoto" Target="../media/hdphoto2.wdp"/><Relationship Id="rId5" Type="http://schemas.openxmlformats.org/officeDocument/2006/relationships/image" Target="../media/image21.png"/><Relationship Id="rId10" Type="http://schemas.openxmlformats.org/officeDocument/2006/relationships/image" Target="../media/image31.png"/><Relationship Id="rId4" Type="http://schemas.microsoft.com/office/2007/relationships/hdphoto" Target="../media/hdphoto1.wdp"/><Relationship Id="rId9"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74320" y="37585"/>
            <a:ext cx="11889564" cy="917575"/>
          </a:xfrm>
        </p:spPr>
        <p:txBody>
          <a:bodyPr/>
          <a:lstStyle/>
          <a:p>
            <a:pPr algn="ctr"/>
            <a:r>
              <a:rPr lang="en-US" sz="8000" b="1" spc="0" dirty="0" err="1" smtClean="0">
                <a:effectLst>
                  <a:outerShdw blurRad="38100" dist="38100" dir="2700000" algn="tl">
                    <a:srgbClr val="000000">
                      <a:alpha val="43137"/>
                    </a:srgbClr>
                  </a:outerShdw>
                </a:effectLst>
              </a:rPr>
              <a:t>Shellcode</a:t>
            </a:r>
            <a:r>
              <a:rPr lang="en-US" sz="8000" b="1" spc="0" dirty="0" smtClean="0">
                <a:effectLst>
                  <a:outerShdw blurRad="38100" dist="38100" dir="2700000" algn="tl">
                    <a:srgbClr val="000000">
                      <a:alpha val="43137"/>
                    </a:srgbClr>
                  </a:outerShdw>
                </a:effectLst>
              </a:rPr>
              <a:t> Of Death</a:t>
            </a:r>
            <a:endParaRPr lang="en-IN" sz="6000" b="1" spc="0" dirty="0">
              <a:effectLst>
                <a:outerShdw blurRad="38100" dist="38100" dir="2700000" algn="tl">
                  <a:srgbClr val="000000">
                    <a:alpha val="43137"/>
                  </a:srgbClr>
                </a:outerShdw>
              </a:effectLst>
            </a:endParaRPr>
          </a:p>
        </p:txBody>
      </p:sp>
      <p:pic>
        <p:nvPicPr>
          <p:cNvPr id="20" name="Content Placeholder 19"/>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25589" y="1448395"/>
            <a:ext cx="5265152" cy="5080871"/>
          </a:xfrm>
        </p:spPr>
      </p:pic>
      <p:sp>
        <p:nvSpPr>
          <p:cNvPr id="24" name="Rectangle 23"/>
          <p:cNvSpPr/>
          <p:nvPr/>
        </p:nvSpPr>
        <p:spPr>
          <a:xfrm>
            <a:off x="11152" y="6351842"/>
            <a:ext cx="2477538"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b="1" cap="all" dirty="0" err="1" smtClean="0">
                <a:ln/>
                <a:solidFill>
                  <a:srgbClr val="00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Payatu</a:t>
            </a:r>
            <a:r>
              <a:rPr lang="en-US" sz="2800" b="1" cap="all" dirty="0">
                <a:ln/>
                <a:solidFill>
                  <a:srgbClr val="00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2800" b="1" cap="all" dirty="0" smtClean="0">
                <a:ln/>
                <a:solidFill>
                  <a:srgbClr val="00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Labs</a:t>
            </a:r>
            <a:endParaRPr lang="en-US" sz="2800" b="1" cap="all" dirty="0">
              <a:ln/>
              <a:solidFill>
                <a:srgbClr val="00FF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5" name="Rectangle 24"/>
          <p:cNvSpPr/>
          <p:nvPr/>
        </p:nvSpPr>
        <p:spPr>
          <a:xfrm>
            <a:off x="10630515" y="6348194"/>
            <a:ext cx="1783501"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b="1" cap="all" dirty="0" smtClean="0">
                <a:ln/>
                <a:solidFill>
                  <a:srgbClr val="00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HackSys</a:t>
            </a:r>
            <a:endParaRPr lang="en-US" sz="2800" b="1" cap="all" dirty="0">
              <a:ln/>
              <a:solidFill>
                <a:srgbClr val="00FF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9890774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2513" y="2963764"/>
            <a:ext cx="10774099" cy="929485"/>
          </a:xfrm>
          <a:prstGeom prst="rect">
            <a:avLst/>
          </a:prstGeom>
        </p:spPr>
        <p:txBody>
          <a:bodyPr wrap="square">
            <a:spAutoFit/>
          </a:bodyPr>
          <a:lstStyle/>
          <a:p>
            <a:pPr marL="632541" defTabSz="1243083" fontAlgn="base">
              <a:spcBef>
                <a:spcPct val="0"/>
              </a:spcBef>
              <a:spcAft>
                <a:spcPct val="0"/>
              </a:spcAft>
            </a:pPr>
            <a:r>
              <a:rPr lang="en-US" sz="5440" b="1" dirty="0" err="1"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mj-lt"/>
              </a:rPr>
              <a:t>Shellcode</a:t>
            </a:r>
            <a:r>
              <a:rPr lang="en-US" sz="5440" b="1"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mj-lt"/>
              </a:rPr>
              <a:t> Of Death</a:t>
            </a:r>
            <a:endParaRPr lang="en-US" sz="5440" b="1" dirty="0">
              <a:gradFill>
                <a:gsLst>
                  <a:gs pos="0">
                    <a:srgbClr val="FFFFFF"/>
                  </a:gs>
                  <a:gs pos="100000">
                    <a:srgbClr val="FFFFFF"/>
                  </a:gs>
                </a:gsLst>
                <a:lin ang="5400000" scaled="0"/>
              </a:gradFill>
              <a:effectLst>
                <a:outerShdw blurRad="38100" dist="38100" dir="2700000" algn="tl">
                  <a:srgbClr val="000000">
                    <a:alpha val="43137"/>
                  </a:srgbClr>
                </a:outerShdw>
              </a:effectLst>
              <a:latin typeface="+mj-lt"/>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2430" y="2203252"/>
            <a:ext cx="2507070" cy="2419322"/>
          </a:xfrm>
          <a:prstGeom prst="rect">
            <a:avLst/>
          </a:prstGeom>
          <a:noFill/>
        </p:spPr>
      </p:pic>
    </p:spTree>
    <p:extLst>
      <p:ext uri="{BB962C8B-B14F-4D97-AF65-F5344CB8AC3E}">
        <p14:creationId xmlns:p14="http://schemas.microsoft.com/office/powerpoint/2010/main" val="230112177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15884" y="220172"/>
            <a:ext cx="11809312" cy="6555060"/>
          </a:xfrm>
          <a:prstGeom prst="roundRect">
            <a:avLst>
              <a:gd name="adj" fmla="val 5242"/>
            </a:avLst>
          </a:prstGeom>
          <a:solidFill>
            <a:srgbClr val="FFFF00"/>
          </a:solidFill>
          <a:ln>
            <a:solidFill>
              <a:srgbClr val="FFFF0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r>
              <a:rPr lang="en-US" sz="3600" b="1" dirty="0" smtClean="0">
                <a:solidFill>
                  <a:schemeClr val="bg1"/>
                </a:solidFill>
              </a:rPr>
              <a:t>DO NOT TRY THIS ON A PRODUCTION COMPUTER!</a:t>
            </a:r>
            <a:endParaRPr lang="en-US" sz="3200" b="1" dirty="0" smtClean="0">
              <a:solidFill>
                <a:schemeClr val="bg1"/>
              </a:solidFill>
            </a:endParaRPr>
          </a:p>
          <a:p>
            <a:endParaRPr lang="en-IN" sz="3200" b="1" dirty="0" smtClean="0">
              <a:solidFill>
                <a:schemeClr val="bg1"/>
              </a:solidFill>
            </a:endParaRPr>
          </a:p>
          <a:p>
            <a:r>
              <a:rPr lang="en-IN" sz="3200" b="1" dirty="0" smtClean="0">
                <a:solidFill>
                  <a:schemeClr val="bg1"/>
                </a:solidFill>
              </a:rPr>
              <a:t>This </a:t>
            </a:r>
            <a:r>
              <a:rPr lang="en-IN" sz="3200" b="1" dirty="0" err="1">
                <a:solidFill>
                  <a:schemeClr val="bg1"/>
                </a:solidFill>
              </a:rPr>
              <a:t>shellcode</a:t>
            </a:r>
            <a:r>
              <a:rPr lang="en-IN" sz="3200" b="1" dirty="0">
                <a:solidFill>
                  <a:schemeClr val="bg1"/>
                </a:solidFill>
              </a:rPr>
              <a:t> </a:t>
            </a:r>
            <a:r>
              <a:rPr lang="en-IN" sz="3200" b="1" dirty="0" smtClean="0">
                <a:solidFill>
                  <a:schemeClr val="bg1"/>
                </a:solidFill>
              </a:rPr>
              <a:t>has been developed </a:t>
            </a:r>
            <a:r>
              <a:rPr lang="en-IN" sz="3200" b="1" dirty="0">
                <a:solidFill>
                  <a:schemeClr val="bg1"/>
                </a:solidFill>
              </a:rPr>
              <a:t>for educational purpose </a:t>
            </a:r>
            <a:r>
              <a:rPr lang="en-IN" sz="3200" b="1" dirty="0" smtClean="0">
                <a:solidFill>
                  <a:schemeClr val="bg1"/>
                </a:solidFill>
              </a:rPr>
              <a:t>only. The </a:t>
            </a:r>
            <a:r>
              <a:rPr lang="en-IN" sz="3200" b="1" dirty="0">
                <a:solidFill>
                  <a:schemeClr val="bg1"/>
                </a:solidFill>
              </a:rPr>
              <a:t>author is not and will not hold any responsibility for any </a:t>
            </a:r>
            <a:r>
              <a:rPr lang="en-IN" sz="3200" b="1" dirty="0" smtClean="0">
                <a:solidFill>
                  <a:schemeClr val="bg1"/>
                </a:solidFill>
              </a:rPr>
              <a:t>illegal, </a:t>
            </a:r>
            <a:r>
              <a:rPr lang="en-IN" sz="3200" b="1" dirty="0">
                <a:solidFill>
                  <a:schemeClr val="bg1"/>
                </a:solidFill>
              </a:rPr>
              <a:t>unauthorized </a:t>
            </a:r>
            <a:r>
              <a:rPr lang="en-IN" sz="3200" b="1" dirty="0" smtClean="0">
                <a:solidFill>
                  <a:schemeClr val="bg1"/>
                </a:solidFill>
              </a:rPr>
              <a:t>or the damaged caused by the use </a:t>
            </a:r>
            <a:r>
              <a:rPr lang="en-IN" sz="3200" b="1" dirty="0">
                <a:solidFill>
                  <a:schemeClr val="bg1"/>
                </a:solidFill>
              </a:rPr>
              <a:t>of #</a:t>
            </a:r>
            <a:r>
              <a:rPr lang="en-IN" sz="3200" b="1" dirty="0" err="1" smtClean="0">
                <a:solidFill>
                  <a:schemeClr val="bg1"/>
                </a:solidFill>
              </a:rPr>
              <a:t>ShellcodeOfDeath</a:t>
            </a:r>
            <a:r>
              <a:rPr lang="en-IN" sz="3200" b="1" dirty="0" smtClean="0">
                <a:solidFill>
                  <a:schemeClr val="bg1"/>
                </a:solidFill>
              </a:rPr>
              <a:t>. Any </a:t>
            </a:r>
            <a:r>
              <a:rPr lang="en-IN" sz="3200" b="1" dirty="0">
                <a:solidFill>
                  <a:schemeClr val="bg1"/>
                </a:solidFill>
              </a:rPr>
              <a:t>use of this </a:t>
            </a:r>
            <a:r>
              <a:rPr lang="en-IN" sz="3200" b="1" dirty="0" err="1">
                <a:solidFill>
                  <a:schemeClr val="bg1"/>
                </a:solidFill>
              </a:rPr>
              <a:t>shellcode</a:t>
            </a:r>
            <a:r>
              <a:rPr lang="en-IN" sz="3200" b="1" dirty="0">
                <a:solidFill>
                  <a:schemeClr val="bg1"/>
                </a:solidFill>
              </a:rPr>
              <a:t> is at the reader’s own risk</a:t>
            </a:r>
            <a:r>
              <a:rPr lang="en-IN" sz="3200" b="1" dirty="0" smtClean="0">
                <a:solidFill>
                  <a:schemeClr val="bg1"/>
                </a:solidFill>
              </a:rPr>
              <a:t>.</a:t>
            </a:r>
          </a:p>
          <a:p>
            <a:pPr marL="914382" lvl="1" indent="-457200">
              <a:buFont typeface="Arial" pitchFamily="34" charset="0"/>
              <a:buChar char="•"/>
            </a:pPr>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5" name="Rectangle 4"/>
          <p:cNvSpPr/>
          <p:nvPr/>
        </p:nvSpPr>
        <p:spPr bwMode="auto">
          <a:xfrm>
            <a:off x="747932" y="364187"/>
            <a:ext cx="11017224" cy="1638033"/>
          </a:xfrm>
          <a:prstGeom prst="rect">
            <a:avLst/>
          </a:prstGeom>
          <a:solidFill>
            <a:schemeClr val="bg1"/>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nl-BE" sz="8000" dirty="0" smtClean="0">
                <a:solidFill>
                  <a:srgbClr val="FFFF00">
                    <a:alpha val="98824"/>
                  </a:srgbClr>
                </a:solidFill>
                <a:latin typeface="Segoe UI" pitchFamily="34" charset="0"/>
                <a:ea typeface="Segoe UI" pitchFamily="34" charset="0"/>
                <a:cs typeface="Segoe UI" pitchFamily="34" charset="0"/>
              </a:rPr>
              <a:t>WARNING</a:t>
            </a:r>
            <a:endParaRPr lang="en-US" sz="8000" dirty="0" smtClean="0">
              <a:solidFill>
                <a:srgbClr val="FFFF00">
                  <a:alpha val="98824"/>
                </a:srgbClr>
              </a:solidFill>
              <a:latin typeface="Segoe UI" pitchFamily="34" charset="0"/>
              <a:ea typeface="Segoe UI" pitchFamily="34" charset="0"/>
              <a:cs typeface="Segoe UI" pitchFamily="34" charset="0"/>
            </a:endParaRPr>
          </a:p>
        </p:txBody>
      </p:sp>
      <p:pic>
        <p:nvPicPr>
          <p:cNvPr id="6" name="Picture 2" descr="http://ts2.mm.bing.net/th?id=I4985272200661197&amp;pid=1.1"/>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8655" l="0" r="100000"/>
                    </a14:imgEffect>
                  </a14:imgLayer>
                </a14:imgProps>
              </a:ext>
              <a:ext uri="{28A0092B-C50C-407E-A947-70E740481C1C}">
                <a14:useLocalDpi xmlns:a14="http://schemas.microsoft.com/office/drawing/2010/main" val="0"/>
              </a:ext>
            </a:extLst>
          </a:blip>
          <a:srcRect/>
          <a:stretch>
            <a:fillRect/>
          </a:stretch>
        </p:blipFill>
        <p:spPr bwMode="auto">
          <a:xfrm>
            <a:off x="880116" y="447717"/>
            <a:ext cx="1440160" cy="128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250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1024" y="3145478"/>
            <a:ext cx="10314447" cy="703568"/>
          </a:xfrm>
          <a:prstGeom prst="rect">
            <a:avLst/>
          </a:prstGeom>
        </p:spPr>
        <p:txBody>
          <a:bodyPr wrap="none" lIns="93260" tIns="46630" rIns="93260" bIns="46630">
            <a:spAutoFit/>
          </a:bodyPr>
          <a:lstStyle/>
          <a:p>
            <a:pPr algn="ctr">
              <a:lnSpc>
                <a:spcPct val="90000"/>
              </a:lnSpc>
            </a:pPr>
            <a:r>
              <a:rPr lang="en-US" sz="4400" dirty="0" smtClean="0">
                <a:solidFill>
                  <a:schemeClr val="tx1">
                    <a:lumMod val="65000"/>
                    <a:lumOff val="35000"/>
                  </a:schemeClr>
                </a:solidFill>
                <a:latin typeface="Segoe UI Light" pitchFamily="34" charset="0"/>
              </a:rPr>
              <a:t>Designed to run on Windows x86 platform.</a:t>
            </a:r>
            <a:endParaRPr lang="en-US" sz="4400" dirty="0">
              <a:solidFill>
                <a:schemeClr val="tx1">
                  <a:lumMod val="65000"/>
                  <a:lumOff val="35000"/>
                </a:schemeClr>
              </a:solidFill>
              <a:latin typeface="Segoe UI Light" pitchFamily="34" charset="0"/>
            </a:endParaRPr>
          </a:p>
        </p:txBody>
      </p:sp>
      <p:sp>
        <p:nvSpPr>
          <p:cNvPr id="4" name="Rectangle 3"/>
          <p:cNvSpPr/>
          <p:nvPr/>
        </p:nvSpPr>
        <p:spPr>
          <a:xfrm>
            <a:off x="1419991" y="2715978"/>
            <a:ext cx="9596494" cy="648169"/>
          </a:xfrm>
          <a:prstGeom prst="rect">
            <a:avLst/>
          </a:prstGeom>
          <a:solidFill>
            <a:schemeClr val="accent1"/>
          </a:solidFill>
        </p:spPr>
        <p:txBody>
          <a:bodyPr wrap="none" lIns="93260" tIns="46630" rIns="93260" bIns="46630">
            <a:spAutoFit/>
          </a:bodyPr>
          <a:lstStyle/>
          <a:p>
            <a:pPr algn="ctr">
              <a:lnSpc>
                <a:spcPct val="90000"/>
              </a:lnSpc>
            </a:pPr>
            <a:r>
              <a:rPr lang="en-IN" sz="4000" dirty="0" smtClean="0">
                <a:solidFill>
                  <a:schemeClr val="bg2"/>
                </a:solidFill>
                <a:latin typeface="Segoe UI Light" pitchFamily="34" charset="0"/>
              </a:rPr>
              <a:t>Formats </a:t>
            </a:r>
            <a:r>
              <a:rPr lang="en-IN" sz="4000" dirty="0">
                <a:solidFill>
                  <a:schemeClr val="bg2"/>
                </a:solidFill>
                <a:latin typeface="Segoe UI Light" pitchFamily="34" charset="0"/>
              </a:rPr>
              <a:t>all the available drive on </a:t>
            </a:r>
            <a:r>
              <a:rPr lang="en-IN" sz="4000" dirty="0" smtClean="0">
                <a:solidFill>
                  <a:schemeClr val="bg2"/>
                </a:solidFill>
                <a:latin typeface="Segoe UI Light" pitchFamily="34" charset="0"/>
              </a:rPr>
              <a:t>Windows</a:t>
            </a:r>
            <a:r>
              <a:rPr lang="en-US" sz="4000" dirty="0" smtClean="0">
                <a:solidFill>
                  <a:schemeClr val="bg2"/>
                </a:solidFill>
                <a:latin typeface="Segoe UI Light" pitchFamily="34" charset="0"/>
              </a:rPr>
              <a:t>.</a:t>
            </a:r>
            <a:endParaRPr lang="en-US" sz="4000" dirty="0">
              <a:solidFill>
                <a:schemeClr val="bg2"/>
              </a:solidFill>
              <a:latin typeface="Segoe UI Light" pitchFamily="34" charset="0"/>
            </a:endParaRPr>
          </a:p>
        </p:txBody>
      </p:sp>
      <p:sp>
        <p:nvSpPr>
          <p:cNvPr id="6" name="TextBox 5"/>
          <p:cNvSpPr txBox="1"/>
          <p:nvPr/>
        </p:nvSpPr>
        <p:spPr>
          <a:xfrm>
            <a:off x="1181568" y="3447418"/>
            <a:ext cx="10073355" cy="648169"/>
          </a:xfrm>
          <a:prstGeom prst="rect">
            <a:avLst/>
          </a:prstGeom>
          <a:solidFill>
            <a:schemeClr val="tx2"/>
          </a:solidFill>
        </p:spPr>
        <p:txBody>
          <a:bodyPr wrap="none" lIns="93260" tIns="46630" rIns="93260" bIns="46630">
            <a:spAutoFit/>
          </a:bodyPr>
          <a:lstStyle>
            <a:defPPr>
              <a:defRPr lang="en-US"/>
            </a:defPPr>
            <a:lvl1pPr algn="ctr">
              <a:lnSpc>
                <a:spcPct val="90000"/>
              </a:lnSpc>
              <a:defRPr sz="4400">
                <a:solidFill>
                  <a:schemeClr val="tx1">
                    <a:lumMod val="65000"/>
                    <a:lumOff val="35000"/>
                  </a:schemeClr>
                </a:solidFill>
                <a:latin typeface="Segoe UI Light" pitchFamily="34" charset="0"/>
              </a:defRPr>
            </a:lvl1pPr>
          </a:lstStyle>
          <a:p>
            <a:r>
              <a:rPr lang="en-US" sz="4000" dirty="0" smtClean="0">
                <a:solidFill>
                  <a:schemeClr val="bg2"/>
                </a:solidFill>
              </a:rPr>
              <a:t>Wicked Sunny. Not for production Computers.</a:t>
            </a:r>
            <a:endParaRPr lang="en-US" sz="4000" dirty="0">
              <a:solidFill>
                <a:schemeClr val="bg2"/>
              </a:solidFill>
            </a:endParaRPr>
          </a:p>
        </p:txBody>
      </p:sp>
    </p:spTree>
    <p:extLst>
      <p:ext uri="{BB962C8B-B14F-4D97-AF65-F5344CB8AC3E}">
        <p14:creationId xmlns:p14="http://schemas.microsoft.com/office/powerpoint/2010/main" val="404167750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0-ppt_w/2"/>
                                          </p:val>
                                        </p:tav>
                                      </p:tavLst>
                                    </p:anim>
                                    <p:anim calcmode="lin" valueType="num">
                                      <p:cBhvr additive="base">
                                        <p:cTn id="13" dur="500"/>
                                        <p:tgtEl>
                                          <p:spTgt spid="3"/>
                                        </p:tgtEl>
                                        <p:attrNameLst>
                                          <p:attrName>ppt_y</p:attrName>
                                        </p:attrNameLst>
                                      </p:cBhvr>
                                      <p:tavLst>
                                        <p:tav tm="0">
                                          <p:val>
                                            <p:strVal val="ppt_y"/>
                                          </p:val>
                                        </p:tav>
                                        <p:tav tm="100000">
                                          <p:val>
                                            <p:strVal val="ppt_y"/>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777" y="2963764"/>
            <a:ext cx="10774099" cy="929485"/>
          </a:xfrm>
          <a:prstGeom prst="rect">
            <a:avLst/>
          </a:prstGeom>
        </p:spPr>
        <p:txBody>
          <a:bodyPr wrap="square">
            <a:spAutoFit/>
          </a:bodyPr>
          <a:lstStyle/>
          <a:p>
            <a:pPr marL="632541" defTabSz="1243083" fontAlgn="base">
              <a:spcBef>
                <a:spcPct val="0"/>
              </a:spcBef>
              <a:spcAft>
                <a:spcPct val="0"/>
              </a:spcAft>
            </a:pPr>
            <a:r>
              <a:rPr lang="en-US" sz="5440" b="1"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mj-lt"/>
              </a:rPr>
              <a:t>Why </a:t>
            </a:r>
            <a:r>
              <a:rPr lang="en-US" sz="5440" b="1" dirty="0" err="1"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mj-lt"/>
              </a:rPr>
              <a:t>Shellcode</a:t>
            </a:r>
            <a:r>
              <a:rPr lang="en-US" sz="5440" b="1"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mj-lt"/>
              </a:rPr>
              <a:t> Of Death?</a:t>
            </a:r>
            <a:endParaRPr lang="en-US" sz="5440" b="1" dirty="0">
              <a:gradFill>
                <a:gsLst>
                  <a:gs pos="0">
                    <a:srgbClr val="FFFFFF"/>
                  </a:gs>
                  <a:gs pos="100000">
                    <a:srgbClr val="FFFFFF"/>
                  </a:gs>
                </a:gsLst>
                <a:lin ang="5400000" scaled="0"/>
              </a:gradFill>
              <a:effectLst>
                <a:outerShdw blurRad="38100" dist="38100" dir="2700000" algn="tl">
                  <a:srgbClr val="000000">
                    <a:alpha val="43137"/>
                  </a:srgbClr>
                </a:outerShdw>
              </a:effectLst>
              <a:latin typeface="+mj-lt"/>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07534" y="2203252"/>
            <a:ext cx="2507070" cy="2419322"/>
          </a:xfrm>
          <a:prstGeom prst="rect">
            <a:avLst/>
          </a:prstGeom>
          <a:noFill/>
        </p:spPr>
      </p:pic>
    </p:spTree>
    <p:extLst>
      <p:ext uri="{BB962C8B-B14F-4D97-AF65-F5344CB8AC3E}">
        <p14:creationId xmlns:p14="http://schemas.microsoft.com/office/powerpoint/2010/main" val="1233164304"/>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8919" y="3186395"/>
            <a:ext cx="9792335" cy="1109535"/>
          </a:xfrm>
          <a:prstGeom prst="rect">
            <a:avLst/>
          </a:prstGeom>
          <a:noFill/>
        </p:spPr>
        <p:txBody>
          <a:bodyPr wrap="square" rtlCol="0">
            <a:spAutoFit/>
          </a:bodyPr>
          <a:lstStyle/>
          <a:p>
            <a:pPr algn="ctr">
              <a:lnSpc>
                <a:spcPct val="90000"/>
              </a:lnSpc>
            </a:pPr>
            <a:r>
              <a:rPr lang="en-US" sz="3672" b="1" dirty="0" smtClean="0">
                <a:effectLst>
                  <a:outerShdw blurRad="38100" dist="38100" dir="2700000" algn="tl">
                    <a:srgbClr val="000000">
                      <a:alpha val="43137"/>
                    </a:srgbClr>
                  </a:outerShdw>
                </a:effectLst>
                <a:latin typeface="+mj-lt"/>
              </a:rPr>
              <a:t>Microsoft</a:t>
            </a:r>
            <a:r>
              <a:rPr lang="en-US" sz="3672" dirty="0" smtClean="0">
                <a:effectLst>
                  <a:outerShdw blurRad="38100" dist="38100" dir="2700000" algn="tl">
                    <a:srgbClr val="000000">
                      <a:alpha val="43137"/>
                    </a:srgbClr>
                  </a:outerShdw>
                </a:effectLst>
                <a:latin typeface="+mj-lt"/>
              </a:rPr>
              <a:t> </a:t>
            </a:r>
            <a:r>
              <a:rPr lang="en-US" sz="3672" dirty="0" smtClean="0">
                <a:latin typeface="+mj-lt"/>
              </a:rPr>
              <a:t>does not provide any documented Windows API to properly </a:t>
            </a:r>
            <a:r>
              <a:rPr lang="en-US" sz="3672" b="1" dirty="0" smtClean="0">
                <a:effectLst>
                  <a:outerShdw blurRad="38100" dist="38100" dir="2700000" algn="tl">
                    <a:srgbClr val="000000">
                      <a:alpha val="43137"/>
                    </a:srgbClr>
                  </a:outerShdw>
                </a:effectLst>
                <a:latin typeface="+mj-lt"/>
              </a:rPr>
              <a:t>FORMAT</a:t>
            </a:r>
            <a:r>
              <a:rPr lang="en-US" sz="3672" dirty="0" smtClean="0">
                <a:latin typeface="+mj-lt"/>
              </a:rPr>
              <a:t> a drive.</a:t>
            </a:r>
            <a:endParaRPr lang="en-US" sz="3672"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439" y="1057723"/>
            <a:ext cx="4088552" cy="2642495"/>
          </a:xfrm>
          <a:prstGeom prst="rect">
            <a:avLst/>
          </a:prstGeom>
        </p:spPr>
      </p:pic>
    </p:spTree>
    <p:extLst>
      <p:ext uri="{BB962C8B-B14F-4D97-AF65-F5344CB8AC3E}">
        <p14:creationId xmlns:p14="http://schemas.microsoft.com/office/powerpoint/2010/main" val="12207149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5"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ppt_w</p:attrName>
                                        </p:attrNameLst>
                                      </p:cBhvr>
                                      <p:tavLst>
                                        <p:tav tm="0" fmla="#ppt_w*sin(2.5*pi*$)">
                                          <p:val>
                                            <p:fltVal val="0"/>
                                          </p:val>
                                        </p:tav>
                                        <p:tav tm="100000">
                                          <p:val>
                                            <p:fltVal val="1"/>
                                          </p:val>
                                        </p:tav>
                                      </p:tavLst>
                                    </p:anim>
                                    <p:anim calcmode="lin" valueType="num">
                                      <p:cBhvr>
                                        <p:cTn id="15"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04454" y="406804"/>
            <a:ext cx="11619225" cy="6198711"/>
            <a:chOff x="404454" y="406804"/>
            <a:chExt cx="11619225" cy="6198711"/>
          </a:xfrm>
        </p:grpSpPr>
        <p:sp>
          <p:nvSpPr>
            <p:cNvPr id="13" name="Rectangle 12"/>
            <p:cNvSpPr/>
            <p:nvPr/>
          </p:nvSpPr>
          <p:spPr>
            <a:xfrm>
              <a:off x="404454" y="406804"/>
              <a:ext cx="11619225" cy="6198711"/>
            </a:xfrm>
            <a:prstGeom prst="rect">
              <a:avLst/>
            </a:prstGeom>
            <a:solidFill>
              <a:schemeClr val="tx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7" y="3834086"/>
              <a:ext cx="2828572" cy="2771429"/>
            </a:xfrm>
            <a:prstGeom prst="rect">
              <a:avLst/>
            </a:prstGeom>
          </p:spPr>
        </p:pic>
      </p:grpSp>
      <p:sp>
        <p:nvSpPr>
          <p:cNvPr id="20" name="Rectangle 19"/>
          <p:cNvSpPr/>
          <p:nvPr/>
        </p:nvSpPr>
        <p:spPr>
          <a:xfrm>
            <a:off x="404455" y="393157"/>
            <a:ext cx="1161922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lstStyle/>
          <a:p>
            <a:r>
              <a:rPr lang="en-US" sz="3600" b="1" dirty="0">
                <a:solidFill>
                  <a:srgbClr val="FFFFFF"/>
                </a:solidFill>
                <a:effectLst>
                  <a:outerShdw blurRad="38100" dist="38100" dir="2700000" algn="tl">
                    <a:srgbClr val="000000">
                      <a:alpha val="43137"/>
                    </a:srgbClr>
                  </a:outerShdw>
                </a:effectLst>
                <a:latin typeface="Segoe UI Light" pitchFamily="34" charset="0"/>
              </a:rPr>
              <a:t>Mark </a:t>
            </a:r>
            <a:r>
              <a:rPr lang="en-US" sz="3600" b="1" dirty="0" err="1" smtClean="0">
                <a:solidFill>
                  <a:srgbClr val="FFFFFF"/>
                </a:solidFill>
                <a:effectLst>
                  <a:outerShdw blurRad="38100" dist="38100" dir="2700000" algn="tl">
                    <a:srgbClr val="000000">
                      <a:alpha val="43137"/>
                    </a:srgbClr>
                  </a:outerShdw>
                </a:effectLst>
                <a:latin typeface="Segoe UI Light" pitchFamily="34" charset="0"/>
              </a:rPr>
              <a:t>Russinovich</a:t>
            </a:r>
            <a:r>
              <a:rPr lang="en-US" sz="3600" b="1" dirty="0" smtClean="0">
                <a:solidFill>
                  <a:srgbClr val="FFFFFF"/>
                </a:solidFill>
                <a:effectLst>
                  <a:outerShdw blurRad="38100" dist="38100" dir="2700000" algn="tl">
                    <a:srgbClr val="000000">
                      <a:alpha val="43137"/>
                    </a:srgbClr>
                  </a:outerShdw>
                </a:effectLst>
                <a:latin typeface="Segoe UI Light" pitchFamily="34" charset="0"/>
              </a:rPr>
              <a:t> - www.sysinternals.com</a:t>
            </a:r>
            <a:endParaRPr lang="en-US" sz="3600" b="1" dirty="0">
              <a:solidFill>
                <a:srgbClr val="FFFFFF"/>
              </a:solidFill>
              <a:effectLst>
                <a:outerShdw blurRad="38100" dist="38100" dir="2700000" algn="tl">
                  <a:srgbClr val="000000">
                    <a:alpha val="43137"/>
                  </a:srgbClr>
                </a:outerShdw>
              </a:effectLst>
              <a:latin typeface="Segoe UI Light" pitchFamily="34" charset="0"/>
            </a:endParaRPr>
          </a:p>
        </p:txBody>
      </p:sp>
      <p:sp>
        <p:nvSpPr>
          <p:cNvPr id="2" name="TextBox 1"/>
          <p:cNvSpPr txBox="1"/>
          <p:nvPr/>
        </p:nvSpPr>
        <p:spPr>
          <a:xfrm>
            <a:off x="655093" y="1501229"/>
            <a:ext cx="8540014" cy="2442656"/>
          </a:xfrm>
          <a:prstGeom prst="rect">
            <a:avLst/>
          </a:prstGeom>
          <a:noFill/>
        </p:spPr>
        <p:txBody>
          <a:bodyPr wrap="square" lIns="182880" tIns="146304" rIns="182880" bIns="146304" rtlCol="0">
            <a:spAutoFit/>
          </a:bodyPr>
          <a:lstStyle/>
          <a:p>
            <a:pPr>
              <a:lnSpc>
                <a:spcPct val="150000"/>
              </a:lnSpc>
              <a:spcAft>
                <a:spcPts val="600"/>
              </a:spcAft>
            </a:pPr>
            <a:r>
              <a:rPr lang="en-US" sz="2400" dirty="0" smtClean="0">
                <a:solidFill>
                  <a:schemeClr val="bg1">
                    <a:lumMod val="95000"/>
                    <a:lumOff val="5000"/>
                  </a:schemeClr>
                </a:solidFill>
              </a:rPr>
              <a:t>Exposed an undocumented </a:t>
            </a:r>
            <a:r>
              <a:rPr lang="en-US" sz="2400" b="1" dirty="0" smtClean="0">
                <a:solidFill>
                  <a:schemeClr val="bg1">
                    <a:lumMod val="95000"/>
                    <a:lumOff val="5000"/>
                  </a:schemeClr>
                </a:solidFill>
                <a:effectLst>
                  <a:outerShdw blurRad="38100" dist="38100" dir="2700000" algn="tl">
                    <a:srgbClr val="000000">
                      <a:alpha val="43137"/>
                    </a:srgbClr>
                  </a:outerShdw>
                </a:effectLst>
              </a:rPr>
              <a:t>Windows API</a:t>
            </a:r>
            <a:r>
              <a:rPr lang="en-US" sz="2400" dirty="0" smtClean="0">
                <a:solidFill>
                  <a:schemeClr val="bg1">
                    <a:lumMod val="95000"/>
                    <a:lumOff val="5000"/>
                  </a:schemeClr>
                </a:solidFill>
              </a:rPr>
              <a:t> that can be used efficiently to format a drive in </a:t>
            </a:r>
            <a:r>
              <a:rPr lang="en-US" sz="2400" b="1" dirty="0" smtClean="0">
                <a:solidFill>
                  <a:schemeClr val="bg1">
                    <a:lumMod val="95000"/>
                    <a:lumOff val="5000"/>
                  </a:schemeClr>
                </a:solidFill>
                <a:effectLst>
                  <a:outerShdw blurRad="38100" dist="38100" dir="2700000" algn="tl">
                    <a:srgbClr val="000000">
                      <a:alpha val="43137"/>
                    </a:srgbClr>
                  </a:outerShdw>
                </a:effectLst>
              </a:rPr>
              <a:t>Windows NT</a:t>
            </a:r>
            <a:r>
              <a:rPr lang="en-US" sz="2400" dirty="0" smtClean="0">
                <a:solidFill>
                  <a:schemeClr val="bg1">
                    <a:lumMod val="95000"/>
                    <a:lumOff val="5000"/>
                  </a:schemeClr>
                </a:solidFill>
              </a:rPr>
              <a:t> systems. The “</a:t>
            </a:r>
            <a:r>
              <a:rPr lang="en-US" sz="2400" b="1" dirty="0" err="1" smtClean="0">
                <a:solidFill>
                  <a:schemeClr val="bg1">
                    <a:lumMod val="95000"/>
                    <a:lumOff val="5000"/>
                  </a:schemeClr>
                </a:solidFill>
                <a:effectLst>
                  <a:outerShdw blurRad="38100" dist="38100" dir="2700000" algn="tl">
                    <a:srgbClr val="000000">
                      <a:alpha val="43137"/>
                    </a:srgbClr>
                  </a:outerShdw>
                </a:effectLst>
              </a:rPr>
              <a:t>FormatEx</a:t>
            </a:r>
            <a:r>
              <a:rPr lang="en-US" sz="2400" dirty="0" smtClean="0">
                <a:solidFill>
                  <a:schemeClr val="bg1">
                    <a:lumMod val="95000"/>
                    <a:lumOff val="5000"/>
                  </a:schemeClr>
                </a:solidFill>
              </a:rPr>
              <a:t>” API is exported from “</a:t>
            </a:r>
            <a:r>
              <a:rPr lang="en-US" sz="2400" b="1" dirty="0" smtClean="0">
                <a:solidFill>
                  <a:schemeClr val="bg1">
                    <a:lumMod val="95000"/>
                    <a:lumOff val="5000"/>
                  </a:schemeClr>
                </a:solidFill>
                <a:effectLst>
                  <a:outerShdw blurRad="38100" dist="38100" dir="2700000" algn="tl">
                    <a:srgbClr val="000000">
                      <a:alpha val="43137"/>
                    </a:srgbClr>
                  </a:outerShdw>
                </a:effectLst>
              </a:rPr>
              <a:t>fmifs.dll</a:t>
            </a:r>
            <a:r>
              <a:rPr lang="en-US" sz="2400" dirty="0" smtClean="0">
                <a:solidFill>
                  <a:schemeClr val="bg1">
                    <a:lumMod val="95000"/>
                    <a:lumOff val="5000"/>
                  </a:schemeClr>
                </a:solidFill>
              </a:rPr>
              <a:t>” and the </a:t>
            </a:r>
            <a:r>
              <a:rPr lang="en-US" sz="2400" b="1" dirty="0" smtClean="0">
                <a:solidFill>
                  <a:schemeClr val="bg1">
                    <a:lumMod val="95000"/>
                    <a:lumOff val="5000"/>
                  </a:schemeClr>
                </a:solidFill>
                <a:effectLst>
                  <a:outerShdw blurRad="38100" dist="38100" dir="2700000" algn="tl">
                    <a:srgbClr val="000000">
                      <a:alpha val="43137"/>
                    </a:srgbClr>
                  </a:outerShdw>
                </a:effectLst>
              </a:rPr>
              <a:t>DLL</a:t>
            </a:r>
            <a:r>
              <a:rPr lang="en-US" sz="2400" dirty="0" smtClean="0">
                <a:solidFill>
                  <a:schemeClr val="bg1">
                    <a:lumMod val="95000"/>
                    <a:lumOff val="5000"/>
                  </a:schemeClr>
                </a:solidFill>
                <a:effectLst>
                  <a:outerShdw blurRad="38100" dist="38100" dir="2700000" algn="tl">
                    <a:srgbClr val="000000">
                      <a:alpha val="43137"/>
                    </a:srgbClr>
                  </a:outerShdw>
                </a:effectLst>
              </a:rPr>
              <a:t> </a:t>
            </a:r>
            <a:r>
              <a:rPr lang="en-US" sz="2400" dirty="0" smtClean="0">
                <a:solidFill>
                  <a:schemeClr val="bg1">
                    <a:lumMod val="95000"/>
                    <a:lumOff val="5000"/>
                  </a:schemeClr>
                </a:solidFill>
              </a:rPr>
              <a:t>is located in </a:t>
            </a:r>
            <a:r>
              <a:rPr lang="en-US" sz="2400" b="1" dirty="0" smtClean="0">
                <a:solidFill>
                  <a:schemeClr val="bg1">
                    <a:lumMod val="95000"/>
                    <a:lumOff val="5000"/>
                  </a:schemeClr>
                </a:solidFill>
                <a:effectLst>
                  <a:outerShdw blurRad="38100" dist="38100" dir="2700000" algn="tl">
                    <a:srgbClr val="000000">
                      <a:alpha val="43137"/>
                    </a:srgbClr>
                  </a:outerShdw>
                </a:effectLst>
              </a:rPr>
              <a:t>System32</a:t>
            </a:r>
            <a:r>
              <a:rPr lang="en-US" sz="2400" dirty="0" smtClean="0">
                <a:solidFill>
                  <a:schemeClr val="bg1">
                    <a:lumMod val="95000"/>
                    <a:lumOff val="5000"/>
                  </a:schemeClr>
                </a:solidFill>
                <a:effectLst>
                  <a:outerShdw blurRad="38100" dist="38100" dir="2700000" algn="tl">
                    <a:srgbClr val="000000">
                      <a:alpha val="43137"/>
                    </a:srgbClr>
                  </a:outerShdw>
                </a:effectLst>
              </a:rPr>
              <a:t> </a:t>
            </a:r>
            <a:r>
              <a:rPr lang="en-US" sz="2400" dirty="0" smtClean="0">
                <a:solidFill>
                  <a:schemeClr val="bg1">
                    <a:lumMod val="95000"/>
                    <a:lumOff val="5000"/>
                  </a:schemeClr>
                </a:solidFill>
              </a:rPr>
              <a:t>directory.</a:t>
            </a:r>
          </a:p>
        </p:txBody>
      </p:sp>
      <p:sp>
        <p:nvSpPr>
          <p:cNvPr id="24" name="TextBox 23"/>
          <p:cNvSpPr txBox="1"/>
          <p:nvPr/>
        </p:nvSpPr>
        <p:spPr>
          <a:xfrm>
            <a:off x="643717" y="957581"/>
            <a:ext cx="8104498" cy="5896999"/>
          </a:xfrm>
          <a:prstGeom prst="rect">
            <a:avLst/>
          </a:prstGeom>
          <a:noFill/>
        </p:spPr>
        <p:txBody>
          <a:bodyPr wrap="square" lIns="182880" tIns="146304" rIns="182880" bIns="146304" rtlCol="0">
            <a:spAutoFit/>
          </a:bodyPr>
          <a:lstStyle/>
          <a:p>
            <a:pPr>
              <a:lnSpc>
                <a:spcPct val="150000"/>
              </a:lnSpc>
              <a:spcAft>
                <a:spcPts val="600"/>
              </a:spcAft>
            </a:pPr>
            <a:r>
              <a:rPr lang="en-US" sz="2400" b="1" dirty="0">
                <a:solidFill>
                  <a:schemeClr val="bg1">
                    <a:lumMod val="95000"/>
                    <a:lumOff val="5000"/>
                  </a:schemeClr>
                </a:solidFill>
                <a:effectLst>
                  <a:outerShdw blurRad="38100" dist="38100" dir="2700000" algn="tl">
                    <a:srgbClr val="000000">
                      <a:alpha val="43137"/>
                    </a:srgbClr>
                  </a:outerShdw>
                </a:effectLst>
              </a:rPr>
              <a:t>VOID NTAPI</a:t>
            </a:r>
          </a:p>
          <a:p>
            <a:pPr>
              <a:lnSpc>
                <a:spcPct val="150000"/>
              </a:lnSpc>
              <a:spcAft>
                <a:spcPts val="600"/>
              </a:spcAft>
            </a:pPr>
            <a:r>
              <a:rPr lang="en-US" sz="2400" b="1" dirty="0" err="1">
                <a:solidFill>
                  <a:schemeClr val="bg1">
                    <a:lumMod val="95000"/>
                    <a:lumOff val="5000"/>
                  </a:schemeClr>
                </a:solidFill>
                <a:effectLst>
                  <a:outerShdw blurRad="38100" dist="38100" dir="2700000" algn="tl">
                    <a:srgbClr val="000000">
                      <a:alpha val="43137"/>
                    </a:srgbClr>
                  </a:outerShdw>
                </a:effectLst>
              </a:rPr>
              <a:t>FormatEx</a:t>
            </a:r>
            <a:r>
              <a:rPr lang="en-US" sz="2400" b="1" dirty="0">
                <a:solidFill>
                  <a:schemeClr val="bg1">
                    <a:lumMod val="95000"/>
                    <a:lumOff val="5000"/>
                  </a:schemeClr>
                </a:solidFill>
                <a:effectLst>
                  <a:outerShdw blurRad="38100" dist="38100" dir="2700000" algn="tl">
                    <a:srgbClr val="000000">
                      <a:alpha val="43137"/>
                    </a:srgbClr>
                  </a:outerShdw>
                </a:effectLst>
              </a:rPr>
              <a:t>(</a:t>
            </a:r>
          </a:p>
          <a:p>
            <a:pPr>
              <a:lnSpc>
                <a:spcPct val="150000"/>
              </a:lnSpc>
              <a:spcAft>
                <a:spcPts val="600"/>
              </a:spcAft>
            </a:pPr>
            <a:r>
              <a:rPr lang="en-US" sz="2400" b="1" dirty="0">
                <a:solidFill>
                  <a:schemeClr val="bg1">
                    <a:lumMod val="95000"/>
                    <a:lumOff val="5000"/>
                  </a:schemeClr>
                </a:solidFill>
                <a:effectLst>
                  <a:outerShdw blurRad="38100" dist="38100" dir="2700000" algn="tl">
                    <a:srgbClr val="000000">
                      <a:alpha val="43137"/>
                    </a:srgbClr>
                  </a:outerShdw>
                </a:effectLst>
              </a:rPr>
              <a:t>    IN PWCHAR </a:t>
            </a:r>
            <a:r>
              <a:rPr lang="en-US" sz="2400" b="1" dirty="0" err="1">
                <a:solidFill>
                  <a:schemeClr val="bg1">
                    <a:lumMod val="95000"/>
                    <a:lumOff val="5000"/>
                  </a:schemeClr>
                </a:solidFill>
                <a:effectLst>
                  <a:outerShdw blurRad="38100" dist="38100" dir="2700000" algn="tl">
                    <a:srgbClr val="000000">
                      <a:alpha val="43137"/>
                    </a:srgbClr>
                  </a:outerShdw>
                </a:effectLst>
              </a:rPr>
              <a:t>DriveRoot</a:t>
            </a:r>
            <a:r>
              <a:rPr lang="en-US" sz="2400" b="1" dirty="0">
                <a:solidFill>
                  <a:schemeClr val="bg1">
                    <a:lumMod val="95000"/>
                    <a:lumOff val="5000"/>
                  </a:schemeClr>
                </a:solidFill>
                <a:effectLst>
                  <a:outerShdw blurRad="38100" dist="38100" dir="2700000" algn="tl">
                    <a:srgbClr val="000000">
                      <a:alpha val="43137"/>
                    </a:srgbClr>
                  </a:outerShdw>
                </a:effectLst>
              </a:rPr>
              <a:t>,</a:t>
            </a:r>
          </a:p>
          <a:p>
            <a:pPr>
              <a:lnSpc>
                <a:spcPct val="150000"/>
              </a:lnSpc>
              <a:spcAft>
                <a:spcPts val="600"/>
              </a:spcAft>
            </a:pPr>
            <a:r>
              <a:rPr lang="en-US" sz="2400" b="1" dirty="0">
                <a:solidFill>
                  <a:schemeClr val="bg1">
                    <a:lumMod val="95000"/>
                    <a:lumOff val="5000"/>
                  </a:schemeClr>
                </a:solidFill>
                <a:effectLst>
                  <a:outerShdw blurRad="38100" dist="38100" dir="2700000" algn="tl">
                    <a:srgbClr val="000000">
                      <a:alpha val="43137"/>
                    </a:srgbClr>
                  </a:outerShdw>
                </a:effectLst>
              </a:rPr>
              <a:t>    IN FMIFS_MEDIA_FLAG </a:t>
            </a:r>
            <a:r>
              <a:rPr lang="en-US" sz="2400" b="1" dirty="0" err="1">
                <a:solidFill>
                  <a:schemeClr val="bg1">
                    <a:lumMod val="95000"/>
                    <a:lumOff val="5000"/>
                  </a:schemeClr>
                </a:solidFill>
                <a:effectLst>
                  <a:outerShdw blurRad="38100" dist="38100" dir="2700000" algn="tl">
                    <a:srgbClr val="000000">
                      <a:alpha val="43137"/>
                    </a:srgbClr>
                  </a:outerShdw>
                </a:effectLst>
              </a:rPr>
              <a:t>MediaFlag</a:t>
            </a:r>
            <a:r>
              <a:rPr lang="en-US" sz="2400" b="1" dirty="0">
                <a:solidFill>
                  <a:schemeClr val="bg1">
                    <a:lumMod val="95000"/>
                    <a:lumOff val="5000"/>
                  </a:schemeClr>
                </a:solidFill>
                <a:effectLst>
                  <a:outerShdw blurRad="38100" dist="38100" dir="2700000" algn="tl">
                    <a:srgbClr val="000000">
                      <a:alpha val="43137"/>
                    </a:srgbClr>
                  </a:outerShdw>
                </a:effectLst>
              </a:rPr>
              <a:t>,</a:t>
            </a:r>
          </a:p>
          <a:p>
            <a:pPr>
              <a:lnSpc>
                <a:spcPct val="150000"/>
              </a:lnSpc>
              <a:spcAft>
                <a:spcPts val="600"/>
              </a:spcAft>
            </a:pPr>
            <a:r>
              <a:rPr lang="en-US" sz="2400" b="1" dirty="0">
                <a:solidFill>
                  <a:schemeClr val="bg1">
                    <a:lumMod val="95000"/>
                    <a:lumOff val="5000"/>
                  </a:schemeClr>
                </a:solidFill>
                <a:effectLst>
                  <a:outerShdw blurRad="38100" dist="38100" dir="2700000" algn="tl">
                    <a:srgbClr val="000000">
                      <a:alpha val="43137"/>
                    </a:srgbClr>
                  </a:outerShdw>
                </a:effectLst>
              </a:rPr>
              <a:t>    IN PWCHAR Format,</a:t>
            </a:r>
          </a:p>
          <a:p>
            <a:pPr>
              <a:lnSpc>
                <a:spcPct val="150000"/>
              </a:lnSpc>
              <a:spcAft>
                <a:spcPts val="600"/>
              </a:spcAft>
            </a:pPr>
            <a:r>
              <a:rPr lang="en-US" sz="2400" b="1" dirty="0">
                <a:solidFill>
                  <a:schemeClr val="bg1">
                    <a:lumMod val="95000"/>
                    <a:lumOff val="5000"/>
                  </a:schemeClr>
                </a:solidFill>
                <a:effectLst>
                  <a:outerShdw blurRad="38100" dist="38100" dir="2700000" algn="tl">
                    <a:srgbClr val="000000">
                      <a:alpha val="43137"/>
                    </a:srgbClr>
                  </a:outerShdw>
                </a:effectLst>
              </a:rPr>
              <a:t>    IN PWCHAR Label,</a:t>
            </a:r>
          </a:p>
          <a:p>
            <a:pPr>
              <a:lnSpc>
                <a:spcPct val="150000"/>
              </a:lnSpc>
              <a:spcAft>
                <a:spcPts val="600"/>
              </a:spcAft>
            </a:pPr>
            <a:r>
              <a:rPr lang="en-US" sz="2400" b="1" dirty="0">
                <a:solidFill>
                  <a:schemeClr val="bg1">
                    <a:lumMod val="95000"/>
                    <a:lumOff val="5000"/>
                  </a:schemeClr>
                </a:solidFill>
                <a:effectLst>
                  <a:outerShdw blurRad="38100" dist="38100" dir="2700000" algn="tl">
                    <a:srgbClr val="000000">
                      <a:alpha val="43137"/>
                    </a:srgbClr>
                  </a:outerShdw>
                </a:effectLst>
              </a:rPr>
              <a:t>    IN BOOLEAN </a:t>
            </a:r>
            <a:r>
              <a:rPr lang="en-US" sz="2400" b="1" dirty="0" err="1">
                <a:solidFill>
                  <a:schemeClr val="bg1">
                    <a:lumMod val="95000"/>
                    <a:lumOff val="5000"/>
                  </a:schemeClr>
                </a:solidFill>
                <a:effectLst>
                  <a:outerShdw blurRad="38100" dist="38100" dir="2700000" algn="tl">
                    <a:srgbClr val="000000">
                      <a:alpha val="43137"/>
                    </a:srgbClr>
                  </a:outerShdw>
                </a:effectLst>
              </a:rPr>
              <a:t>QuickFormat</a:t>
            </a:r>
            <a:r>
              <a:rPr lang="en-US" sz="2400" b="1" dirty="0">
                <a:solidFill>
                  <a:schemeClr val="bg1">
                    <a:lumMod val="95000"/>
                    <a:lumOff val="5000"/>
                  </a:schemeClr>
                </a:solidFill>
                <a:effectLst>
                  <a:outerShdw blurRad="38100" dist="38100" dir="2700000" algn="tl">
                    <a:srgbClr val="000000">
                      <a:alpha val="43137"/>
                    </a:srgbClr>
                  </a:outerShdw>
                </a:effectLst>
              </a:rPr>
              <a:t>,</a:t>
            </a:r>
          </a:p>
          <a:p>
            <a:pPr>
              <a:lnSpc>
                <a:spcPct val="150000"/>
              </a:lnSpc>
              <a:spcAft>
                <a:spcPts val="600"/>
              </a:spcAft>
            </a:pPr>
            <a:r>
              <a:rPr lang="en-US" sz="2400" b="1" dirty="0">
                <a:solidFill>
                  <a:schemeClr val="bg1">
                    <a:lumMod val="95000"/>
                    <a:lumOff val="5000"/>
                  </a:schemeClr>
                </a:solidFill>
                <a:effectLst>
                  <a:outerShdw blurRad="38100" dist="38100" dir="2700000" algn="tl">
                    <a:srgbClr val="000000">
                      <a:alpha val="43137"/>
                    </a:srgbClr>
                  </a:outerShdw>
                </a:effectLst>
              </a:rPr>
              <a:t>    IN ULONG </a:t>
            </a:r>
            <a:r>
              <a:rPr lang="en-US" sz="2400" b="1" dirty="0" err="1">
                <a:solidFill>
                  <a:schemeClr val="bg1">
                    <a:lumMod val="95000"/>
                    <a:lumOff val="5000"/>
                  </a:schemeClr>
                </a:solidFill>
                <a:effectLst>
                  <a:outerShdw blurRad="38100" dist="38100" dir="2700000" algn="tl">
                    <a:srgbClr val="000000">
                      <a:alpha val="43137"/>
                    </a:srgbClr>
                  </a:outerShdw>
                </a:effectLst>
              </a:rPr>
              <a:t>ClusterSize</a:t>
            </a:r>
            <a:r>
              <a:rPr lang="en-US" sz="2400" b="1" dirty="0">
                <a:solidFill>
                  <a:schemeClr val="bg1">
                    <a:lumMod val="95000"/>
                    <a:lumOff val="5000"/>
                  </a:schemeClr>
                </a:solidFill>
                <a:effectLst>
                  <a:outerShdw blurRad="38100" dist="38100" dir="2700000" algn="tl">
                    <a:srgbClr val="000000">
                      <a:alpha val="43137"/>
                    </a:srgbClr>
                  </a:outerShdw>
                </a:effectLst>
              </a:rPr>
              <a:t>,</a:t>
            </a:r>
          </a:p>
          <a:p>
            <a:pPr>
              <a:lnSpc>
                <a:spcPct val="150000"/>
              </a:lnSpc>
              <a:spcAft>
                <a:spcPts val="600"/>
              </a:spcAft>
            </a:pPr>
            <a:r>
              <a:rPr lang="en-US" sz="2400" b="1" dirty="0">
                <a:solidFill>
                  <a:schemeClr val="bg1">
                    <a:lumMod val="95000"/>
                    <a:lumOff val="5000"/>
                  </a:schemeClr>
                </a:solidFill>
                <a:effectLst>
                  <a:outerShdw blurRad="38100" dist="38100" dir="2700000" algn="tl">
                    <a:srgbClr val="000000">
                      <a:alpha val="43137"/>
                    </a:srgbClr>
                  </a:outerShdw>
                </a:effectLst>
              </a:rPr>
              <a:t>    IN PFMIFSCALLBACK </a:t>
            </a:r>
            <a:r>
              <a:rPr lang="en-US" sz="2400" b="1" dirty="0" smtClean="0">
                <a:solidFill>
                  <a:schemeClr val="bg1">
                    <a:lumMod val="95000"/>
                    <a:lumOff val="5000"/>
                  </a:schemeClr>
                </a:solidFill>
                <a:effectLst>
                  <a:outerShdw blurRad="38100" dist="38100" dir="2700000" algn="tl">
                    <a:srgbClr val="000000">
                      <a:alpha val="43137"/>
                    </a:srgbClr>
                  </a:outerShdw>
                </a:effectLst>
              </a:rPr>
              <a:t>Callback)</a:t>
            </a:r>
          </a:p>
        </p:txBody>
      </p:sp>
    </p:spTree>
    <p:extLst>
      <p:ext uri="{BB962C8B-B14F-4D97-AF65-F5344CB8AC3E}">
        <p14:creationId xmlns:p14="http://schemas.microsoft.com/office/powerpoint/2010/main" val="36890314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grpId="1" nodeType="clickEffect">
                                  <p:stCondLst>
                                    <p:cond delay="0"/>
                                  </p:stCondLst>
                                  <p:childTnLst>
                                    <p:animEffect transition="out" filter="fade">
                                      <p:cBhvr>
                                        <p:cTn id="23" dur="1000"/>
                                        <p:tgtEl>
                                          <p:spTgt spid="2"/>
                                        </p:tgtEl>
                                      </p:cBhvr>
                                    </p:animEffect>
                                    <p:anim calcmode="lin" valueType="num">
                                      <p:cBhvr>
                                        <p:cTn id="24" dur="1000"/>
                                        <p:tgtEl>
                                          <p:spTgt spid="2"/>
                                        </p:tgtEl>
                                        <p:attrNameLst>
                                          <p:attrName>ppt_x</p:attrName>
                                        </p:attrNameLst>
                                      </p:cBhvr>
                                      <p:tavLst>
                                        <p:tav tm="0">
                                          <p:val>
                                            <p:strVal val="ppt_x"/>
                                          </p:val>
                                        </p:tav>
                                        <p:tav tm="100000">
                                          <p:val>
                                            <p:strVal val="ppt_x"/>
                                          </p:val>
                                        </p:tav>
                                      </p:tavLst>
                                    </p:anim>
                                    <p:anim calcmode="lin" valueType="num">
                                      <p:cBhvr>
                                        <p:cTn id="25" dur="1000"/>
                                        <p:tgtEl>
                                          <p:spTgt spid="2"/>
                                        </p:tgtEl>
                                        <p:attrNameLst>
                                          <p:attrName>ppt_y</p:attrName>
                                        </p:attrNameLst>
                                      </p:cBhvr>
                                      <p:tavLst>
                                        <p:tav tm="0">
                                          <p:val>
                                            <p:strVal val="ppt_y"/>
                                          </p:val>
                                        </p:tav>
                                        <p:tav tm="100000">
                                          <p:val>
                                            <p:strVal val="ppt_y+.1"/>
                                          </p:val>
                                        </p:tav>
                                      </p:tavLst>
                                    </p:anim>
                                    <p:set>
                                      <p:cBhvr>
                                        <p:cTn id="26" dur="1" fill="hold">
                                          <p:stCondLst>
                                            <p:cond delay="999"/>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80">
                                          <p:stCondLst>
                                            <p:cond delay="0"/>
                                          </p:stCondLst>
                                        </p:cTn>
                                        <p:tgtEl>
                                          <p:spTgt spid="24"/>
                                        </p:tgtEl>
                                      </p:cBhvr>
                                    </p:animEffect>
                                    <p:anim calcmode="lin" valueType="num">
                                      <p:cBhvr>
                                        <p:cTn id="32"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37" dur="26">
                                          <p:stCondLst>
                                            <p:cond delay="650"/>
                                          </p:stCondLst>
                                        </p:cTn>
                                        <p:tgtEl>
                                          <p:spTgt spid="24"/>
                                        </p:tgtEl>
                                      </p:cBhvr>
                                      <p:to x="100000" y="60000"/>
                                    </p:animScale>
                                    <p:animScale>
                                      <p:cBhvr>
                                        <p:cTn id="38" dur="166" decel="50000">
                                          <p:stCondLst>
                                            <p:cond delay="676"/>
                                          </p:stCondLst>
                                        </p:cTn>
                                        <p:tgtEl>
                                          <p:spTgt spid="24"/>
                                        </p:tgtEl>
                                      </p:cBhvr>
                                      <p:to x="100000" y="100000"/>
                                    </p:animScale>
                                    <p:animScale>
                                      <p:cBhvr>
                                        <p:cTn id="39" dur="26">
                                          <p:stCondLst>
                                            <p:cond delay="1312"/>
                                          </p:stCondLst>
                                        </p:cTn>
                                        <p:tgtEl>
                                          <p:spTgt spid="24"/>
                                        </p:tgtEl>
                                      </p:cBhvr>
                                      <p:to x="100000" y="80000"/>
                                    </p:animScale>
                                    <p:animScale>
                                      <p:cBhvr>
                                        <p:cTn id="40" dur="166" decel="50000">
                                          <p:stCondLst>
                                            <p:cond delay="1338"/>
                                          </p:stCondLst>
                                        </p:cTn>
                                        <p:tgtEl>
                                          <p:spTgt spid="24"/>
                                        </p:tgtEl>
                                      </p:cBhvr>
                                      <p:to x="100000" y="100000"/>
                                    </p:animScale>
                                    <p:animScale>
                                      <p:cBhvr>
                                        <p:cTn id="41" dur="26">
                                          <p:stCondLst>
                                            <p:cond delay="1642"/>
                                          </p:stCondLst>
                                        </p:cTn>
                                        <p:tgtEl>
                                          <p:spTgt spid="24"/>
                                        </p:tgtEl>
                                      </p:cBhvr>
                                      <p:to x="100000" y="90000"/>
                                    </p:animScale>
                                    <p:animScale>
                                      <p:cBhvr>
                                        <p:cTn id="42" dur="166" decel="50000">
                                          <p:stCondLst>
                                            <p:cond delay="1668"/>
                                          </p:stCondLst>
                                        </p:cTn>
                                        <p:tgtEl>
                                          <p:spTgt spid="24"/>
                                        </p:tgtEl>
                                      </p:cBhvr>
                                      <p:to x="100000" y="100000"/>
                                    </p:animScale>
                                    <p:animScale>
                                      <p:cBhvr>
                                        <p:cTn id="43" dur="26">
                                          <p:stCondLst>
                                            <p:cond delay="1808"/>
                                          </p:stCondLst>
                                        </p:cTn>
                                        <p:tgtEl>
                                          <p:spTgt spid="24"/>
                                        </p:tgtEl>
                                      </p:cBhvr>
                                      <p:to x="100000" y="95000"/>
                                    </p:animScale>
                                    <p:animScale>
                                      <p:cBhvr>
                                        <p:cTn id="44" dur="166" decel="50000">
                                          <p:stCondLst>
                                            <p:cond delay="1834"/>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p:bldP spid="2" grpId="1"/>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82036" indent="-82036"/>
            <a:r>
              <a:rPr lang="en-US" dirty="0" smtClean="0"/>
              <a:t>Demo</a:t>
            </a:r>
            <a:br>
              <a:rPr lang="en-US" dirty="0" smtClean="0"/>
            </a:br>
            <a:r>
              <a:rPr lang="en-US" sz="2720" dirty="0" smtClean="0"/>
              <a:t>Time to be wicked Sunny.</a:t>
            </a:r>
            <a:endParaRPr lang="en-US" dirty="0"/>
          </a:p>
        </p:txBody>
      </p:sp>
    </p:spTree>
    <p:extLst>
      <p:ext uri="{BB962C8B-B14F-4D97-AF65-F5344CB8AC3E}">
        <p14:creationId xmlns:p14="http://schemas.microsoft.com/office/powerpoint/2010/main" val="246208075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Tile"/>
          <p:cNvSpPr/>
          <p:nvPr/>
        </p:nvSpPr>
        <p:spPr bwMode="gray">
          <a:xfrm>
            <a:off x="5997647" y="3946350"/>
            <a:ext cx="5481387" cy="1835295"/>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err="1" smtClean="0">
                <a:gradFill>
                  <a:gsLst>
                    <a:gs pos="2917">
                      <a:srgbClr val="FFFFFF">
                        <a:alpha val="9804"/>
                      </a:srgbClr>
                    </a:gs>
                    <a:gs pos="30000">
                      <a:srgbClr val="FFFFFF"/>
                    </a:gs>
                  </a:gsLst>
                  <a:lin ang="5400000" scaled="0"/>
                </a:gradFill>
                <a:ea typeface="Segoe UI" pitchFamily="34" charset="0"/>
                <a:cs typeface="Segoe UI" pitchFamily="34" charset="0"/>
              </a:rPr>
              <a:t>Shellcode</a:t>
            </a:r>
            <a:r>
              <a:rPr lang="en-US" sz="4000" dirty="0" smtClean="0">
                <a:gradFill>
                  <a:gsLst>
                    <a:gs pos="2917">
                      <a:srgbClr val="FFFFFF">
                        <a:alpha val="9804"/>
                      </a:srgbClr>
                    </a:gs>
                    <a:gs pos="30000">
                      <a:srgbClr val="FFFFFF"/>
                    </a:gs>
                  </a:gsLst>
                  <a:lin ang="5400000" scaled="0"/>
                </a:gradFill>
                <a:ea typeface="Segoe UI" pitchFamily="34" charset="0"/>
                <a:cs typeface="Segoe UI" pitchFamily="34" charset="0"/>
              </a:rPr>
              <a:t> Of Death</a:t>
            </a:r>
            <a:endParaRPr lang="en-US" sz="4000" dirty="0">
              <a:gradFill>
                <a:gsLst>
                  <a:gs pos="2917">
                    <a:srgbClr val="FFFFFF">
                      <a:alpha val="9804"/>
                    </a:srgbClr>
                  </a:gs>
                  <a:gs pos="30000">
                    <a:srgbClr val="FFFFFF"/>
                  </a:gs>
                </a:gsLst>
                <a:lin ang="5400000" scaled="0"/>
              </a:gradFill>
              <a:ea typeface="Segoe UI" pitchFamily="34" charset="0"/>
              <a:cs typeface="Segoe UI" pitchFamily="34" charset="0"/>
            </a:endParaRPr>
          </a:p>
        </p:txBody>
      </p:sp>
      <p:grpSp>
        <p:nvGrpSpPr>
          <p:cNvPr id="34" name="MSDN Link"/>
          <p:cNvGrpSpPr/>
          <p:nvPr/>
        </p:nvGrpSpPr>
        <p:grpSpPr>
          <a:xfrm>
            <a:off x="5987589" y="5765998"/>
            <a:ext cx="5491447" cy="914397"/>
            <a:chOff x="6165582" y="5021924"/>
            <a:chExt cx="4991110"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7" name="Rectangle 36"/>
            <p:cNvSpPr/>
            <p:nvPr/>
          </p:nvSpPr>
          <p:spPr bwMode="white">
            <a:xfrm>
              <a:off x="6165582" y="5157608"/>
              <a:ext cx="4991109" cy="574929"/>
            </a:xfrm>
            <a:prstGeom prst="rect">
              <a:avLst/>
            </a:prstGeom>
          </p:spPr>
          <p:txBody>
            <a:bodyPr wrap="square" lIns="182880">
              <a:spAutoFit/>
            </a:bodyPr>
            <a:lstStyle/>
            <a:p>
              <a:r>
                <a:rPr lang="en-US" dirty="0">
                  <a:solidFill>
                    <a:srgbClr val="FFFFFF"/>
                  </a:solidFill>
                  <a:hlinkClick r:id="rId3"/>
                </a:rPr>
                <a:t>http://</a:t>
              </a:r>
              <a:r>
                <a:rPr lang="en-US" dirty="0" smtClean="0">
                  <a:solidFill>
                    <a:srgbClr val="FFFFFF"/>
                  </a:solidFill>
                  <a:hlinkClick r:id="rId3"/>
                </a:rPr>
                <a:t>hacksys.vfreaks.com/research/shellcode-of-death.html</a:t>
              </a:r>
              <a:endParaRPr lang="en-US" dirty="0">
                <a:solidFill>
                  <a:srgbClr val="FFFFFF"/>
                </a:solidFill>
              </a:endParaRPr>
            </a:p>
          </p:txBody>
        </p:sp>
      </p:grpSp>
      <p:sp>
        <p:nvSpPr>
          <p:cNvPr id="12" name="Arrow Bar"/>
          <p:cNvSpPr/>
          <p:nvPr/>
        </p:nvSpPr>
        <p:spPr bwMode="gray">
          <a:xfrm>
            <a:off x="5997647" y="1214472"/>
            <a:ext cx="5486400" cy="1841377"/>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smtClean="0">
                <a:gradFill>
                  <a:gsLst>
                    <a:gs pos="2917">
                      <a:srgbClr val="FFFFFF">
                        <a:alpha val="9804"/>
                      </a:srgbClr>
                    </a:gs>
                    <a:gs pos="30000">
                      <a:srgbClr val="FFFFFF"/>
                    </a:gs>
                  </a:gsLst>
                  <a:lin ang="5400000" scaled="0"/>
                </a:gradFill>
                <a:ea typeface="Segoe UI" pitchFamily="34" charset="0"/>
                <a:cs typeface="Segoe UI" pitchFamily="34" charset="0"/>
              </a:rPr>
              <a:t>HackSys Team</a:t>
            </a:r>
            <a:endParaRPr lang="en-US" sz="4000" dirty="0">
              <a:gradFill>
                <a:gsLst>
                  <a:gs pos="2917">
                    <a:srgbClr val="FFFFFF">
                      <a:alpha val="9804"/>
                    </a:srgbClr>
                  </a:gs>
                  <a:gs pos="30000">
                    <a:srgbClr val="FFFFFF"/>
                  </a:gs>
                </a:gsLst>
                <a:lin ang="5400000" scaled="0"/>
              </a:gradFill>
              <a:ea typeface="Segoe UI" pitchFamily="34" charset="0"/>
              <a:cs typeface="Segoe UI" pitchFamily="34" charset="0"/>
            </a:endParaRPr>
          </a:p>
        </p:txBody>
      </p:sp>
      <p:grpSp>
        <p:nvGrpSpPr>
          <p:cNvPr id="17" name="MS Learning Link"/>
          <p:cNvGrpSpPr/>
          <p:nvPr/>
        </p:nvGrpSpPr>
        <p:grpSpPr>
          <a:xfrm>
            <a:off x="5997646" y="3040063"/>
            <a:ext cx="5486399" cy="916641"/>
            <a:chOff x="6175640" y="2595282"/>
            <a:chExt cx="4997186" cy="813384"/>
          </a:xfrm>
        </p:grpSpPr>
        <p:sp>
          <p:nvSpPr>
            <p:cNvPr id="18" name="Rectangle 17"/>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0" name="Rectangle 19"/>
            <p:cNvSpPr/>
            <p:nvPr/>
          </p:nvSpPr>
          <p:spPr bwMode="white">
            <a:xfrm>
              <a:off x="6181717" y="2852637"/>
              <a:ext cx="4991109" cy="327728"/>
            </a:xfrm>
            <a:prstGeom prst="rect">
              <a:avLst/>
            </a:prstGeom>
          </p:spPr>
          <p:txBody>
            <a:bodyPr wrap="square" lIns="182880">
              <a:spAutoFit/>
            </a:bodyPr>
            <a:lstStyle/>
            <a:p>
              <a:r>
                <a:rPr lang="en-US" dirty="0" smtClean="0">
                  <a:solidFill>
                    <a:srgbClr val="FFFFFF"/>
                  </a:solidFill>
                  <a:hlinkClick r:id="rId4"/>
                </a:rPr>
                <a:t>https://hacksys.vfreaks.com/ </a:t>
              </a:r>
              <a:endParaRPr lang="en-US" sz="1600" dirty="0">
                <a:solidFill>
                  <a:srgbClr val="FFFFFF"/>
                </a:solidFill>
              </a:endParaRPr>
            </a:p>
          </p:txBody>
        </p:sp>
      </p:grpSp>
      <p:sp>
        <p:nvSpPr>
          <p:cNvPr id="5" name="TechEd Tile"/>
          <p:cNvSpPr/>
          <p:nvPr/>
        </p:nvSpPr>
        <p:spPr bwMode="ltGray">
          <a:xfrm>
            <a:off x="274638" y="1214472"/>
            <a:ext cx="5476342" cy="1841394"/>
          </a:xfrm>
          <a:prstGeom prst="rect">
            <a:avLst/>
          </a:prstGeom>
          <a:solidFill>
            <a:srgbClr val="0072C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4000" dirty="0" err="1">
                <a:gradFill>
                  <a:gsLst>
                    <a:gs pos="2917">
                      <a:srgbClr val="FFFFFF">
                        <a:alpha val="9804"/>
                      </a:srgbClr>
                    </a:gs>
                    <a:gs pos="30000">
                      <a:srgbClr val="FFFFFF"/>
                    </a:gs>
                  </a:gsLst>
                  <a:lin ang="5400000" scaled="0"/>
                </a:gradFill>
                <a:ea typeface="Segoe UI" pitchFamily="34" charset="0"/>
                <a:cs typeface="Segoe UI" pitchFamily="34" charset="0"/>
              </a:rPr>
              <a:t>GitHub</a:t>
            </a:r>
            <a:endParaRPr lang="en-US" sz="4000" dirty="0">
              <a:gradFill>
                <a:gsLst>
                  <a:gs pos="2917">
                    <a:srgbClr val="FFFFFF">
                      <a:alpha val="9804"/>
                    </a:srgbClr>
                  </a:gs>
                  <a:gs pos="30000">
                    <a:srgbClr val="FFFFFF"/>
                  </a:gs>
                </a:gsLst>
                <a:lin ang="5400000" scaled="0"/>
              </a:gradFill>
              <a:ea typeface="Segoe UI" pitchFamily="34" charset="0"/>
              <a:cs typeface="Segoe UI" pitchFamily="34" charset="0"/>
            </a:endParaRPr>
          </a:p>
        </p:txBody>
      </p:sp>
      <p:sp>
        <p:nvSpPr>
          <p:cNvPr id="22" name="TechEd Tile"/>
          <p:cNvSpPr/>
          <p:nvPr/>
        </p:nvSpPr>
        <p:spPr bwMode="gray">
          <a:xfrm>
            <a:off x="274639" y="3947146"/>
            <a:ext cx="5486399" cy="1834500"/>
          </a:xfrm>
          <a:prstGeom prst="rect">
            <a:avLst/>
          </a:prstGeom>
          <a:solidFill>
            <a:srgbClr val="DC3C0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err="1" smtClean="0">
                <a:gradFill>
                  <a:gsLst>
                    <a:gs pos="2917">
                      <a:srgbClr val="FFFFFF">
                        <a:alpha val="9804"/>
                      </a:srgbClr>
                    </a:gs>
                    <a:gs pos="30000">
                      <a:srgbClr val="FFFFFF"/>
                    </a:gs>
                  </a:gsLst>
                  <a:lin ang="5400000" scaled="0"/>
                </a:gradFill>
                <a:ea typeface="Segoe UI" pitchFamily="34" charset="0"/>
                <a:cs typeface="Segoe UI" pitchFamily="34" charset="0"/>
              </a:rPr>
              <a:t>Payatu</a:t>
            </a:r>
            <a:r>
              <a:rPr lang="en-US" sz="4000" dirty="0" smtClean="0">
                <a:gradFill>
                  <a:gsLst>
                    <a:gs pos="2917">
                      <a:srgbClr val="FFFFFF">
                        <a:alpha val="9804"/>
                      </a:srgbClr>
                    </a:gs>
                    <a:gs pos="30000">
                      <a:srgbClr val="FFFFFF"/>
                    </a:gs>
                  </a:gsLst>
                  <a:lin ang="5400000" scaled="0"/>
                </a:gradFill>
                <a:ea typeface="Segoe UI" pitchFamily="34" charset="0"/>
                <a:cs typeface="Segoe UI" pitchFamily="34" charset="0"/>
              </a:rPr>
              <a:t> Technologies</a:t>
            </a:r>
            <a:endParaRPr lang="en-US" sz="4000" dirty="0">
              <a:gradFill>
                <a:gsLst>
                  <a:gs pos="2917">
                    <a:srgbClr val="FFFFFF">
                      <a:alpha val="9804"/>
                    </a:srgbClr>
                  </a:gs>
                  <a:gs pos="3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Resources</a:t>
            </a:r>
            <a:endParaRPr lang="en-US" dirty="0"/>
          </a:p>
        </p:txBody>
      </p:sp>
      <p:grpSp>
        <p:nvGrpSpPr>
          <p:cNvPr id="7" name="myTechEd Link"/>
          <p:cNvGrpSpPr/>
          <p:nvPr/>
        </p:nvGrpSpPr>
        <p:grpSpPr>
          <a:xfrm>
            <a:off x="274639" y="3040063"/>
            <a:ext cx="5476342" cy="916885"/>
            <a:chOff x="1022073" y="2595282"/>
            <a:chExt cx="4991110" cy="813384"/>
          </a:xfrm>
        </p:grpSpPr>
        <p:sp>
          <p:nvSpPr>
            <p:cNvPr id="8" name="Rectangle 7"/>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0" name="Rectangle 9"/>
            <p:cNvSpPr/>
            <p:nvPr/>
          </p:nvSpPr>
          <p:spPr bwMode="white">
            <a:xfrm>
              <a:off x="1022073" y="2840558"/>
              <a:ext cx="4991109" cy="327641"/>
            </a:xfrm>
            <a:prstGeom prst="rect">
              <a:avLst/>
            </a:prstGeom>
          </p:spPr>
          <p:txBody>
            <a:bodyPr wrap="square" lIns="182880">
              <a:spAutoFit/>
            </a:bodyPr>
            <a:lstStyle/>
            <a:p>
              <a:r>
                <a:rPr lang="en-US" u="sng" dirty="0">
                  <a:solidFill>
                    <a:srgbClr val="FFFFFF"/>
                  </a:solidFill>
                  <a:hlinkClick r:id="rId5"/>
                </a:rPr>
                <a:t>https://</a:t>
              </a:r>
              <a:r>
                <a:rPr lang="en-US" u="sng" dirty="0" smtClean="0">
                  <a:solidFill>
                    <a:srgbClr val="FFFFFF"/>
                  </a:solidFill>
                  <a:hlinkClick r:id="rId5"/>
                </a:rPr>
                <a:t>github.com/hacksysteam/ShellcodeOfDeath</a:t>
              </a:r>
              <a:endParaRPr lang="en-US" u="sng" dirty="0" smtClean="0">
                <a:solidFill>
                  <a:srgbClr val="FFFFFF"/>
                </a:solidFill>
              </a:endParaRPr>
            </a:p>
          </p:txBody>
        </p:sp>
      </p:grpSp>
      <p:grpSp>
        <p:nvGrpSpPr>
          <p:cNvPr id="27" name="MS TechNet Link"/>
          <p:cNvGrpSpPr/>
          <p:nvPr/>
        </p:nvGrpSpPr>
        <p:grpSpPr>
          <a:xfrm>
            <a:off x="274639" y="5766010"/>
            <a:ext cx="5476339" cy="914399"/>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0" name="Rectangle 29"/>
            <p:cNvSpPr/>
            <p:nvPr/>
          </p:nvSpPr>
          <p:spPr bwMode="white">
            <a:xfrm>
              <a:off x="1022074" y="5266873"/>
              <a:ext cx="4991109" cy="328531"/>
            </a:xfrm>
            <a:prstGeom prst="rect">
              <a:avLst/>
            </a:prstGeom>
          </p:spPr>
          <p:txBody>
            <a:bodyPr wrap="square" lIns="182880">
              <a:spAutoFit/>
            </a:bodyPr>
            <a:lstStyle/>
            <a:p>
              <a:pPr>
                <a:spcBef>
                  <a:spcPts val="600"/>
                </a:spcBef>
                <a:buSzPct val="120000"/>
                <a:tabLst>
                  <a:tab pos="1828800" algn="l"/>
                </a:tabLst>
                <a:defRPr/>
              </a:pPr>
              <a:r>
                <a:rPr lang="en-US" dirty="0">
                  <a:solidFill>
                    <a:srgbClr val="FFFFFF"/>
                  </a:solidFill>
                  <a:hlinkClick r:id="rId6"/>
                </a:rPr>
                <a:t>http</a:t>
              </a:r>
              <a:r>
                <a:rPr lang="en-US" dirty="0" smtClean="0">
                  <a:solidFill>
                    <a:srgbClr val="FFFFFF"/>
                  </a:solidFill>
                  <a:hlinkClick r:id="rId6"/>
                </a:rPr>
                <a:t>://www.payatu.com/ </a:t>
              </a:r>
              <a:endParaRPr lang="en-US" dirty="0">
                <a:solidFill>
                  <a:srgbClr val="FFFFFF"/>
                </a:solidFill>
              </a:endParaRPr>
            </a:p>
          </p:txBody>
        </p:sp>
      </p:grpSp>
      <p:sp>
        <p:nvSpPr>
          <p:cNvPr id="43" name="Rectangle 42"/>
          <p:cNvSpPr/>
          <p:nvPr/>
        </p:nvSpPr>
        <p:spPr bwMode="auto">
          <a:xfrm>
            <a:off x="5750977" y="-1"/>
            <a:ext cx="273890"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useBgFill="1">
        <p:nvSpPr>
          <p:cNvPr id="39" name="Freeform 38"/>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5206622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2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0-#ppt_w/2"/>
                                          </p:val>
                                        </p:tav>
                                        <p:tav tm="100000">
                                          <p:val>
                                            <p:strVal val="#ppt_x"/>
                                          </p:val>
                                        </p:tav>
                                      </p:tavLst>
                                    </p:anim>
                                    <p:anim calcmode="lin" valueType="num">
                                      <p:cBhvr additive="base">
                                        <p:cTn id="16" dur="10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20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0-#ppt_w/2"/>
                                          </p:val>
                                        </p:tav>
                                        <p:tav tm="100000">
                                          <p:val>
                                            <p:strVal val="#ppt_x"/>
                                          </p:val>
                                        </p:tav>
                                      </p:tavLst>
                                    </p:anim>
                                    <p:anim calcmode="lin" valueType="num">
                                      <p:cBhvr additive="base">
                                        <p:cTn id="20" dur="10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1000" fill="hold"/>
                                        <p:tgtEl>
                                          <p:spTgt spid="22"/>
                                        </p:tgtEl>
                                        <p:attrNameLst>
                                          <p:attrName>ppt_x</p:attrName>
                                        </p:attrNameLst>
                                      </p:cBhvr>
                                      <p:tavLst>
                                        <p:tav tm="0">
                                          <p:val>
                                            <p:strVal val="0-#ppt_w/2"/>
                                          </p:val>
                                        </p:tav>
                                        <p:tav tm="100000">
                                          <p:val>
                                            <p:strVal val="#ppt_x"/>
                                          </p:val>
                                        </p:tav>
                                      </p:tavLst>
                                    </p:anim>
                                    <p:anim calcmode="lin" valueType="num">
                                      <p:cBhvr additive="base">
                                        <p:cTn id="24" dur="100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75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000" fill="hold"/>
                                        <p:tgtEl>
                                          <p:spTgt spid="27"/>
                                        </p:tgtEl>
                                        <p:attrNameLst>
                                          <p:attrName>ppt_x</p:attrName>
                                        </p:attrNameLst>
                                      </p:cBhvr>
                                      <p:tavLst>
                                        <p:tav tm="0">
                                          <p:val>
                                            <p:strVal val="0-#ppt_w/2"/>
                                          </p:val>
                                        </p:tav>
                                        <p:tav tm="100000">
                                          <p:val>
                                            <p:strVal val="#ppt_x"/>
                                          </p:val>
                                        </p:tav>
                                      </p:tavLst>
                                    </p:anim>
                                    <p:anim calcmode="lin" valueType="num">
                                      <p:cBhvr additive="base">
                                        <p:cTn id="28" dur="100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12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1000" fill="hold"/>
                                        <p:tgtEl>
                                          <p:spTgt spid="32"/>
                                        </p:tgtEl>
                                        <p:attrNameLst>
                                          <p:attrName>ppt_x</p:attrName>
                                        </p:attrNameLst>
                                      </p:cBhvr>
                                      <p:tavLst>
                                        <p:tav tm="0">
                                          <p:val>
                                            <p:strVal val="0-#ppt_w/2"/>
                                          </p:val>
                                        </p:tav>
                                        <p:tav tm="100000">
                                          <p:val>
                                            <p:strVal val="#ppt_x"/>
                                          </p:val>
                                        </p:tav>
                                      </p:tavLst>
                                    </p:anim>
                                    <p:anim calcmode="lin" valueType="num">
                                      <p:cBhvr additive="base">
                                        <p:cTn id="32" dur="10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20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1000" fill="hold"/>
                                        <p:tgtEl>
                                          <p:spTgt spid="34"/>
                                        </p:tgtEl>
                                        <p:attrNameLst>
                                          <p:attrName>ppt_x</p:attrName>
                                        </p:attrNameLst>
                                      </p:cBhvr>
                                      <p:tavLst>
                                        <p:tav tm="0">
                                          <p:val>
                                            <p:strVal val="0-#ppt_w/2"/>
                                          </p:val>
                                        </p:tav>
                                        <p:tav tm="100000">
                                          <p:val>
                                            <p:strVal val="#ppt_x"/>
                                          </p:val>
                                        </p:tav>
                                      </p:tavLst>
                                    </p:anim>
                                    <p:anim calcmode="lin" valueType="num">
                                      <p:cBhvr additive="base">
                                        <p:cTn id="36"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2" grpId="0" animBg="1"/>
      <p:bldP spid="5"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2382670501"/>
              </p:ext>
            </p:extLst>
          </p:nvPr>
        </p:nvGraphicFramePr>
        <p:xfrm>
          <a:off x="2174938" y="832513"/>
          <a:ext cx="8388424" cy="540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40045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err="1" smtClean="0">
                <a:effectLst>
                  <a:outerShdw blurRad="38100" dist="38100" dir="2700000" algn="tl">
                    <a:srgbClr val="000000">
                      <a:alpha val="43137"/>
                    </a:srgbClr>
                  </a:outerShdw>
                </a:effectLst>
              </a:rPr>
              <a:t>root@kalu</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whoami</a:t>
            </a:r>
            <a:endParaRPr lang="en-US" b="1" dirty="0">
              <a:effectLst>
                <a:outerShdw blurRad="38100" dist="38100" dir="2700000" algn="tl">
                  <a:srgbClr val="000000">
                    <a:alpha val="43137"/>
                  </a:srgbClr>
                </a:outerShdw>
              </a:effectLst>
            </a:endParaRPr>
          </a:p>
        </p:txBody>
      </p:sp>
      <p:sp>
        <p:nvSpPr>
          <p:cNvPr id="5" name="Text Placeholder 4"/>
          <p:cNvSpPr>
            <a:spLocks noGrp="1"/>
          </p:cNvSpPr>
          <p:nvPr>
            <p:ph type="body" sz="quarter" idx="12"/>
          </p:nvPr>
        </p:nvSpPr>
        <p:spPr/>
        <p:txBody>
          <a:bodyPr/>
          <a:lstStyle/>
          <a:p>
            <a:pPr>
              <a:lnSpc>
                <a:spcPct val="100000"/>
              </a:lnSpc>
            </a:pPr>
            <a:r>
              <a:rPr lang="en-US" sz="2400" b="1" dirty="0"/>
              <a:t>A</a:t>
            </a:r>
            <a:r>
              <a:rPr lang="en-US" sz="2400" b="1" dirty="0" smtClean="0"/>
              <a:t>shfaq Ansari</a:t>
            </a:r>
            <a:br>
              <a:rPr lang="en-US" sz="2400" b="1" dirty="0" smtClean="0"/>
            </a:br>
            <a:r>
              <a:rPr lang="en-US" sz="2400" b="1" dirty="0" smtClean="0"/>
              <a:t>CEH</a:t>
            </a:r>
          </a:p>
          <a:p>
            <a:pPr>
              <a:lnSpc>
                <a:spcPct val="100000"/>
              </a:lnSpc>
            </a:pPr>
            <a:r>
              <a:rPr lang="en-US" sz="2400" b="1" dirty="0" smtClean="0"/>
              <a:t>Security Consultant</a:t>
            </a:r>
          </a:p>
          <a:p>
            <a:pPr>
              <a:lnSpc>
                <a:spcPct val="100000"/>
              </a:lnSpc>
            </a:pPr>
            <a:r>
              <a:rPr lang="en-US" sz="2400" b="1" dirty="0" err="1" smtClean="0"/>
              <a:t>Payatu</a:t>
            </a:r>
            <a:r>
              <a:rPr lang="en-US" sz="2400" b="1" dirty="0" smtClean="0"/>
              <a:t> Technologies Pvt. Ltd.</a:t>
            </a:r>
            <a:endParaRPr lang="en-US" sz="2400" b="1" dirty="0"/>
          </a:p>
        </p:txBody>
      </p:sp>
      <p:sp>
        <p:nvSpPr>
          <p:cNvPr id="6" name="Text Placeholder 4"/>
          <p:cNvSpPr txBox="1">
            <a:spLocks/>
          </p:cNvSpPr>
          <p:nvPr/>
        </p:nvSpPr>
        <p:spPr>
          <a:xfrm>
            <a:off x="1" y="6387153"/>
            <a:ext cx="2743199" cy="675612"/>
          </a:xfrm>
          <a:prstGeom prst="rect">
            <a:avLst/>
          </a:prstGeom>
          <a:noFill/>
        </p:spPr>
        <p:txBody>
          <a:bodyPr vert="horz" wrap="square" lIns="182880" tIns="146304" rIns="182880" bIns="146304"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smtClean="0"/>
              <a:t>http://www.payatu.com/</a:t>
            </a:r>
          </a:p>
        </p:txBody>
      </p:sp>
      <p:sp>
        <p:nvSpPr>
          <p:cNvPr id="7" name="Text Placeholder 4"/>
          <p:cNvSpPr txBox="1">
            <a:spLocks/>
          </p:cNvSpPr>
          <p:nvPr/>
        </p:nvSpPr>
        <p:spPr>
          <a:xfrm>
            <a:off x="9460337" y="6389425"/>
            <a:ext cx="2986427" cy="675612"/>
          </a:xfrm>
          <a:prstGeom prst="rect">
            <a:avLst/>
          </a:prstGeom>
          <a:noFill/>
        </p:spPr>
        <p:txBody>
          <a:bodyPr vert="horz" wrap="square" lIns="182880" tIns="146304" rIns="182880" bIns="146304"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gradFill>
                  <a:gsLst>
                    <a:gs pos="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smtClean="0"/>
              <a:t>http://hacksys.vfreaks.com/</a:t>
            </a:r>
          </a:p>
        </p:txBody>
      </p:sp>
    </p:spTree>
    <p:extLst>
      <p:ext uri="{BB962C8B-B14F-4D97-AF65-F5344CB8AC3E}">
        <p14:creationId xmlns:p14="http://schemas.microsoft.com/office/powerpoint/2010/main" val="24858648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par>
                                <p:cTn id="10" presetID="42" presetClass="entr" presetSubtype="0" fill="hold"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1000"/>
                                        <p:tgtEl>
                                          <p:spTgt spid="5">
                                            <p:txEl>
                                              <p:pRg st="2" end="2"/>
                                            </p:txEl>
                                          </p:spTgt>
                                        </p:tgtEl>
                                      </p:cBhvr>
                                    </p:animEffect>
                                    <p:anim calcmode="lin" valueType="num">
                                      <p:cBhvr>
                                        <p:cTn id="2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1848" y="2389601"/>
            <a:ext cx="1949992" cy="1933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851" y="493387"/>
            <a:ext cx="1944039" cy="1878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355895" y="4322684"/>
            <a:ext cx="1949988" cy="1969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11850" y="4338870"/>
            <a:ext cx="1949988" cy="1949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2355891" y="2389602"/>
            <a:ext cx="1949988" cy="1933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358863" y="492691"/>
            <a:ext cx="1949992" cy="1864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355891" y="460645"/>
            <a:ext cx="0" cy="5831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1847" y="2389602"/>
            <a:ext cx="38920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1847" y="4329158"/>
            <a:ext cx="38920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612087" y="426103"/>
            <a:ext cx="7633531" cy="6065699"/>
          </a:xfrm>
          <a:prstGeom prst="rect">
            <a:avLst/>
          </a:prstGeom>
          <a:noFill/>
        </p:spPr>
        <p:txBody>
          <a:bodyPr wrap="square" lIns="0" tIns="0" rIns="0" bIns="0" rtlCol="0">
            <a:spAutoFit/>
          </a:bodyPr>
          <a:lstStyle/>
          <a:p>
            <a:pPr>
              <a:lnSpc>
                <a:spcPct val="150000"/>
              </a:lnSpc>
              <a:spcAft>
                <a:spcPts val="408"/>
              </a:spcAft>
            </a:pPr>
            <a:r>
              <a:rPr lang="en-US" sz="3944" b="1" dirty="0" smtClean="0">
                <a:gradFill>
                  <a:gsLst>
                    <a:gs pos="0">
                      <a:schemeClr val="tx1"/>
                    </a:gs>
                    <a:gs pos="86000">
                      <a:schemeClr val="tx1"/>
                    </a:gs>
                  </a:gsLst>
                  <a:lin ang="5400000" scaled="0"/>
                </a:gradFill>
                <a:effectLst>
                  <a:outerShdw blurRad="38100" dist="38100" dir="2700000" algn="tl">
                    <a:srgbClr val="000000">
                      <a:alpha val="43137"/>
                    </a:srgbClr>
                  </a:outerShdw>
                </a:effectLst>
                <a:latin typeface="Segoe UI Light" pitchFamily="34" charset="0"/>
              </a:rPr>
              <a:t>Agenda</a:t>
            </a:r>
          </a:p>
          <a:p>
            <a:pPr marL="571500" indent="-571500">
              <a:lnSpc>
                <a:spcPct val="150000"/>
              </a:lnSpc>
              <a:spcAft>
                <a:spcPts val="408"/>
              </a:spcAft>
              <a:buFont typeface="Arial" panose="020B0604020202020204" pitchFamily="34" charset="0"/>
              <a:buChar char="•"/>
            </a:pPr>
            <a:r>
              <a:rPr lang="en-US" sz="3500" dirty="0" smtClean="0">
                <a:gradFill>
                  <a:gsLst>
                    <a:gs pos="0">
                      <a:schemeClr val="tx1"/>
                    </a:gs>
                    <a:gs pos="86000">
                      <a:schemeClr val="tx1"/>
                    </a:gs>
                  </a:gsLst>
                  <a:lin ang="5400000" scaled="0"/>
                </a:gradFill>
                <a:latin typeface="Segoe UI Light" pitchFamily="34" charset="0"/>
              </a:rPr>
              <a:t>Introduction to </a:t>
            </a:r>
            <a:r>
              <a:rPr lang="en-US" sz="3500" dirty="0" err="1" smtClean="0">
                <a:gradFill>
                  <a:gsLst>
                    <a:gs pos="0">
                      <a:schemeClr val="tx1"/>
                    </a:gs>
                    <a:gs pos="86000">
                      <a:schemeClr val="tx1"/>
                    </a:gs>
                  </a:gsLst>
                  <a:lin ang="5400000" scaled="0"/>
                </a:gradFill>
                <a:latin typeface="Segoe UI Light" pitchFamily="34" charset="0"/>
              </a:rPr>
              <a:t>Shellcode</a:t>
            </a:r>
            <a:endParaRPr lang="en-US" sz="3500" dirty="0">
              <a:gradFill>
                <a:gsLst>
                  <a:gs pos="0">
                    <a:schemeClr val="tx1"/>
                  </a:gs>
                  <a:gs pos="86000">
                    <a:schemeClr val="tx1"/>
                  </a:gs>
                </a:gsLst>
                <a:lin ang="5400000" scaled="0"/>
              </a:gradFill>
              <a:latin typeface="Segoe UI Light" pitchFamily="34" charset="0"/>
            </a:endParaRPr>
          </a:p>
          <a:p>
            <a:pPr marL="571500" indent="-571500">
              <a:lnSpc>
                <a:spcPct val="150000"/>
              </a:lnSpc>
              <a:spcAft>
                <a:spcPts val="408"/>
              </a:spcAft>
              <a:buFont typeface="Arial" panose="020B0604020202020204" pitchFamily="34" charset="0"/>
              <a:buChar char="•"/>
            </a:pPr>
            <a:r>
              <a:rPr lang="en-US" sz="3500" dirty="0" smtClean="0">
                <a:gradFill>
                  <a:gsLst>
                    <a:gs pos="0">
                      <a:schemeClr val="tx1"/>
                    </a:gs>
                    <a:gs pos="86000">
                      <a:schemeClr val="tx1"/>
                    </a:gs>
                  </a:gsLst>
                  <a:lin ang="5400000" scaled="0"/>
                </a:gradFill>
                <a:latin typeface="Segoe UI Light" pitchFamily="34" charset="0"/>
              </a:rPr>
              <a:t>Types of </a:t>
            </a:r>
            <a:r>
              <a:rPr lang="en-US" sz="3500" dirty="0" err="1" smtClean="0">
                <a:gradFill>
                  <a:gsLst>
                    <a:gs pos="0">
                      <a:schemeClr val="tx1"/>
                    </a:gs>
                    <a:gs pos="86000">
                      <a:schemeClr val="tx1"/>
                    </a:gs>
                  </a:gsLst>
                  <a:lin ang="5400000" scaled="0"/>
                </a:gradFill>
                <a:latin typeface="Segoe UI Light" pitchFamily="34" charset="0"/>
              </a:rPr>
              <a:t>Shellcode</a:t>
            </a:r>
            <a:endParaRPr lang="en-US" sz="3500" dirty="0">
              <a:gradFill>
                <a:gsLst>
                  <a:gs pos="0">
                    <a:schemeClr val="tx1"/>
                  </a:gs>
                  <a:gs pos="86000">
                    <a:schemeClr val="tx1"/>
                  </a:gs>
                </a:gsLst>
                <a:lin ang="5400000" scaled="0"/>
              </a:gradFill>
              <a:latin typeface="Segoe UI Light" pitchFamily="34" charset="0"/>
            </a:endParaRPr>
          </a:p>
          <a:p>
            <a:pPr marL="571500" indent="-571500">
              <a:lnSpc>
                <a:spcPct val="150000"/>
              </a:lnSpc>
              <a:spcAft>
                <a:spcPts val="408"/>
              </a:spcAft>
              <a:buFont typeface="Arial" panose="020B0604020202020204" pitchFamily="34" charset="0"/>
              <a:buChar char="•"/>
            </a:pPr>
            <a:r>
              <a:rPr lang="en-US" sz="3500" dirty="0" err="1" smtClean="0">
                <a:gradFill>
                  <a:gsLst>
                    <a:gs pos="0">
                      <a:schemeClr val="tx1"/>
                    </a:gs>
                    <a:gs pos="86000">
                      <a:schemeClr val="tx1"/>
                    </a:gs>
                  </a:gsLst>
                  <a:lin ang="5400000" scaled="0"/>
                </a:gradFill>
                <a:latin typeface="Segoe UI Light" pitchFamily="34" charset="0"/>
              </a:rPr>
              <a:t>Shellcode</a:t>
            </a:r>
            <a:r>
              <a:rPr lang="en-US" sz="3500" dirty="0" smtClean="0">
                <a:gradFill>
                  <a:gsLst>
                    <a:gs pos="0">
                      <a:schemeClr val="tx1"/>
                    </a:gs>
                    <a:gs pos="86000">
                      <a:schemeClr val="tx1"/>
                    </a:gs>
                  </a:gsLst>
                  <a:lin ang="5400000" scaled="0"/>
                </a:gradFill>
                <a:latin typeface="Segoe UI Light" pitchFamily="34" charset="0"/>
              </a:rPr>
              <a:t> Of Death</a:t>
            </a:r>
          </a:p>
          <a:p>
            <a:pPr marL="571500" indent="-571500">
              <a:lnSpc>
                <a:spcPct val="150000"/>
              </a:lnSpc>
              <a:spcAft>
                <a:spcPts val="408"/>
              </a:spcAft>
              <a:buFont typeface="Arial" panose="020B0604020202020204" pitchFamily="34" charset="0"/>
              <a:buChar char="•"/>
            </a:pPr>
            <a:r>
              <a:rPr lang="en-US" sz="3500" dirty="0" smtClean="0">
                <a:gradFill>
                  <a:gsLst>
                    <a:gs pos="0">
                      <a:schemeClr val="tx1"/>
                    </a:gs>
                    <a:gs pos="86000">
                      <a:schemeClr val="tx1"/>
                    </a:gs>
                  </a:gsLst>
                  <a:lin ang="5400000" scaled="0"/>
                </a:gradFill>
                <a:latin typeface="Segoe UI Light" pitchFamily="34" charset="0"/>
              </a:rPr>
              <a:t>Why </a:t>
            </a:r>
            <a:r>
              <a:rPr lang="en-US" sz="3500" dirty="0" err="1" smtClean="0">
                <a:gradFill>
                  <a:gsLst>
                    <a:gs pos="0">
                      <a:schemeClr val="tx1"/>
                    </a:gs>
                    <a:gs pos="86000">
                      <a:schemeClr val="tx1"/>
                    </a:gs>
                  </a:gsLst>
                  <a:lin ang="5400000" scaled="0"/>
                </a:gradFill>
                <a:latin typeface="Segoe UI Light" pitchFamily="34" charset="0"/>
              </a:rPr>
              <a:t>Shellcode</a:t>
            </a:r>
            <a:r>
              <a:rPr lang="en-US" sz="3500" dirty="0" smtClean="0">
                <a:gradFill>
                  <a:gsLst>
                    <a:gs pos="0">
                      <a:schemeClr val="tx1"/>
                    </a:gs>
                    <a:gs pos="86000">
                      <a:schemeClr val="tx1"/>
                    </a:gs>
                  </a:gsLst>
                  <a:lin ang="5400000" scaled="0"/>
                </a:gradFill>
                <a:latin typeface="Segoe UI Light" pitchFamily="34" charset="0"/>
              </a:rPr>
              <a:t> Of Death?</a:t>
            </a:r>
            <a:endParaRPr lang="en-US" sz="3500" dirty="0">
              <a:gradFill>
                <a:gsLst>
                  <a:gs pos="0">
                    <a:schemeClr val="tx1"/>
                  </a:gs>
                  <a:gs pos="86000">
                    <a:schemeClr val="tx1"/>
                  </a:gs>
                </a:gsLst>
                <a:lin ang="5400000" scaled="0"/>
              </a:gradFill>
              <a:latin typeface="Segoe UI Light" pitchFamily="34" charset="0"/>
            </a:endParaRPr>
          </a:p>
          <a:p>
            <a:pPr marL="571500" indent="-571500">
              <a:lnSpc>
                <a:spcPct val="150000"/>
              </a:lnSpc>
              <a:spcAft>
                <a:spcPts val="408"/>
              </a:spcAft>
              <a:buFont typeface="Arial" panose="020B0604020202020204" pitchFamily="34" charset="0"/>
              <a:buChar char="•"/>
            </a:pPr>
            <a:r>
              <a:rPr lang="en-US" sz="3500" dirty="0" smtClean="0">
                <a:gradFill>
                  <a:gsLst>
                    <a:gs pos="0">
                      <a:schemeClr val="tx1"/>
                    </a:gs>
                    <a:gs pos="86000">
                      <a:schemeClr val="tx1"/>
                    </a:gs>
                  </a:gsLst>
                  <a:lin ang="5400000" scaled="0"/>
                </a:gradFill>
                <a:latin typeface="Segoe UI Light" pitchFamily="34" charset="0"/>
              </a:rPr>
              <a:t>Demo</a:t>
            </a:r>
          </a:p>
          <a:p>
            <a:pPr marL="571500" indent="-571500">
              <a:lnSpc>
                <a:spcPct val="150000"/>
              </a:lnSpc>
              <a:spcAft>
                <a:spcPts val="408"/>
              </a:spcAft>
              <a:buFont typeface="Arial" panose="020B0604020202020204" pitchFamily="34" charset="0"/>
              <a:buChar char="•"/>
            </a:pPr>
            <a:r>
              <a:rPr lang="en-US" sz="3500" dirty="0" smtClean="0">
                <a:gradFill>
                  <a:gsLst>
                    <a:gs pos="0">
                      <a:schemeClr val="tx1"/>
                    </a:gs>
                    <a:gs pos="86000">
                      <a:schemeClr val="tx1"/>
                    </a:gs>
                  </a:gsLst>
                  <a:lin ang="5400000" scaled="0"/>
                </a:gradFill>
                <a:latin typeface="Segoe UI Light" pitchFamily="34" charset="0"/>
              </a:rPr>
              <a:t>QA</a:t>
            </a:r>
            <a:endParaRPr lang="en-US" sz="3500" dirty="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39030064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1033"/>
                                        </p:tgtEl>
                                        <p:attrNameLst>
                                          <p:attrName>style.visibility</p:attrName>
                                        </p:attrNameLst>
                                      </p:cBhvr>
                                      <p:to>
                                        <p:strVal val="visible"/>
                                      </p:to>
                                    </p:set>
                                    <p:animEffect transition="in" filter="fade">
                                      <p:cBhvr>
                                        <p:cTn id="12" dur="2000"/>
                                        <p:tgtEl>
                                          <p:spTgt spid="1033"/>
                                        </p:tgtEl>
                                      </p:cBhvr>
                                    </p:animEffect>
                                    <p:anim calcmode="lin" valueType="num">
                                      <p:cBhvr>
                                        <p:cTn id="13" dur="2000" fill="hold"/>
                                        <p:tgtEl>
                                          <p:spTgt spid="1033"/>
                                        </p:tgtEl>
                                        <p:attrNameLst>
                                          <p:attrName>ppt_w</p:attrName>
                                        </p:attrNameLst>
                                      </p:cBhvr>
                                      <p:tavLst>
                                        <p:tav tm="0" fmla="#ppt_w*sin(2.5*pi*$)">
                                          <p:val>
                                            <p:fltVal val="0"/>
                                          </p:val>
                                        </p:tav>
                                        <p:tav tm="100000">
                                          <p:val>
                                            <p:fltVal val="1"/>
                                          </p:val>
                                        </p:tav>
                                      </p:tavLst>
                                    </p:anim>
                                    <p:anim calcmode="lin" valueType="num">
                                      <p:cBhvr>
                                        <p:cTn id="14" dur="2000" fill="hold"/>
                                        <p:tgtEl>
                                          <p:spTgt spid="1033"/>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2000"/>
                                        <p:tgtEl>
                                          <p:spTgt spid="1028"/>
                                        </p:tgtEl>
                                      </p:cBhvr>
                                    </p:animEffect>
                                    <p:anim calcmode="lin" valueType="num">
                                      <p:cBhvr>
                                        <p:cTn id="18" dur="2000" fill="hold"/>
                                        <p:tgtEl>
                                          <p:spTgt spid="1028"/>
                                        </p:tgtEl>
                                        <p:attrNameLst>
                                          <p:attrName>ppt_w</p:attrName>
                                        </p:attrNameLst>
                                      </p:cBhvr>
                                      <p:tavLst>
                                        <p:tav tm="0" fmla="#ppt_w*sin(2.5*pi*$)">
                                          <p:val>
                                            <p:fltVal val="0"/>
                                          </p:val>
                                        </p:tav>
                                        <p:tav tm="100000">
                                          <p:val>
                                            <p:fltVal val="1"/>
                                          </p:val>
                                        </p:tav>
                                      </p:tavLst>
                                    </p:anim>
                                    <p:anim calcmode="lin" valueType="num">
                                      <p:cBhvr>
                                        <p:cTn id="19" dur="2000" fill="hold"/>
                                        <p:tgtEl>
                                          <p:spTgt spid="1028"/>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fade">
                                      <p:cBhvr>
                                        <p:cTn id="22" dur="2000"/>
                                        <p:tgtEl>
                                          <p:spTgt spid="1032"/>
                                        </p:tgtEl>
                                      </p:cBhvr>
                                    </p:animEffect>
                                    <p:anim calcmode="lin" valueType="num">
                                      <p:cBhvr>
                                        <p:cTn id="23" dur="2000" fill="hold"/>
                                        <p:tgtEl>
                                          <p:spTgt spid="1032"/>
                                        </p:tgtEl>
                                        <p:attrNameLst>
                                          <p:attrName>ppt_w</p:attrName>
                                        </p:attrNameLst>
                                      </p:cBhvr>
                                      <p:tavLst>
                                        <p:tav tm="0" fmla="#ppt_w*sin(2.5*pi*$)">
                                          <p:val>
                                            <p:fltVal val="0"/>
                                          </p:val>
                                        </p:tav>
                                        <p:tav tm="100000">
                                          <p:val>
                                            <p:fltVal val="1"/>
                                          </p:val>
                                        </p:tav>
                                      </p:tavLst>
                                    </p:anim>
                                    <p:anim calcmode="lin" valueType="num">
                                      <p:cBhvr>
                                        <p:cTn id="24" dur="2000" fill="hold"/>
                                        <p:tgtEl>
                                          <p:spTgt spid="1032"/>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1031"/>
                                        </p:tgtEl>
                                        <p:attrNameLst>
                                          <p:attrName>style.visibility</p:attrName>
                                        </p:attrNameLst>
                                      </p:cBhvr>
                                      <p:to>
                                        <p:strVal val="visible"/>
                                      </p:to>
                                    </p:set>
                                    <p:animEffect transition="in" filter="fade">
                                      <p:cBhvr>
                                        <p:cTn id="27" dur="2000"/>
                                        <p:tgtEl>
                                          <p:spTgt spid="1031"/>
                                        </p:tgtEl>
                                      </p:cBhvr>
                                    </p:animEffect>
                                    <p:anim calcmode="lin" valueType="num">
                                      <p:cBhvr>
                                        <p:cTn id="28" dur="2000" fill="hold"/>
                                        <p:tgtEl>
                                          <p:spTgt spid="1031"/>
                                        </p:tgtEl>
                                        <p:attrNameLst>
                                          <p:attrName>ppt_w</p:attrName>
                                        </p:attrNameLst>
                                      </p:cBhvr>
                                      <p:tavLst>
                                        <p:tav tm="0" fmla="#ppt_w*sin(2.5*pi*$)">
                                          <p:val>
                                            <p:fltVal val="0"/>
                                          </p:val>
                                        </p:tav>
                                        <p:tav tm="100000">
                                          <p:val>
                                            <p:fltVal val="1"/>
                                          </p:val>
                                        </p:tav>
                                      </p:tavLst>
                                    </p:anim>
                                    <p:anim calcmode="lin" valueType="num">
                                      <p:cBhvr>
                                        <p:cTn id="29" dur="2000" fill="hold"/>
                                        <p:tgtEl>
                                          <p:spTgt spid="1031"/>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1030"/>
                                        </p:tgtEl>
                                        <p:attrNameLst>
                                          <p:attrName>style.visibility</p:attrName>
                                        </p:attrNameLst>
                                      </p:cBhvr>
                                      <p:to>
                                        <p:strVal val="visible"/>
                                      </p:to>
                                    </p:set>
                                    <p:animEffect transition="in" filter="fade">
                                      <p:cBhvr>
                                        <p:cTn id="32" dur="2000"/>
                                        <p:tgtEl>
                                          <p:spTgt spid="1030"/>
                                        </p:tgtEl>
                                      </p:cBhvr>
                                    </p:animEffect>
                                    <p:anim calcmode="lin" valueType="num">
                                      <p:cBhvr>
                                        <p:cTn id="33" dur="2000" fill="hold"/>
                                        <p:tgtEl>
                                          <p:spTgt spid="1030"/>
                                        </p:tgtEl>
                                        <p:attrNameLst>
                                          <p:attrName>ppt_w</p:attrName>
                                        </p:attrNameLst>
                                      </p:cBhvr>
                                      <p:tavLst>
                                        <p:tav tm="0" fmla="#ppt_w*sin(2.5*pi*$)">
                                          <p:val>
                                            <p:fltVal val="0"/>
                                          </p:val>
                                        </p:tav>
                                        <p:tav tm="100000">
                                          <p:val>
                                            <p:fltVal val="1"/>
                                          </p:val>
                                        </p:tav>
                                      </p:tavLst>
                                    </p:anim>
                                    <p:anim calcmode="lin" valueType="num">
                                      <p:cBhvr>
                                        <p:cTn id="34" dur="2000" fill="hold"/>
                                        <p:tgtEl>
                                          <p:spTgt spid="10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51440" y="186250"/>
            <a:ext cx="11428171" cy="742629"/>
          </a:xfrm>
        </p:spPr>
        <p:txBody>
          <a:bodyPr/>
          <a:lstStyle/>
          <a:p>
            <a:pPr marL="0" indent="0">
              <a:buNone/>
            </a:pPr>
            <a:r>
              <a:rPr lang="en-US" b="1" dirty="0" smtClean="0">
                <a:effectLst>
                  <a:outerShdw blurRad="38100" dist="38100" dir="2700000" algn="tl">
                    <a:srgbClr val="000000">
                      <a:alpha val="43137"/>
                    </a:srgbClr>
                  </a:outerShdw>
                </a:effectLst>
              </a:rPr>
              <a:t>Introduction to </a:t>
            </a:r>
            <a:r>
              <a:rPr lang="en-US" b="1" dirty="0" err="1" smtClean="0">
                <a:effectLst>
                  <a:outerShdw blurRad="38100" dist="38100" dir="2700000" algn="tl">
                    <a:srgbClr val="000000">
                      <a:alpha val="43137"/>
                    </a:srgbClr>
                  </a:outerShdw>
                </a:effectLst>
              </a:rPr>
              <a:t>Shellcode</a:t>
            </a:r>
            <a:endParaRPr lang="en-US" b="1" dirty="0">
              <a:effectLst>
                <a:outerShdw blurRad="38100" dist="38100" dir="2700000" algn="tl">
                  <a:srgbClr val="000000">
                    <a:alpha val="43137"/>
                  </a:srgbClr>
                </a:outerShdw>
              </a:effectLst>
            </a:endParaRPr>
          </a:p>
        </p:txBody>
      </p:sp>
      <p:grpSp>
        <p:nvGrpSpPr>
          <p:cNvPr id="8" name="Group 7"/>
          <p:cNvGrpSpPr/>
          <p:nvPr/>
        </p:nvGrpSpPr>
        <p:grpSpPr>
          <a:xfrm>
            <a:off x="4201464" y="1230018"/>
            <a:ext cx="3946781" cy="4149042"/>
            <a:chOff x="4201464" y="1230018"/>
            <a:chExt cx="3946781" cy="4149042"/>
          </a:xfrm>
        </p:grpSpPr>
        <p:sp>
          <p:nvSpPr>
            <p:cNvPr id="48" name="Rectangle 47"/>
            <p:cNvSpPr/>
            <p:nvPr/>
          </p:nvSpPr>
          <p:spPr bwMode="auto">
            <a:xfrm>
              <a:off x="4201464" y="1230018"/>
              <a:ext cx="3946781" cy="4149042"/>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r>
                <a:rPr lang="en-US" sz="2720" b="1"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Light" pitchFamily="34" charset="0"/>
                  <a:ea typeface="Segoe UI" pitchFamily="34" charset="0"/>
                  <a:cs typeface="Segoe UI" pitchFamily="34" charset="0"/>
                </a:rPr>
                <a:t>Basically</a:t>
              </a:r>
              <a:endParaRPr lang="en-US" sz="2720" b="1"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1904"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US" sz="2176"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S</a:t>
              </a:r>
              <a:r>
                <a:rPr lang="en-US" sz="2176"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et of assembly instructions developed to perform specific task like binding to a port, etc. after exploiting a software vulnerability.</a:t>
              </a: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49"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52901" y="2113879"/>
              <a:ext cx="2043905" cy="711975"/>
            </a:xfrm>
            <a:prstGeom prst="rect">
              <a:avLst/>
            </a:prstGeom>
            <a:noFill/>
          </p:spPr>
        </p:pic>
      </p:grpSp>
      <p:grpSp>
        <p:nvGrpSpPr>
          <p:cNvPr id="11" name="Group 10"/>
          <p:cNvGrpSpPr/>
          <p:nvPr/>
        </p:nvGrpSpPr>
        <p:grpSpPr>
          <a:xfrm>
            <a:off x="218492" y="5426655"/>
            <a:ext cx="11931471" cy="1334852"/>
            <a:chOff x="218492" y="5426655"/>
            <a:chExt cx="11931471" cy="1334852"/>
          </a:xfrm>
        </p:grpSpPr>
        <p:grpSp>
          <p:nvGrpSpPr>
            <p:cNvPr id="10" name="Group 9"/>
            <p:cNvGrpSpPr/>
            <p:nvPr/>
          </p:nvGrpSpPr>
          <p:grpSpPr>
            <a:xfrm>
              <a:off x="218492" y="5426655"/>
              <a:ext cx="11931471" cy="1334852"/>
              <a:chOff x="218492" y="5426655"/>
              <a:chExt cx="11931471" cy="1334852"/>
            </a:xfrm>
          </p:grpSpPr>
          <p:sp>
            <p:nvSpPr>
              <p:cNvPr id="2" name="Rectangle 1"/>
              <p:cNvSpPr/>
              <p:nvPr/>
            </p:nvSpPr>
            <p:spPr>
              <a:xfrm>
                <a:off x="218492" y="5426655"/>
                <a:ext cx="11931471" cy="1334852"/>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09" fontAlgn="base">
                  <a:spcBef>
                    <a:spcPct val="0"/>
                  </a:spcBef>
                  <a:spcAft>
                    <a:spcPct val="0"/>
                  </a:spcAft>
                </a:pPr>
                <a:r>
                  <a:rPr lang="en-US" sz="2720" b="1"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Light" pitchFamily="34" charset="0"/>
                    <a:ea typeface="Segoe UI" pitchFamily="34" charset="0"/>
                    <a:cs typeface="Segoe UI" pitchFamily="34" charset="0"/>
                  </a:rPr>
                  <a:t>Modern Age</a:t>
                </a:r>
                <a:endParaRPr lang="en-US" sz="2720" b="1"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Light" pitchFamily="34" charset="0"/>
                  <a:ea typeface="Segoe UI" pitchFamily="34" charset="0"/>
                  <a:cs typeface="Segoe UI" pitchFamily="34" charset="0"/>
                </a:endParaRPr>
              </a:p>
              <a:p>
                <a:pPr defTabSz="932109" fontAlgn="base">
                  <a:spcBef>
                    <a:spcPct val="0"/>
                  </a:spcBef>
                  <a:spcAft>
                    <a:spcPct val="0"/>
                  </a:spcAft>
                </a:pPr>
                <a:r>
                  <a:rPr lang="en-US" sz="2176"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   </a:t>
                </a:r>
              </a:p>
            </p:txBody>
          </p:sp>
          <p:pic>
            <p:nvPicPr>
              <p:cNvPr id="1027" name="Picture 3" descr="C:\Users\Ashfaq $\AppData\Local\Microsoft\Windows\Temporary Internet Files\Content.IE5\UCJKA8XM\MC900440454[1].wmf"/>
              <p:cNvPicPr>
                <a:picLocks noChangeAspect="1" noChangeArrowheads="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0616330" y="5481247"/>
                <a:ext cx="944165" cy="1222110"/>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p:cNvSpPr txBox="1"/>
            <p:nvPr/>
          </p:nvSpPr>
          <p:spPr>
            <a:xfrm>
              <a:off x="715062" y="6224641"/>
              <a:ext cx="11076604" cy="334835"/>
            </a:xfrm>
            <a:prstGeom prst="rect">
              <a:avLst/>
            </a:prstGeom>
            <a:noFill/>
          </p:spPr>
          <p:txBody>
            <a:bodyPr wrap="square" lIns="0" tIns="0" rIns="0" bIns="0" rtlCol="0">
              <a:spAutoFit/>
            </a:bodyPr>
            <a:lstStyle/>
            <a:p>
              <a:pPr defTabSz="932109" fontAlgn="base">
                <a:spcBef>
                  <a:spcPct val="0"/>
                </a:spcBef>
                <a:spcAft>
                  <a:spcPct val="0"/>
                </a:spcAft>
              </a:pPr>
              <a:r>
                <a:rPr lang="en-US" sz="2176"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  Writing a </a:t>
              </a:r>
              <a:r>
                <a:rPr lang="en-US" sz="2176" dirty="0" err="1"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Shellcode</a:t>
              </a:r>
              <a:r>
                <a:rPr lang="en-US" sz="2176"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 in this age depends on writers creativity and the state of mind.  </a:t>
              </a:r>
              <a:endParaRPr lang="en-US" sz="2176"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grpSp>
      <p:grpSp>
        <p:nvGrpSpPr>
          <p:cNvPr id="7" name="Group 6"/>
          <p:cNvGrpSpPr/>
          <p:nvPr/>
        </p:nvGrpSpPr>
        <p:grpSpPr>
          <a:xfrm>
            <a:off x="209121" y="1230018"/>
            <a:ext cx="3941803" cy="4149042"/>
            <a:chOff x="209121" y="1230018"/>
            <a:chExt cx="3941803" cy="4149042"/>
          </a:xfrm>
        </p:grpSpPr>
        <p:sp>
          <p:nvSpPr>
            <p:cNvPr id="45" name="Rectangle 44"/>
            <p:cNvSpPr/>
            <p:nvPr/>
          </p:nvSpPr>
          <p:spPr bwMode="auto">
            <a:xfrm>
              <a:off x="209121" y="1230018"/>
              <a:ext cx="3941803" cy="4149042"/>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r>
                <a:rPr lang="en-US" sz="2720" b="1"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Light" pitchFamily="34" charset="0"/>
                  <a:ea typeface="Segoe UI" pitchFamily="34" charset="0"/>
                  <a:cs typeface="Segoe UI" pitchFamily="34" charset="0"/>
                </a:rPr>
                <a:t>Wikipedia</a:t>
              </a:r>
              <a:endParaRPr lang="en-US" sz="2720" b="1"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endParaRPr lang="en-US" sz="1904"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IN" sz="2176"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Small </a:t>
              </a:r>
              <a:r>
                <a:rPr lang="en-IN" sz="2176"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piece of code used as the payload in the exploitation of a software </a:t>
              </a:r>
              <a:r>
                <a:rPr lang="en-IN" sz="2176"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vulnerability.</a:t>
              </a:r>
            </a:p>
            <a:p>
              <a:pPr defTabSz="932109" fontAlgn="base">
                <a:spcBef>
                  <a:spcPct val="0"/>
                </a:spcBef>
                <a:spcAft>
                  <a:spcPct val="0"/>
                </a:spcAft>
              </a:pPr>
              <a:endParaRPr lang="en-IN" sz="2176"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IN" sz="2176"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http</a:t>
              </a:r>
              <a:r>
                <a:rPr lang="en-IN" sz="2176"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://en.wikipedia.org/wiki/Shellcode</a:t>
              </a:r>
              <a:endParaRPr lang="en-IN" sz="2176"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4957" y="1943688"/>
              <a:ext cx="1291888" cy="1180316"/>
            </a:xfrm>
            <a:prstGeom prst="rect">
              <a:avLst/>
            </a:prstGeom>
          </p:spPr>
        </p:pic>
      </p:grpSp>
      <p:grpSp>
        <p:nvGrpSpPr>
          <p:cNvPr id="9" name="Group 8"/>
          <p:cNvGrpSpPr/>
          <p:nvPr/>
        </p:nvGrpSpPr>
        <p:grpSpPr>
          <a:xfrm>
            <a:off x="8196397" y="1230018"/>
            <a:ext cx="3941803" cy="4149042"/>
            <a:chOff x="8196397" y="1230018"/>
            <a:chExt cx="3941803" cy="4149042"/>
          </a:xfrm>
        </p:grpSpPr>
        <p:sp>
          <p:nvSpPr>
            <p:cNvPr id="51" name="Rectangle 50"/>
            <p:cNvSpPr/>
            <p:nvPr/>
          </p:nvSpPr>
          <p:spPr bwMode="auto">
            <a:xfrm>
              <a:off x="8196397" y="1230018"/>
              <a:ext cx="3941803" cy="4149042"/>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r>
                <a:rPr lang="en-US" sz="2720" b="1"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Light" pitchFamily="34" charset="0"/>
                  <a:ea typeface="Segoe UI" pitchFamily="34" charset="0"/>
                  <a:cs typeface="Segoe UI" pitchFamily="34" charset="0"/>
                </a:rPr>
                <a:t>History of </a:t>
              </a:r>
              <a:r>
                <a:rPr lang="en-US" sz="2720" b="1" dirty="0" err="1"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Light" pitchFamily="34" charset="0"/>
                  <a:ea typeface="Segoe UI" pitchFamily="34" charset="0"/>
                  <a:cs typeface="Segoe UI" pitchFamily="34" charset="0"/>
                </a:rPr>
                <a:t>Shellcode</a:t>
              </a:r>
              <a:endParaRPr lang="en-US" sz="2720" b="1" dirty="0">
                <a:gradFill>
                  <a:gsLst>
                    <a:gs pos="0">
                      <a:srgbClr val="FFFFFF"/>
                    </a:gs>
                    <a:gs pos="100000">
                      <a:srgbClr val="FFFFFF"/>
                    </a:gs>
                  </a:gsLst>
                  <a:lin ang="5400000" scaled="0"/>
                </a:gradFill>
                <a:effectLst>
                  <a:outerShdw blurRad="38100" dist="38100" dir="2700000" algn="tl">
                    <a:srgbClr val="000000">
                      <a:alpha val="43137"/>
                    </a:srgbClr>
                  </a:outerShdw>
                </a:effectLst>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1904"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US" sz="2176" dirty="0" err="1"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Shellcodes</a:t>
              </a:r>
              <a:r>
                <a:rPr lang="en-US" sz="2176"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 were used to spawn a command shell on the victims Computer running vulnerable program. Hence, it was named as </a:t>
              </a:r>
              <a:r>
                <a:rPr lang="en-US" sz="2176" dirty="0" err="1"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Shellcode</a:t>
              </a:r>
              <a:r>
                <a:rPr lang="en-US" sz="2176"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a:t>
              </a:r>
              <a:endParaRPr lang="en-US" sz="2176"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endParaRPr lang="en-US" sz="2176"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endParaRPr lang="en-US" sz="2176"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endParaRPr lang="en-US" sz="2176"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4446" y="1997899"/>
              <a:ext cx="1393744" cy="1126105"/>
            </a:xfrm>
            <a:prstGeom prst="rect">
              <a:avLst/>
            </a:prstGeom>
          </p:spPr>
        </p:pic>
      </p:grpSp>
    </p:spTree>
    <p:extLst>
      <p:ext uri="{BB962C8B-B14F-4D97-AF65-F5344CB8AC3E}">
        <p14:creationId xmlns:p14="http://schemas.microsoft.com/office/powerpoint/2010/main" val="10007526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par>
                                <p:cTn id="8" presetID="53"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par>
                                <p:cTn id="13" presetID="53"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par>
                                <p:cTn id="18" presetID="53" presetClass="entr" presetSubtype="16"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14"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2513" y="2581620"/>
            <a:ext cx="10774099" cy="929485"/>
          </a:xfrm>
          <a:prstGeom prst="rect">
            <a:avLst/>
          </a:prstGeom>
        </p:spPr>
        <p:txBody>
          <a:bodyPr wrap="square">
            <a:spAutoFit/>
          </a:bodyPr>
          <a:lstStyle/>
          <a:p>
            <a:pPr marL="632541" defTabSz="1243083" fontAlgn="base">
              <a:spcBef>
                <a:spcPct val="0"/>
              </a:spcBef>
              <a:spcAft>
                <a:spcPct val="0"/>
              </a:spcAft>
            </a:pPr>
            <a:r>
              <a:rPr lang="en-US" sz="5440" b="1" dirty="0"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mj-lt"/>
              </a:rPr>
              <a:t>Types of </a:t>
            </a:r>
            <a:r>
              <a:rPr lang="en-US" sz="5440" b="1" dirty="0" err="1" smtClean="0">
                <a:gradFill>
                  <a:gsLst>
                    <a:gs pos="0">
                      <a:srgbClr val="FFFFFF"/>
                    </a:gs>
                    <a:gs pos="100000">
                      <a:srgbClr val="FFFFFF"/>
                    </a:gs>
                  </a:gsLst>
                  <a:lin ang="5400000" scaled="0"/>
                </a:gradFill>
                <a:effectLst>
                  <a:outerShdw blurRad="38100" dist="38100" dir="2700000" algn="tl">
                    <a:srgbClr val="000000">
                      <a:alpha val="43137"/>
                    </a:srgbClr>
                  </a:outerShdw>
                </a:effectLst>
                <a:latin typeface="+mj-lt"/>
              </a:rPr>
              <a:t>Shellcode</a:t>
            </a:r>
            <a:endParaRPr lang="en-US" sz="5440" b="1" dirty="0">
              <a:gradFill>
                <a:gsLst>
                  <a:gs pos="0">
                    <a:srgbClr val="FFFFFF"/>
                  </a:gs>
                  <a:gs pos="100000">
                    <a:srgbClr val="FFFFFF"/>
                  </a:gs>
                </a:gsLst>
                <a:lin ang="5400000" scaled="0"/>
              </a:gradFill>
              <a:effectLst>
                <a:outerShdw blurRad="38100" dist="38100" dir="2700000" algn="tl">
                  <a:srgbClr val="000000">
                    <a:alpha val="43137"/>
                  </a:srgbClr>
                </a:outerShdw>
              </a:effectLst>
              <a:latin typeface="+mj-lt"/>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2430" y="1777234"/>
            <a:ext cx="2507070" cy="2507070"/>
          </a:xfrm>
          <a:prstGeom prst="rect">
            <a:avLst/>
          </a:prstGeom>
          <a:noFill/>
        </p:spPr>
      </p:pic>
    </p:spTree>
    <p:extLst>
      <p:ext uri="{BB962C8B-B14F-4D97-AF65-F5344CB8AC3E}">
        <p14:creationId xmlns:p14="http://schemas.microsoft.com/office/powerpoint/2010/main" val="126461879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09658" y="403914"/>
            <a:ext cx="3617165" cy="648169"/>
          </a:xfrm>
          <a:prstGeom prst="rect">
            <a:avLst/>
          </a:prstGeom>
          <a:solidFill>
            <a:schemeClr val="tx2"/>
          </a:solidFill>
        </p:spPr>
        <p:txBody>
          <a:bodyPr wrap="none" lIns="93260" tIns="46630" rIns="93260" bIns="46630">
            <a:spAutoFit/>
          </a:bodyPr>
          <a:lstStyle>
            <a:defPPr>
              <a:defRPr lang="en-US"/>
            </a:defPPr>
            <a:lvl1pPr algn="ctr">
              <a:lnSpc>
                <a:spcPct val="90000"/>
              </a:lnSpc>
              <a:defRPr sz="4400">
                <a:solidFill>
                  <a:schemeClr val="tx1">
                    <a:lumMod val="65000"/>
                    <a:lumOff val="35000"/>
                  </a:schemeClr>
                </a:solidFill>
                <a:latin typeface="Segoe UI Light" pitchFamily="34" charset="0"/>
              </a:defRPr>
            </a:lvl1pPr>
          </a:lstStyle>
          <a:p>
            <a:r>
              <a:rPr lang="en-US" sz="4000" b="1" dirty="0" smtClean="0">
                <a:solidFill>
                  <a:schemeClr val="bg2"/>
                </a:solidFill>
                <a:effectLst>
                  <a:outerShdw blurRad="38100" dist="38100" dir="2700000" algn="tl">
                    <a:srgbClr val="000000">
                      <a:alpha val="43137"/>
                    </a:srgbClr>
                  </a:outerShdw>
                </a:effectLst>
              </a:rPr>
              <a:t>Local </a:t>
            </a:r>
            <a:r>
              <a:rPr lang="en-US" sz="4000" b="1" dirty="0" err="1" smtClean="0">
                <a:solidFill>
                  <a:schemeClr val="bg2"/>
                </a:solidFill>
                <a:effectLst>
                  <a:outerShdw blurRad="38100" dist="38100" dir="2700000" algn="tl">
                    <a:srgbClr val="000000">
                      <a:alpha val="43137"/>
                    </a:srgbClr>
                  </a:outerShdw>
                </a:effectLst>
              </a:rPr>
              <a:t>Shellcode</a:t>
            </a:r>
            <a:endParaRPr lang="en-US" sz="4000" b="1" dirty="0">
              <a:solidFill>
                <a:schemeClr val="bg2"/>
              </a:solidFill>
              <a:effectLst>
                <a:outerShdw blurRad="38100" dist="38100" dir="2700000" algn="tl">
                  <a:srgbClr val="000000">
                    <a:alpha val="43137"/>
                  </a:srgbClr>
                </a:outerShdw>
              </a:effectLst>
            </a:endParaRPr>
          </a:p>
        </p:txBody>
      </p:sp>
      <p:pic>
        <p:nvPicPr>
          <p:cNvPr id="52" name="Picture 4" descr="http://ts1.mm.bing.net/th?id=I4508457845653692&amp;pid=1.1"/>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9383243" y="1882502"/>
            <a:ext cx="899120" cy="661690"/>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p:cNvGrpSpPr/>
          <p:nvPr/>
        </p:nvGrpSpPr>
        <p:grpSpPr>
          <a:xfrm>
            <a:off x="2382192" y="1957644"/>
            <a:ext cx="1074365" cy="985292"/>
            <a:chOff x="1712801" y="4509120"/>
            <a:chExt cx="1074365" cy="985292"/>
          </a:xfrm>
        </p:grpSpPr>
        <p:pic>
          <p:nvPicPr>
            <p:cNvPr id="5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2821" b="100000" l="0" r="89873"/>
                      </a14:imgEffect>
                    </a14:imgLayer>
                  </a14:imgProps>
                </a:ext>
                <a:ext uri="{28A0092B-C50C-407E-A947-70E740481C1C}">
                  <a14:useLocalDpi xmlns:a14="http://schemas.microsoft.com/office/drawing/2010/main" val="0"/>
                </a:ext>
              </a:extLst>
            </a:blip>
            <a:srcRect/>
            <a:stretch/>
          </p:blipFill>
          <p:spPr bwMode="auto">
            <a:xfrm>
              <a:off x="1712801" y="4509120"/>
              <a:ext cx="986358" cy="97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9" descr="http://ts3.mm.bing.net/th?id=I4562050418933938&amp;pid=1.1"/>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667" b="98667" l="0" r="97667">
                          <a14:backgroundMark x1="26333" y1="92667" x2="28000" y2="93000"/>
                        </a14:backgroundRemoval>
                      </a14:imgEffect>
                    </a14:imgLayer>
                  </a14:imgProps>
                </a:ext>
                <a:ext uri="{28A0092B-C50C-407E-A947-70E740481C1C}">
                  <a14:useLocalDpi xmlns:a14="http://schemas.microsoft.com/office/drawing/2010/main" val="0"/>
                </a:ext>
              </a:extLst>
            </a:blip>
            <a:srcRect/>
            <a:stretch>
              <a:fillRect/>
            </a:stretch>
          </p:blipFill>
          <p:spPr bwMode="auto">
            <a:xfrm>
              <a:off x="2161914" y="4869160"/>
              <a:ext cx="625252" cy="625252"/>
            </a:xfrm>
            <a:prstGeom prst="rect">
              <a:avLst/>
            </a:prstGeom>
            <a:noFill/>
            <a:extLst>
              <a:ext uri="{909E8E84-426E-40DD-AFC4-6F175D3DCCD1}">
                <a14:hiddenFill xmlns:a14="http://schemas.microsoft.com/office/drawing/2010/main">
                  <a:solidFill>
                    <a:srgbClr val="FFFFFF"/>
                  </a:solidFill>
                </a14:hiddenFill>
              </a:ext>
            </a:extLst>
          </p:spPr>
        </p:pic>
      </p:grpSp>
      <p:pic>
        <p:nvPicPr>
          <p:cNvPr id="68" name="Picture 13" descr="http://www.psdgraphics.com/wp-content/uploads/2010/01/cursor-icon.jpg">
            <a:hlinkClick r:id="rId7"/>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0" b="100000" l="0" r="100000">
                        <a14:foregroundMark x1="27645" y1="32542" x2="58362" y2="80048"/>
                        <a14:foregroundMark x1="22526" y1="23515" x2="70648" y2="56770"/>
                        <a14:backgroundMark x1="39249" y1="78147" x2="34471" y2="80760"/>
                        <a14:backgroundMark x1="72355" y1="70309" x2="68259" y2="69834"/>
                      </a14:backgroundRemoval>
                    </a14:imgEffect>
                  </a14:imgLayer>
                </a14:imgProps>
              </a:ext>
              <a:ext uri="{28A0092B-C50C-407E-A947-70E740481C1C}">
                <a14:useLocalDpi xmlns:a14="http://schemas.microsoft.com/office/drawing/2010/main" val="0"/>
              </a:ext>
            </a:extLst>
          </a:blip>
          <a:srcRect/>
          <a:stretch/>
        </p:blipFill>
        <p:spPr bwMode="auto">
          <a:xfrm>
            <a:off x="2527459" y="5540369"/>
            <a:ext cx="695823" cy="100024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83282" y="1378301"/>
            <a:ext cx="1490413" cy="1411971"/>
          </a:xfrm>
          <a:prstGeom prst="rect">
            <a:avLst/>
          </a:prstGeom>
        </p:spPr>
      </p:pic>
      <p:pic>
        <p:nvPicPr>
          <p:cNvPr id="77" name="Picture 7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0542" y="1753441"/>
            <a:ext cx="1490413" cy="1411971"/>
          </a:xfrm>
          <a:prstGeom prst="rect">
            <a:avLst/>
          </a:prstGeom>
        </p:spPr>
      </p:pic>
      <p:pic>
        <p:nvPicPr>
          <p:cNvPr id="78" name="Picture 7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17906" y="1601988"/>
            <a:ext cx="2133291" cy="1884407"/>
          </a:xfrm>
          <a:prstGeom prst="rect">
            <a:avLst/>
          </a:prstGeom>
        </p:spPr>
      </p:pic>
      <p:pic>
        <p:nvPicPr>
          <p:cNvPr id="79" name="Picture 11" descr="http://ts4.mm.bing.net/th?id=I4674071778887487&amp;pid=1.1"/>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9375" b="89844" l="0" r="100000"/>
                    </a14:imgEffect>
                  </a14:imgLayer>
                </a14:imgProps>
              </a:ext>
              <a:ext uri="{28A0092B-C50C-407E-A947-70E740481C1C}">
                <a14:useLocalDpi xmlns:a14="http://schemas.microsoft.com/office/drawing/2010/main" val="0"/>
              </a:ext>
            </a:extLst>
          </a:blip>
          <a:srcRect/>
          <a:stretch>
            <a:fillRect/>
          </a:stretch>
        </p:blipFill>
        <p:spPr bwMode="auto">
          <a:xfrm>
            <a:off x="8750038" y="3494960"/>
            <a:ext cx="1080120" cy="1080121"/>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p:cNvSpPr/>
          <p:nvPr/>
        </p:nvSpPr>
        <p:spPr>
          <a:xfrm rot="20323563">
            <a:off x="8221734" y="3875818"/>
            <a:ext cx="2323018" cy="646331"/>
          </a:xfrm>
          <a:prstGeom prst="rect">
            <a:avLst/>
          </a:prstGeom>
          <a:noFill/>
        </p:spPr>
        <p:txBody>
          <a:bodyPr wrap="square" lIns="91440" tIns="45720" rIns="91440" bIns="45720">
            <a:spAutoFit/>
          </a:bodyPr>
          <a:lstStyle/>
          <a:p>
            <a:pPr algn="ctr"/>
            <a:r>
              <a:rPr lang="en-US" sz="36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OWNED!</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81" name="Freeform 80"/>
          <p:cNvSpPr/>
          <p:nvPr/>
        </p:nvSpPr>
        <p:spPr bwMode="auto">
          <a:xfrm>
            <a:off x="6147703" y="3486395"/>
            <a:ext cx="2606988" cy="712589"/>
          </a:xfrm>
          <a:custGeom>
            <a:avLst/>
            <a:gdLst>
              <a:gd name="connsiteX0" fmla="*/ 357274 w 2606988"/>
              <a:gd name="connsiteY0" fmla="*/ 31375 h 712589"/>
              <a:gd name="connsiteX1" fmla="*/ 313731 w 2606988"/>
              <a:gd name="connsiteY1" fmla="*/ 74918 h 712589"/>
              <a:gd name="connsiteX2" fmla="*/ 139560 w 2606988"/>
              <a:gd name="connsiteY2" fmla="*/ 684518 h 712589"/>
              <a:gd name="connsiteX3" fmla="*/ 2606988 w 2606988"/>
              <a:gd name="connsiteY3" fmla="*/ 553889 h 712589"/>
            </a:gdLst>
            <a:ahLst/>
            <a:cxnLst>
              <a:cxn ang="0">
                <a:pos x="connsiteX0" y="connsiteY0"/>
              </a:cxn>
              <a:cxn ang="0">
                <a:pos x="connsiteX1" y="connsiteY1"/>
              </a:cxn>
              <a:cxn ang="0">
                <a:pos x="connsiteX2" y="connsiteY2"/>
              </a:cxn>
              <a:cxn ang="0">
                <a:pos x="connsiteX3" y="connsiteY3"/>
              </a:cxn>
            </a:cxnLst>
            <a:rect l="l" t="t" r="r" b="b"/>
            <a:pathLst>
              <a:path w="2606988" h="712589">
                <a:moveTo>
                  <a:pt x="357274" y="31375"/>
                </a:moveTo>
                <a:cubicBezTo>
                  <a:pt x="353645" y="-1282"/>
                  <a:pt x="350017" y="-33939"/>
                  <a:pt x="313731" y="74918"/>
                </a:cubicBezTo>
                <a:cubicBezTo>
                  <a:pt x="277445" y="183775"/>
                  <a:pt x="-242649" y="604690"/>
                  <a:pt x="139560" y="684518"/>
                </a:cubicBezTo>
                <a:cubicBezTo>
                  <a:pt x="521769" y="764346"/>
                  <a:pt x="1564378" y="659117"/>
                  <a:pt x="2606988" y="553889"/>
                </a:cubicBezTo>
              </a:path>
            </a:pathLst>
          </a:custGeom>
          <a:noFill/>
          <a:ln w="44450">
            <a:solidFill>
              <a:srgbClr val="FF0000"/>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dirty="0"/>
          </a:p>
        </p:txBody>
      </p:sp>
      <p:sp>
        <p:nvSpPr>
          <p:cNvPr id="84" name="TextBox 83"/>
          <p:cNvSpPr txBox="1"/>
          <p:nvPr/>
        </p:nvSpPr>
        <p:spPr>
          <a:xfrm>
            <a:off x="8162802" y="4426687"/>
            <a:ext cx="2220480" cy="572464"/>
          </a:xfrm>
          <a:prstGeom prst="rect">
            <a:avLst/>
          </a:prstGeom>
          <a:noFill/>
        </p:spPr>
        <p:txBody>
          <a:bodyPr wrap="none" lIns="91440" tIns="91440" rIns="91440" bIns="91440" rtlCol="0">
            <a:spAutoFit/>
          </a:bodyPr>
          <a:lstStyle/>
          <a:p>
            <a:pPr>
              <a:lnSpc>
                <a:spcPct val="90000"/>
              </a:lnSpc>
              <a:spcBef>
                <a:spcPct val="20000"/>
              </a:spcBef>
              <a:buSzPct val="90000"/>
            </a:pPr>
            <a:r>
              <a:rPr lang="nl-BE" sz="2800" dirty="0" smtClean="0">
                <a:solidFill>
                  <a:schemeClr val="tx1">
                    <a:alpha val="99000"/>
                  </a:schemeClr>
                </a:solidFill>
              </a:rPr>
              <a:t>~exploit.tmp</a:t>
            </a:r>
            <a:endParaRPr lang="en-US" sz="2800" dirty="0" err="1" smtClean="0">
              <a:solidFill>
                <a:schemeClr val="tx1">
                  <a:alpha val="99000"/>
                </a:schemeClr>
              </a:solidFill>
            </a:endParaRPr>
          </a:p>
        </p:txBody>
      </p:sp>
      <p:sp>
        <p:nvSpPr>
          <p:cNvPr id="85" name="Rectangle 84"/>
          <p:cNvSpPr/>
          <p:nvPr/>
        </p:nvSpPr>
        <p:spPr>
          <a:xfrm>
            <a:off x="9717237" y="5482277"/>
            <a:ext cx="2760692" cy="1477328"/>
          </a:xfrm>
          <a:prstGeom prst="rect">
            <a:avLst/>
          </a:prstGeom>
          <a:noFill/>
        </p:spPr>
        <p:txBody>
          <a:bodyPr wrap="none" lIns="91440" tIns="45720" rIns="91440" bIns="45720">
            <a:spAutoFit/>
          </a:bodyPr>
          <a:lstStyle/>
          <a:p>
            <a:pPr algn="ct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Vulnerability Triggered</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Exploitation Done</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Shellcode</a:t>
            </a: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Executed</a:t>
            </a:r>
            <a:endParaRPr lang="en-US"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nvGrpSpPr>
          <p:cNvPr id="86" name="Group 85"/>
          <p:cNvGrpSpPr/>
          <p:nvPr/>
        </p:nvGrpSpPr>
        <p:grpSpPr>
          <a:xfrm>
            <a:off x="5217444" y="5233997"/>
            <a:ext cx="1317785" cy="1176759"/>
            <a:chOff x="6199716" y="5019598"/>
            <a:chExt cx="1356742" cy="1356742"/>
          </a:xfrm>
        </p:grpSpPr>
        <p:pic>
          <p:nvPicPr>
            <p:cNvPr id="87" name="Picture 2" descr="http://ts3.mm.bing.net/th?id=I4645007735521606&amp;pid=1.1"/>
            <p:cNvPicPr>
              <a:picLocks noChangeAspect="1" noChangeArrowheads="1"/>
            </p:cNvPicPr>
            <p:nvPr/>
          </p:nvPicPr>
          <p:blipFill>
            <a:blip r:embed="rId15">
              <a:extLst>
                <a:ext uri="{BEBA8EAE-BF5A-486C-A8C5-ECC9F3942E4B}">
                  <a14:imgProps xmlns:a14="http://schemas.microsoft.com/office/drawing/2010/main">
                    <a14:imgLayer r:embed="rId16">
                      <a14:imgEffect>
                        <a14:backgroundRemoval t="0" b="100000" l="10000" r="90000">
                          <a14:foregroundMark x1="15000" y1="46667" x2="15333" y2="5667"/>
                          <a14:foregroundMark x1="17333" y1="6333" x2="53667" y2="6667"/>
                        </a14:backgroundRemoval>
                      </a14:imgEffect>
                    </a14:imgLayer>
                  </a14:imgProps>
                </a:ext>
                <a:ext uri="{28A0092B-C50C-407E-A947-70E740481C1C}">
                  <a14:useLocalDpi xmlns:a14="http://schemas.microsoft.com/office/drawing/2010/main" val="0"/>
                </a:ext>
              </a:extLst>
            </a:blip>
            <a:srcRect/>
            <a:stretch>
              <a:fillRect/>
            </a:stretch>
          </p:blipFill>
          <p:spPr bwMode="auto">
            <a:xfrm>
              <a:off x="6199716" y="5019598"/>
              <a:ext cx="1356742" cy="1356742"/>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p:cNvSpPr/>
            <p:nvPr/>
          </p:nvSpPr>
          <p:spPr bwMode="auto">
            <a:xfrm>
              <a:off x="6446039" y="5753917"/>
              <a:ext cx="864096" cy="3600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nl-BE" sz="1100" b="1" dirty="0" err="1" smtClean="0">
                  <a:solidFill>
                    <a:srgbClr val="FFFFFF">
                      <a:alpha val="98824"/>
                    </a:srgbClr>
                  </a:solidFill>
                  <a:latin typeface="Segoe UI" pitchFamily="34" charset="0"/>
                  <a:ea typeface="Segoe UI" pitchFamily="34" charset="0"/>
                  <a:cs typeface="Segoe UI" pitchFamily="34" charset="0"/>
                </a:rPr>
                <a:t>ShellCode</a:t>
              </a:r>
              <a:endParaRPr lang="en-US" sz="1100" b="1" dirty="0" smtClean="0">
                <a:solidFill>
                  <a:srgbClr val="FFFFFF">
                    <a:alpha val="98824"/>
                  </a:srgbClr>
                </a:solidFill>
                <a:latin typeface="Segoe UI" pitchFamily="34" charset="0"/>
                <a:ea typeface="Segoe UI" pitchFamily="34" charset="0"/>
                <a:cs typeface="Segoe UI" pitchFamily="34" charset="0"/>
              </a:endParaRPr>
            </a:p>
          </p:txBody>
        </p:sp>
      </p:grpSp>
      <p:cxnSp>
        <p:nvCxnSpPr>
          <p:cNvPr id="90" name="Curved Connector 89"/>
          <p:cNvCxnSpPr>
            <a:endCxn id="87" idx="1"/>
          </p:cNvCxnSpPr>
          <p:nvPr/>
        </p:nvCxnSpPr>
        <p:spPr>
          <a:xfrm>
            <a:off x="2527459" y="5363570"/>
            <a:ext cx="2689985" cy="458807"/>
          </a:xfrm>
          <a:prstGeom prst="curvedConnector3">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87" idx="0"/>
            <a:endCxn id="78" idx="1"/>
          </p:cNvCxnSpPr>
          <p:nvPr/>
        </p:nvCxnSpPr>
        <p:spPr>
          <a:xfrm rot="16200000" flipV="1">
            <a:off x="4252220" y="3609879"/>
            <a:ext cx="2689805" cy="558431"/>
          </a:xfrm>
          <a:prstGeom prst="curvedConnector4">
            <a:avLst>
              <a:gd name="adj1" fmla="val 32486"/>
              <a:gd name="adj2" fmla="val 158926"/>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1475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heel(1)">
                                      <p:cBhvr>
                                        <p:cTn id="7" dur="2000"/>
                                        <p:tgtEl>
                                          <p:spTgt spid="7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500"/>
                                        <p:tgtEl>
                                          <p:spTgt spid="75"/>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42" presetClass="path" presetSubtype="0" accel="50000" decel="50000" fill="hold" nodeType="withEffect">
                                  <p:stCondLst>
                                    <p:cond delay="0"/>
                                  </p:stCondLst>
                                  <p:childTnLst>
                                    <p:animMotion origin="layout" path="M 1.98161E-6 -5.89569E-7 L -0.56308 0.03175 " pathEditMode="relative" rAng="0" ptsTypes="AA">
                                      <p:cBhvr>
                                        <p:cTn id="17" dur="2000" fill="hold"/>
                                        <p:tgtEl>
                                          <p:spTgt spid="52"/>
                                        </p:tgtEl>
                                        <p:attrNameLst>
                                          <p:attrName>ppt_x</p:attrName>
                                          <p:attrName>ppt_y</p:attrName>
                                        </p:attrNameLst>
                                      </p:cBhvr>
                                      <p:rCtr x="-28154" y="1587"/>
                                    </p:animMotion>
                                  </p:childTnLst>
                                </p:cTn>
                              </p:par>
                            </p:childTnLst>
                          </p:cTn>
                        </p:par>
                        <p:par>
                          <p:cTn id="18" fill="hold">
                            <p:stCondLst>
                              <p:cond delay="4500"/>
                            </p:stCondLst>
                            <p:childTnLst>
                              <p:par>
                                <p:cTn id="19" presetID="10" presetClass="entr" presetSubtype="0"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childTnLst>
                          </p:cTn>
                        </p:par>
                        <p:par>
                          <p:cTn id="22" fill="hold">
                            <p:stCondLst>
                              <p:cond delay="5000"/>
                            </p:stCondLst>
                            <p:childTnLst>
                              <p:par>
                                <p:cTn id="23" presetID="42" presetClass="path" presetSubtype="0" accel="50000" decel="50000" fill="hold" nodeType="afterEffect">
                                  <p:stCondLst>
                                    <p:cond delay="0"/>
                                  </p:stCondLst>
                                  <p:childTnLst>
                                    <p:animMotion origin="layout" path="M -4.04494E-6 -6.80272E-7 L -0.02847 0.41179 " pathEditMode="relative" rAng="0" ptsTypes="AA">
                                      <p:cBhvr>
                                        <p:cTn id="24" dur="2000" fill="hold"/>
                                        <p:tgtEl>
                                          <p:spTgt spid="53"/>
                                        </p:tgtEl>
                                        <p:attrNameLst>
                                          <p:attrName>ppt_x</p:attrName>
                                          <p:attrName>ppt_y</p:attrName>
                                        </p:attrNameLst>
                                      </p:cBhvr>
                                      <p:rCtr x="-1430" y="20590"/>
                                    </p:animMotion>
                                  </p:childTnLst>
                                </p:cTn>
                              </p:par>
                            </p:childTnLst>
                          </p:cTn>
                        </p:par>
                        <p:par>
                          <p:cTn id="25" fill="hold">
                            <p:stCondLst>
                              <p:cond delay="7000"/>
                            </p:stCondLst>
                            <p:childTnLst>
                              <p:par>
                                <p:cTn id="26" presetID="10" presetClass="entr" presetSubtype="0" fill="hold"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childTnLst>
                          </p:cTn>
                        </p:par>
                        <p:par>
                          <p:cTn id="29" fill="hold">
                            <p:stCondLst>
                              <p:cond delay="7500"/>
                            </p:stCondLst>
                            <p:childTnLst>
                              <p:par>
                                <p:cTn id="30" presetID="10" presetClass="exit" presetSubtype="0" fill="hold" nodeType="afterEffect">
                                  <p:stCondLst>
                                    <p:cond delay="0"/>
                                  </p:stCondLst>
                                  <p:childTnLst>
                                    <p:animEffect transition="out" filter="fade">
                                      <p:cBhvr>
                                        <p:cTn id="31" dur="500"/>
                                        <p:tgtEl>
                                          <p:spTgt spid="68"/>
                                        </p:tgtEl>
                                      </p:cBhvr>
                                    </p:animEffect>
                                    <p:set>
                                      <p:cBhvr>
                                        <p:cTn id="32" dur="1" fill="hold">
                                          <p:stCondLst>
                                            <p:cond delay="499"/>
                                          </p:stCondLst>
                                        </p:cTn>
                                        <p:tgtEl>
                                          <p:spTgt spid="68"/>
                                        </p:tgtEl>
                                        <p:attrNameLst>
                                          <p:attrName>style.visibility</p:attrName>
                                        </p:attrNameLst>
                                      </p:cBhvr>
                                      <p:to>
                                        <p:strVal val="hidden"/>
                                      </p:to>
                                    </p:set>
                                  </p:childTnLst>
                                </p:cTn>
                              </p:par>
                            </p:childTnLst>
                          </p:cTn>
                        </p:par>
                        <p:par>
                          <p:cTn id="33" fill="hold">
                            <p:stCondLst>
                              <p:cond delay="8000"/>
                            </p:stCondLst>
                            <p:childTnLst>
                              <p:par>
                                <p:cTn id="34" presetID="22" presetClass="entr" presetSubtype="4" fill="hold" nodeType="after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wipe(down)">
                                      <p:cBhvr>
                                        <p:cTn id="36" dur="500"/>
                                        <p:tgtEl>
                                          <p:spTgt spid="90"/>
                                        </p:tgtEl>
                                      </p:cBhvr>
                                    </p:animEffect>
                                  </p:childTnLst>
                                </p:cTn>
                              </p:par>
                            </p:childTnLst>
                          </p:cTn>
                        </p:par>
                        <p:par>
                          <p:cTn id="37" fill="hold">
                            <p:stCondLst>
                              <p:cond delay="8500"/>
                            </p:stCondLst>
                            <p:childTnLst>
                              <p:par>
                                <p:cTn id="38" presetID="53" presetClass="entr" presetSubtype="16" fill="hold" nodeType="afterEffect">
                                  <p:stCondLst>
                                    <p:cond delay="0"/>
                                  </p:stCondLst>
                                  <p:childTnLst>
                                    <p:set>
                                      <p:cBhvr>
                                        <p:cTn id="39" dur="1" fill="hold">
                                          <p:stCondLst>
                                            <p:cond delay="0"/>
                                          </p:stCondLst>
                                        </p:cTn>
                                        <p:tgtEl>
                                          <p:spTgt spid="86"/>
                                        </p:tgtEl>
                                        <p:attrNameLst>
                                          <p:attrName>style.visibility</p:attrName>
                                        </p:attrNameLst>
                                      </p:cBhvr>
                                      <p:to>
                                        <p:strVal val="visible"/>
                                      </p:to>
                                    </p:set>
                                    <p:anim calcmode="lin" valueType="num">
                                      <p:cBhvr>
                                        <p:cTn id="40" dur="500" fill="hold"/>
                                        <p:tgtEl>
                                          <p:spTgt spid="86"/>
                                        </p:tgtEl>
                                        <p:attrNameLst>
                                          <p:attrName>ppt_w</p:attrName>
                                        </p:attrNameLst>
                                      </p:cBhvr>
                                      <p:tavLst>
                                        <p:tav tm="0">
                                          <p:val>
                                            <p:fltVal val="0"/>
                                          </p:val>
                                        </p:tav>
                                        <p:tav tm="100000">
                                          <p:val>
                                            <p:strVal val="#ppt_w"/>
                                          </p:val>
                                        </p:tav>
                                      </p:tavLst>
                                    </p:anim>
                                    <p:anim calcmode="lin" valueType="num">
                                      <p:cBhvr>
                                        <p:cTn id="41" dur="500" fill="hold"/>
                                        <p:tgtEl>
                                          <p:spTgt spid="86"/>
                                        </p:tgtEl>
                                        <p:attrNameLst>
                                          <p:attrName>ppt_h</p:attrName>
                                        </p:attrNameLst>
                                      </p:cBhvr>
                                      <p:tavLst>
                                        <p:tav tm="0">
                                          <p:val>
                                            <p:fltVal val="0"/>
                                          </p:val>
                                        </p:tav>
                                        <p:tav tm="100000">
                                          <p:val>
                                            <p:strVal val="#ppt_h"/>
                                          </p:val>
                                        </p:tav>
                                      </p:tavLst>
                                    </p:anim>
                                    <p:animEffect transition="in" filter="fade">
                                      <p:cBhvr>
                                        <p:cTn id="42" dur="500"/>
                                        <p:tgtEl>
                                          <p:spTgt spid="86"/>
                                        </p:tgtEl>
                                      </p:cBhvr>
                                    </p:animEffect>
                                  </p:childTnLst>
                                </p:cTn>
                              </p:par>
                            </p:childTnLst>
                          </p:cTn>
                        </p:par>
                        <p:par>
                          <p:cTn id="43" fill="hold">
                            <p:stCondLst>
                              <p:cond delay="9000"/>
                            </p:stCondLst>
                            <p:childTnLst>
                              <p:par>
                                <p:cTn id="44" presetID="10" presetClass="entr" presetSubtype="0" fill="hold" nodeType="afterEffect">
                                  <p:stCondLst>
                                    <p:cond delay="0"/>
                                  </p:stCondLst>
                                  <p:childTnLst>
                                    <p:set>
                                      <p:cBhvr>
                                        <p:cTn id="45" dur="1" fill="hold">
                                          <p:stCondLst>
                                            <p:cond delay="0"/>
                                          </p:stCondLst>
                                        </p:cTn>
                                        <p:tgtEl>
                                          <p:spTgt spid="78"/>
                                        </p:tgtEl>
                                        <p:attrNameLst>
                                          <p:attrName>style.visibility</p:attrName>
                                        </p:attrNameLst>
                                      </p:cBhvr>
                                      <p:to>
                                        <p:strVal val="visible"/>
                                      </p:to>
                                    </p:set>
                                    <p:animEffect transition="in" filter="fade">
                                      <p:cBhvr>
                                        <p:cTn id="46" dur="500"/>
                                        <p:tgtEl>
                                          <p:spTgt spid="78"/>
                                        </p:tgtEl>
                                      </p:cBhvr>
                                    </p:animEffect>
                                  </p:childTnLst>
                                </p:cTn>
                              </p:par>
                            </p:childTnLst>
                          </p:cTn>
                        </p:par>
                        <p:par>
                          <p:cTn id="47" fill="hold">
                            <p:stCondLst>
                              <p:cond delay="9500"/>
                            </p:stCondLst>
                            <p:childTnLst>
                              <p:par>
                                <p:cTn id="48" presetID="42" presetClass="entr" presetSubtype="0" fill="hold" nodeType="afterEffect">
                                  <p:stCondLst>
                                    <p:cond delay="0"/>
                                  </p:stCondLst>
                                  <p:childTnLst>
                                    <p:set>
                                      <p:cBhvr>
                                        <p:cTn id="49" dur="1" fill="hold">
                                          <p:stCondLst>
                                            <p:cond delay="0"/>
                                          </p:stCondLst>
                                        </p:cTn>
                                        <p:tgtEl>
                                          <p:spTgt spid="92"/>
                                        </p:tgtEl>
                                        <p:attrNameLst>
                                          <p:attrName>style.visibility</p:attrName>
                                        </p:attrNameLst>
                                      </p:cBhvr>
                                      <p:to>
                                        <p:strVal val="visible"/>
                                      </p:to>
                                    </p:set>
                                    <p:animEffect transition="in" filter="fade">
                                      <p:cBhvr>
                                        <p:cTn id="50" dur="1000"/>
                                        <p:tgtEl>
                                          <p:spTgt spid="92"/>
                                        </p:tgtEl>
                                      </p:cBhvr>
                                    </p:animEffect>
                                    <p:anim calcmode="lin" valueType="num">
                                      <p:cBhvr>
                                        <p:cTn id="51" dur="1000" fill="hold"/>
                                        <p:tgtEl>
                                          <p:spTgt spid="92"/>
                                        </p:tgtEl>
                                        <p:attrNameLst>
                                          <p:attrName>ppt_x</p:attrName>
                                        </p:attrNameLst>
                                      </p:cBhvr>
                                      <p:tavLst>
                                        <p:tav tm="0">
                                          <p:val>
                                            <p:strVal val="#ppt_x"/>
                                          </p:val>
                                        </p:tav>
                                        <p:tav tm="100000">
                                          <p:val>
                                            <p:strVal val="#ppt_x"/>
                                          </p:val>
                                        </p:tav>
                                      </p:tavLst>
                                    </p:anim>
                                    <p:anim calcmode="lin" valueType="num">
                                      <p:cBhvr>
                                        <p:cTn id="52" dur="1000" fill="hold"/>
                                        <p:tgtEl>
                                          <p:spTgt spid="92"/>
                                        </p:tgtEl>
                                        <p:attrNameLst>
                                          <p:attrName>ppt_y</p:attrName>
                                        </p:attrNameLst>
                                      </p:cBhvr>
                                      <p:tavLst>
                                        <p:tav tm="0">
                                          <p:val>
                                            <p:strVal val="#ppt_y+.1"/>
                                          </p:val>
                                        </p:tav>
                                        <p:tav tm="100000">
                                          <p:val>
                                            <p:strVal val="#ppt_y"/>
                                          </p:val>
                                        </p:tav>
                                      </p:tavLst>
                                    </p:anim>
                                  </p:childTnLst>
                                </p:cTn>
                              </p:par>
                            </p:childTnLst>
                          </p:cTn>
                        </p:par>
                        <p:par>
                          <p:cTn id="53" fill="hold">
                            <p:stCondLst>
                              <p:cond delay="10500"/>
                            </p:stCondLst>
                            <p:childTnLst>
                              <p:par>
                                <p:cTn id="54" presetID="10" presetClass="entr" presetSubtype="0" fill="hold" grpId="0" nodeType="after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fade">
                                      <p:cBhvr>
                                        <p:cTn id="56" dur="500"/>
                                        <p:tgtEl>
                                          <p:spTgt spid="81"/>
                                        </p:tgtEl>
                                      </p:cBhvr>
                                    </p:animEffect>
                                  </p:childTnLst>
                                </p:cTn>
                              </p:par>
                            </p:childTnLst>
                          </p:cTn>
                        </p:par>
                        <p:par>
                          <p:cTn id="57" fill="hold">
                            <p:stCondLst>
                              <p:cond delay="11000"/>
                            </p:stCondLst>
                            <p:childTnLst>
                              <p:par>
                                <p:cTn id="58" presetID="10" presetClass="entr" presetSubtype="0" fill="hold"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fade">
                                      <p:cBhvr>
                                        <p:cTn id="60" dur="500"/>
                                        <p:tgtEl>
                                          <p:spTgt spid="79"/>
                                        </p:tgtEl>
                                      </p:cBhvr>
                                    </p:animEffect>
                                  </p:childTnLst>
                                </p:cTn>
                              </p:par>
                            </p:childTnLst>
                          </p:cTn>
                        </p:par>
                        <p:par>
                          <p:cTn id="61" fill="hold">
                            <p:stCondLst>
                              <p:cond delay="11500"/>
                            </p:stCondLst>
                            <p:childTnLst>
                              <p:par>
                                <p:cTn id="62" presetID="10" presetClass="entr" presetSubtype="0" fill="hold" grpId="0" nodeType="after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childTnLst>
                          </p:cTn>
                        </p:par>
                        <p:par>
                          <p:cTn id="65" fill="hold">
                            <p:stCondLst>
                              <p:cond delay="12000"/>
                            </p:stCondLst>
                            <p:childTnLst>
                              <p:par>
                                <p:cTn id="66" presetID="53" presetClass="entr" presetSubtype="16" fill="hold" grpId="0" nodeType="afterEffect">
                                  <p:stCondLst>
                                    <p:cond delay="0"/>
                                  </p:stCondLst>
                                  <p:childTnLst>
                                    <p:set>
                                      <p:cBhvr>
                                        <p:cTn id="67" dur="1" fill="hold">
                                          <p:stCondLst>
                                            <p:cond delay="0"/>
                                          </p:stCondLst>
                                        </p:cTn>
                                        <p:tgtEl>
                                          <p:spTgt spid="80"/>
                                        </p:tgtEl>
                                        <p:attrNameLst>
                                          <p:attrName>style.visibility</p:attrName>
                                        </p:attrNameLst>
                                      </p:cBhvr>
                                      <p:to>
                                        <p:strVal val="visible"/>
                                      </p:to>
                                    </p:set>
                                    <p:anim calcmode="lin" valueType="num">
                                      <p:cBhvr>
                                        <p:cTn id="68" dur="500" fill="hold"/>
                                        <p:tgtEl>
                                          <p:spTgt spid="80"/>
                                        </p:tgtEl>
                                        <p:attrNameLst>
                                          <p:attrName>ppt_w</p:attrName>
                                        </p:attrNameLst>
                                      </p:cBhvr>
                                      <p:tavLst>
                                        <p:tav tm="0">
                                          <p:val>
                                            <p:fltVal val="0"/>
                                          </p:val>
                                        </p:tav>
                                        <p:tav tm="100000">
                                          <p:val>
                                            <p:strVal val="#ppt_w"/>
                                          </p:val>
                                        </p:tav>
                                      </p:tavLst>
                                    </p:anim>
                                    <p:anim calcmode="lin" valueType="num">
                                      <p:cBhvr>
                                        <p:cTn id="69" dur="500" fill="hold"/>
                                        <p:tgtEl>
                                          <p:spTgt spid="80"/>
                                        </p:tgtEl>
                                        <p:attrNameLst>
                                          <p:attrName>ppt_h</p:attrName>
                                        </p:attrNameLst>
                                      </p:cBhvr>
                                      <p:tavLst>
                                        <p:tav tm="0">
                                          <p:val>
                                            <p:fltVal val="0"/>
                                          </p:val>
                                        </p:tav>
                                        <p:tav tm="100000">
                                          <p:val>
                                            <p:strVal val="#ppt_h"/>
                                          </p:val>
                                        </p:tav>
                                      </p:tavLst>
                                    </p:anim>
                                    <p:animEffect transition="in" filter="fade">
                                      <p:cBhvr>
                                        <p:cTn id="70" dur="500"/>
                                        <p:tgtEl>
                                          <p:spTgt spid="80"/>
                                        </p:tgtEl>
                                      </p:cBhvr>
                                    </p:animEffect>
                                  </p:childTnLst>
                                </p:cTn>
                              </p:par>
                            </p:childTnLst>
                          </p:cTn>
                        </p:par>
                        <p:par>
                          <p:cTn id="71" fill="hold">
                            <p:stCondLst>
                              <p:cond delay="12500"/>
                            </p:stCondLst>
                            <p:childTnLst>
                              <p:par>
                                <p:cTn id="72" presetID="6" presetClass="entr" presetSubtype="16" fill="hold" grpId="0" nodeType="after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circle(in)">
                                      <p:cBhvr>
                                        <p:cTn id="74"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animBg="1"/>
      <p:bldP spid="84" grpId="0"/>
      <p:bldP spid="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88443" y="403914"/>
            <a:ext cx="4059594" cy="648169"/>
          </a:xfrm>
          <a:prstGeom prst="rect">
            <a:avLst/>
          </a:prstGeom>
          <a:solidFill>
            <a:schemeClr val="tx2"/>
          </a:solidFill>
        </p:spPr>
        <p:txBody>
          <a:bodyPr wrap="none" lIns="93260" tIns="46630" rIns="93260" bIns="46630">
            <a:spAutoFit/>
          </a:bodyPr>
          <a:lstStyle>
            <a:defPPr>
              <a:defRPr lang="en-US"/>
            </a:defPPr>
            <a:lvl1pPr algn="ctr">
              <a:lnSpc>
                <a:spcPct val="90000"/>
              </a:lnSpc>
              <a:defRPr sz="4400">
                <a:solidFill>
                  <a:schemeClr val="tx1">
                    <a:lumMod val="65000"/>
                    <a:lumOff val="35000"/>
                  </a:schemeClr>
                </a:solidFill>
                <a:latin typeface="Segoe UI Light" pitchFamily="34" charset="0"/>
              </a:defRPr>
            </a:lvl1pPr>
          </a:lstStyle>
          <a:p>
            <a:r>
              <a:rPr lang="en-US" sz="4000" b="1" dirty="0" smtClean="0">
                <a:solidFill>
                  <a:schemeClr val="bg2"/>
                </a:solidFill>
                <a:effectLst>
                  <a:outerShdw blurRad="38100" dist="38100" dir="2700000" algn="tl">
                    <a:srgbClr val="000000">
                      <a:alpha val="43137"/>
                    </a:srgbClr>
                  </a:outerShdw>
                </a:effectLst>
              </a:rPr>
              <a:t>Remote </a:t>
            </a:r>
            <a:r>
              <a:rPr lang="en-US" sz="4000" b="1" dirty="0" err="1" smtClean="0">
                <a:solidFill>
                  <a:schemeClr val="bg2"/>
                </a:solidFill>
                <a:effectLst>
                  <a:outerShdw blurRad="38100" dist="38100" dir="2700000" algn="tl">
                    <a:srgbClr val="000000">
                      <a:alpha val="43137"/>
                    </a:srgbClr>
                  </a:outerShdw>
                </a:effectLst>
              </a:rPr>
              <a:t>Shellcode</a:t>
            </a:r>
            <a:endParaRPr lang="en-US" sz="4000" b="1" dirty="0">
              <a:solidFill>
                <a:schemeClr val="bg2"/>
              </a:solidFill>
              <a:effectLst>
                <a:outerShdw blurRad="38100" dist="38100" dir="2700000" algn="tl">
                  <a:srgbClr val="000000">
                    <a:alpha val="43137"/>
                  </a:srgbClr>
                </a:outerShdw>
              </a:effectLst>
            </a:endParaRPr>
          </a:p>
        </p:txBody>
      </p:sp>
      <p:pic>
        <p:nvPicPr>
          <p:cNvPr id="75" name="Picture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624" y="2129060"/>
            <a:ext cx="2109702" cy="2047164"/>
          </a:xfrm>
          <a:prstGeom prst="rect">
            <a:avLst/>
          </a:prstGeom>
        </p:spPr>
      </p:pic>
      <p:pic>
        <p:nvPicPr>
          <p:cNvPr id="77" name="Picture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31" y="2006228"/>
            <a:ext cx="3074498" cy="2047164"/>
          </a:xfrm>
          <a:prstGeom prst="rect">
            <a:avLst/>
          </a:prstGeom>
        </p:spPr>
      </p:pic>
      <p:sp>
        <p:nvSpPr>
          <p:cNvPr id="85" name="Rectangle 84"/>
          <p:cNvSpPr/>
          <p:nvPr/>
        </p:nvSpPr>
        <p:spPr>
          <a:xfrm>
            <a:off x="9717237" y="5482277"/>
            <a:ext cx="2760692" cy="1477328"/>
          </a:xfrm>
          <a:prstGeom prst="rect">
            <a:avLst/>
          </a:prstGeom>
          <a:noFill/>
        </p:spPr>
        <p:txBody>
          <a:bodyPr wrap="none" lIns="91440" tIns="45720" rIns="91440" bIns="45720">
            <a:spAutoFit/>
          </a:bodyPr>
          <a:lstStyle/>
          <a:p>
            <a:pPr algn="ct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Vulnerability Triggered</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Exploitation Done</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Shellcode</a:t>
            </a: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Executed</a:t>
            </a:r>
            <a:endParaRPr lang="en-US"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 name="Left Arrow 1"/>
          <p:cNvSpPr/>
          <p:nvPr/>
        </p:nvSpPr>
        <p:spPr bwMode="auto">
          <a:xfrm>
            <a:off x="7206018" y="2695442"/>
            <a:ext cx="2272217" cy="9144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smtClean="0">
                <a:gradFill>
                  <a:gsLst>
                    <a:gs pos="0">
                      <a:srgbClr val="FFFFFF"/>
                    </a:gs>
                    <a:gs pos="100000">
                      <a:srgbClr val="FFFFFF"/>
                    </a:gs>
                  </a:gsLst>
                  <a:lin ang="5400000" scaled="0"/>
                </a:gradFill>
                <a:ea typeface="Segoe UI" pitchFamily="34" charset="0"/>
                <a:cs typeface="Segoe UI" pitchFamily="34" charset="0"/>
              </a:rPr>
              <a:t>Exploit + </a:t>
            </a:r>
            <a:r>
              <a:rPr lang="en-US" sz="1400" b="1" dirty="0" err="1" smtClean="0">
                <a:gradFill>
                  <a:gsLst>
                    <a:gs pos="0">
                      <a:srgbClr val="FFFFFF"/>
                    </a:gs>
                    <a:gs pos="100000">
                      <a:srgbClr val="FFFFFF"/>
                    </a:gs>
                  </a:gsLst>
                  <a:lin ang="5400000" scaled="0"/>
                </a:gradFill>
                <a:ea typeface="Segoe UI" pitchFamily="34" charset="0"/>
                <a:cs typeface="Segoe UI" pitchFamily="34" charset="0"/>
              </a:rPr>
              <a:t>Shellcode</a:t>
            </a:r>
            <a:endParaRPr lang="en-IN" sz="1400" b="1"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7" name="Curved Connector 6"/>
          <p:cNvCxnSpPr>
            <a:stCxn id="77" idx="2"/>
            <a:endCxn id="28" idx="1"/>
          </p:cNvCxnSpPr>
          <p:nvPr/>
        </p:nvCxnSpPr>
        <p:spPr>
          <a:xfrm rot="16200000" flipH="1">
            <a:off x="1669308" y="4260863"/>
            <a:ext cx="1978867" cy="1563923"/>
          </a:xfrm>
          <a:prstGeom prst="curvedConnector2">
            <a:avLst/>
          </a:prstGeom>
          <a:ln w="3175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2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6035922" y="4624927"/>
            <a:ext cx="1376362" cy="135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3440703" y="5497368"/>
            <a:ext cx="1317785" cy="1069781"/>
            <a:chOff x="6199716" y="5019598"/>
            <a:chExt cx="1356742" cy="1356742"/>
          </a:xfrm>
        </p:grpSpPr>
        <p:pic>
          <p:nvPicPr>
            <p:cNvPr id="28" name="Picture 2" descr="http://ts3.mm.bing.net/th?id=I4645007735521606&amp;pid=1.1"/>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10000" r="90000">
                          <a14:foregroundMark x1="15000" y1="46667" x2="15333" y2="5667"/>
                          <a14:foregroundMark x1="17333" y1="6333" x2="53667" y2="6667"/>
                        </a14:backgroundRemoval>
                      </a14:imgEffect>
                    </a14:imgLayer>
                  </a14:imgProps>
                </a:ext>
                <a:ext uri="{28A0092B-C50C-407E-A947-70E740481C1C}">
                  <a14:useLocalDpi xmlns:a14="http://schemas.microsoft.com/office/drawing/2010/main" val="0"/>
                </a:ext>
              </a:extLst>
            </a:blip>
            <a:srcRect/>
            <a:stretch>
              <a:fillRect/>
            </a:stretch>
          </p:blipFill>
          <p:spPr bwMode="auto">
            <a:xfrm>
              <a:off x="6199716" y="5019598"/>
              <a:ext cx="1356742" cy="1356742"/>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bwMode="auto">
            <a:xfrm>
              <a:off x="6446039" y="5753917"/>
              <a:ext cx="864096" cy="3600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nl-BE" sz="1100" b="1" dirty="0" err="1" smtClean="0">
                  <a:solidFill>
                    <a:srgbClr val="FFFFFF">
                      <a:alpha val="98824"/>
                    </a:srgbClr>
                  </a:solidFill>
                  <a:latin typeface="Segoe UI" pitchFamily="34" charset="0"/>
                  <a:ea typeface="Segoe UI" pitchFamily="34" charset="0"/>
                  <a:cs typeface="Segoe UI" pitchFamily="34" charset="0"/>
                </a:rPr>
                <a:t>ShellCode</a:t>
              </a:r>
              <a:endParaRPr lang="en-US" sz="1100" b="1" dirty="0" smtClean="0">
                <a:solidFill>
                  <a:srgbClr val="FFFFFF">
                    <a:alpha val="98824"/>
                  </a:srgbClr>
                </a:solidFill>
                <a:latin typeface="Segoe UI" pitchFamily="34" charset="0"/>
                <a:ea typeface="Segoe UI" pitchFamily="34" charset="0"/>
                <a:cs typeface="Segoe UI" pitchFamily="34" charset="0"/>
              </a:endParaRPr>
            </a:p>
          </p:txBody>
        </p:sp>
      </p:grpSp>
      <p:cxnSp>
        <p:nvCxnSpPr>
          <p:cNvPr id="12" name="Curved Connector 11"/>
          <p:cNvCxnSpPr>
            <a:stCxn id="28" idx="3"/>
            <a:endCxn id="26" idx="1"/>
          </p:cNvCxnSpPr>
          <p:nvPr/>
        </p:nvCxnSpPr>
        <p:spPr>
          <a:xfrm flipV="1">
            <a:off x="4758488" y="5304280"/>
            <a:ext cx="1277434" cy="727979"/>
          </a:xfrm>
          <a:prstGeom prst="curvedConnector3">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rot="20323563">
            <a:off x="5886916" y="5558270"/>
            <a:ext cx="2323018" cy="646331"/>
          </a:xfrm>
          <a:prstGeom prst="rect">
            <a:avLst/>
          </a:prstGeom>
          <a:noFill/>
        </p:spPr>
        <p:txBody>
          <a:bodyPr wrap="square" lIns="91440" tIns="45720" rIns="91440" bIns="45720">
            <a:spAutoFit/>
          </a:bodyPr>
          <a:lstStyle/>
          <a:p>
            <a:pPr algn="ctr"/>
            <a:r>
              <a:rPr lang="en-US" sz="36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OWNED!</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326678496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circle(in)">
                                      <p:cBhvr>
                                        <p:cTn id="7" dur="2000"/>
                                        <p:tgtEl>
                                          <p:spTgt spid="77"/>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circle(in)">
                                      <p:cBhvr>
                                        <p:cTn id="11" dur="2000"/>
                                        <p:tgtEl>
                                          <p:spTgt spid="75"/>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4500"/>
                            </p:stCondLst>
                            <p:childTnLst>
                              <p:par>
                                <p:cTn id="17" presetID="42" presetClass="path" presetSubtype="0" accel="50000" decel="50000" fill="hold" grpId="1" nodeType="afterEffect">
                                  <p:stCondLst>
                                    <p:cond delay="0"/>
                                  </p:stCondLst>
                                  <p:childTnLst>
                                    <p:animMotion origin="layout" path="M 2.84985E-6 -4.14966E-6 L -0.40399 0.00046 " pathEditMode="relative" rAng="0" ptsTypes="AA">
                                      <p:cBhvr>
                                        <p:cTn id="18" dur="2000" fill="hold"/>
                                        <p:tgtEl>
                                          <p:spTgt spid="2"/>
                                        </p:tgtEl>
                                        <p:attrNameLst>
                                          <p:attrName>ppt_x</p:attrName>
                                          <p:attrName>ppt_y</p:attrName>
                                        </p:attrNameLst>
                                      </p:cBhvr>
                                      <p:rCtr x="-20199" y="23"/>
                                    </p:animMotion>
                                  </p:childTnLst>
                                </p:cTn>
                              </p:par>
                            </p:childTnLst>
                          </p:cTn>
                        </p:par>
                        <p:par>
                          <p:cTn id="19" fill="hold">
                            <p:stCondLst>
                              <p:cond delay="6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7000"/>
                            </p:stCondLst>
                            <p:childTnLst>
                              <p:par>
                                <p:cTn id="24" presetID="53" presetClass="entr" presetSubtype="16"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fltVal val="0"/>
                                          </p:val>
                                        </p:tav>
                                        <p:tav tm="100000">
                                          <p:val>
                                            <p:strVal val="#ppt_h"/>
                                          </p:val>
                                        </p:tav>
                                      </p:tavLst>
                                    </p:anim>
                                    <p:animEffect transition="in" filter="fade">
                                      <p:cBhvr>
                                        <p:cTn id="28" dur="500"/>
                                        <p:tgtEl>
                                          <p:spTgt spid="27"/>
                                        </p:tgtEl>
                                      </p:cBhvr>
                                    </p:animEffect>
                                  </p:childTnLst>
                                </p:cTn>
                              </p:par>
                            </p:childTnLst>
                          </p:cTn>
                        </p:par>
                        <p:par>
                          <p:cTn id="29" fill="hold">
                            <p:stCondLst>
                              <p:cond delay="7500"/>
                            </p:stCondLst>
                            <p:childTnLst>
                              <p:par>
                                <p:cTn id="30" presetID="10" presetClass="entr" presetSubtype="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par>
                          <p:cTn id="33" fill="hold">
                            <p:stCondLst>
                              <p:cond delay="8000"/>
                            </p:stCondLst>
                            <p:childTnLst>
                              <p:par>
                                <p:cTn id="34" presetID="53" presetClass="entr" presetSubtype="16"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500" fill="hold"/>
                                        <p:tgtEl>
                                          <p:spTgt spid="26"/>
                                        </p:tgtEl>
                                        <p:attrNameLst>
                                          <p:attrName>ppt_w</p:attrName>
                                        </p:attrNameLst>
                                      </p:cBhvr>
                                      <p:tavLst>
                                        <p:tav tm="0">
                                          <p:val>
                                            <p:fltVal val="0"/>
                                          </p:val>
                                        </p:tav>
                                        <p:tav tm="100000">
                                          <p:val>
                                            <p:strVal val="#ppt_w"/>
                                          </p:val>
                                        </p:tav>
                                      </p:tavLst>
                                    </p:anim>
                                    <p:anim calcmode="lin" valueType="num">
                                      <p:cBhvr>
                                        <p:cTn id="37" dur="500" fill="hold"/>
                                        <p:tgtEl>
                                          <p:spTgt spid="26"/>
                                        </p:tgtEl>
                                        <p:attrNameLst>
                                          <p:attrName>ppt_h</p:attrName>
                                        </p:attrNameLst>
                                      </p:cBhvr>
                                      <p:tavLst>
                                        <p:tav tm="0">
                                          <p:val>
                                            <p:fltVal val="0"/>
                                          </p:val>
                                        </p:tav>
                                        <p:tav tm="100000">
                                          <p:val>
                                            <p:strVal val="#ppt_h"/>
                                          </p:val>
                                        </p:tav>
                                      </p:tavLst>
                                    </p:anim>
                                    <p:animEffect transition="in" filter="fade">
                                      <p:cBhvr>
                                        <p:cTn id="38" dur="500"/>
                                        <p:tgtEl>
                                          <p:spTgt spid="26"/>
                                        </p:tgtEl>
                                      </p:cBhvr>
                                    </p:animEffect>
                                  </p:childTnLst>
                                </p:cTn>
                              </p:par>
                            </p:childTnLst>
                          </p:cTn>
                        </p:par>
                        <p:par>
                          <p:cTn id="39" fill="hold">
                            <p:stCondLst>
                              <p:cond delay="8500"/>
                            </p:stCondLst>
                            <p:childTnLst>
                              <p:par>
                                <p:cTn id="40" presetID="31" presetClass="entr" presetSubtype="0" fill="hold" grpId="0" nodeType="afterEffect">
                                  <p:stCondLst>
                                    <p:cond delay="0"/>
                                  </p:stCondLst>
                                  <p:childTnLst>
                                    <p:set>
                                      <p:cBhvr>
                                        <p:cTn id="41" dur="1" fill="hold">
                                          <p:stCondLst>
                                            <p:cond delay="0"/>
                                          </p:stCondLst>
                                        </p:cTn>
                                        <p:tgtEl>
                                          <p:spTgt spid="80"/>
                                        </p:tgtEl>
                                        <p:attrNameLst>
                                          <p:attrName>style.visibility</p:attrName>
                                        </p:attrNameLst>
                                      </p:cBhvr>
                                      <p:to>
                                        <p:strVal val="visible"/>
                                      </p:to>
                                    </p:set>
                                    <p:anim calcmode="lin" valueType="num">
                                      <p:cBhvr>
                                        <p:cTn id="42" dur="1000" fill="hold"/>
                                        <p:tgtEl>
                                          <p:spTgt spid="80"/>
                                        </p:tgtEl>
                                        <p:attrNameLst>
                                          <p:attrName>ppt_w</p:attrName>
                                        </p:attrNameLst>
                                      </p:cBhvr>
                                      <p:tavLst>
                                        <p:tav tm="0">
                                          <p:val>
                                            <p:fltVal val="0"/>
                                          </p:val>
                                        </p:tav>
                                        <p:tav tm="100000">
                                          <p:val>
                                            <p:strVal val="#ppt_w"/>
                                          </p:val>
                                        </p:tav>
                                      </p:tavLst>
                                    </p:anim>
                                    <p:anim calcmode="lin" valueType="num">
                                      <p:cBhvr>
                                        <p:cTn id="43" dur="1000" fill="hold"/>
                                        <p:tgtEl>
                                          <p:spTgt spid="80"/>
                                        </p:tgtEl>
                                        <p:attrNameLst>
                                          <p:attrName>ppt_h</p:attrName>
                                        </p:attrNameLst>
                                      </p:cBhvr>
                                      <p:tavLst>
                                        <p:tav tm="0">
                                          <p:val>
                                            <p:fltVal val="0"/>
                                          </p:val>
                                        </p:tav>
                                        <p:tav tm="100000">
                                          <p:val>
                                            <p:strVal val="#ppt_h"/>
                                          </p:val>
                                        </p:tav>
                                      </p:tavLst>
                                    </p:anim>
                                    <p:anim calcmode="lin" valueType="num">
                                      <p:cBhvr>
                                        <p:cTn id="44" dur="1000" fill="hold"/>
                                        <p:tgtEl>
                                          <p:spTgt spid="80"/>
                                        </p:tgtEl>
                                        <p:attrNameLst>
                                          <p:attrName>style.rotation</p:attrName>
                                        </p:attrNameLst>
                                      </p:cBhvr>
                                      <p:tavLst>
                                        <p:tav tm="0">
                                          <p:val>
                                            <p:fltVal val="90"/>
                                          </p:val>
                                        </p:tav>
                                        <p:tav tm="100000">
                                          <p:val>
                                            <p:fltVal val="0"/>
                                          </p:val>
                                        </p:tav>
                                      </p:tavLst>
                                    </p:anim>
                                    <p:animEffect transition="in" filter="fade">
                                      <p:cBhvr>
                                        <p:cTn id="45" dur="1000"/>
                                        <p:tgtEl>
                                          <p:spTgt spid="80"/>
                                        </p:tgtEl>
                                      </p:cBhvr>
                                    </p:animEffect>
                                  </p:childTnLst>
                                </p:cTn>
                              </p:par>
                            </p:childTnLst>
                          </p:cTn>
                        </p:par>
                        <p:par>
                          <p:cTn id="46" fill="hold">
                            <p:stCondLst>
                              <p:cond delay="9500"/>
                            </p:stCondLst>
                            <p:childTnLst>
                              <p:par>
                                <p:cTn id="47" presetID="6" presetClass="entr" presetSubtype="16" fill="hold" grpId="0" nodeType="after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circle(in)">
                                      <p:cBhvr>
                                        <p:cTn id="49"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2" grpId="0" animBg="1"/>
      <p:bldP spid="2" grpId="1" animBg="1"/>
      <p:bldP spid="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54987" y="403914"/>
            <a:ext cx="7326514" cy="648169"/>
          </a:xfrm>
          <a:prstGeom prst="rect">
            <a:avLst/>
          </a:prstGeom>
          <a:solidFill>
            <a:schemeClr val="tx2"/>
          </a:solidFill>
        </p:spPr>
        <p:txBody>
          <a:bodyPr wrap="none" lIns="93260" tIns="46630" rIns="93260" bIns="46630">
            <a:spAutoFit/>
          </a:bodyPr>
          <a:lstStyle>
            <a:defPPr>
              <a:defRPr lang="en-US"/>
            </a:defPPr>
            <a:lvl1pPr algn="ctr">
              <a:lnSpc>
                <a:spcPct val="90000"/>
              </a:lnSpc>
              <a:defRPr sz="4400">
                <a:solidFill>
                  <a:schemeClr val="tx1">
                    <a:lumMod val="65000"/>
                    <a:lumOff val="35000"/>
                  </a:schemeClr>
                </a:solidFill>
                <a:latin typeface="Segoe UI Light" pitchFamily="34" charset="0"/>
              </a:defRPr>
            </a:lvl1pPr>
          </a:lstStyle>
          <a:p>
            <a:r>
              <a:rPr lang="en-US" sz="4000" b="1" dirty="0" smtClean="0">
                <a:solidFill>
                  <a:schemeClr val="bg2"/>
                </a:solidFill>
                <a:effectLst>
                  <a:outerShdw blurRad="38100" dist="38100" dir="2700000" algn="tl">
                    <a:srgbClr val="000000">
                      <a:alpha val="43137"/>
                    </a:srgbClr>
                  </a:outerShdw>
                </a:effectLst>
              </a:rPr>
              <a:t>Download and Execute </a:t>
            </a:r>
            <a:r>
              <a:rPr lang="en-US" sz="4000" b="1" dirty="0" err="1" smtClean="0">
                <a:solidFill>
                  <a:schemeClr val="bg2"/>
                </a:solidFill>
                <a:effectLst>
                  <a:outerShdw blurRad="38100" dist="38100" dir="2700000" algn="tl">
                    <a:srgbClr val="000000">
                      <a:alpha val="43137"/>
                    </a:srgbClr>
                  </a:outerShdw>
                </a:effectLst>
              </a:rPr>
              <a:t>Shellcode</a:t>
            </a:r>
            <a:endParaRPr lang="en-US" sz="4000" b="1" dirty="0">
              <a:solidFill>
                <a:schemeClr val="bg2"/>
              </a:solidFill>
              <a:effectLst>
                <a:outerShdw blurRad="38100" dist="38100" dir="2700000" algn="tl">
                  <a:srgbClr val="000000">
                    <a:alpha val="43137"/>
                  </a:srgbClr>
                </a:outerShdw>
              </a:effectLst>
            </a:endParaRPr>
          </a:p>
        </p:txBody>
      </p:sp>
      <p:pic>
        <p:nvPicPr>
          <p:cNvPr id="75" name="Picture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624" y="1405716"/>
            <a:ext cx="2109702" cy="2047164"/>
          </a:xfrm>
          <a:prstGeom prst="rect">
            <a:avLst/>
          </a:prstGeom>
        </p:spPr>
      </p:pic>
      <p:pic>
        <p:nvPicPr>
          <p:cNvPr id="77" name="Picture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31" y="1282884"/>
            <a:ext cx="3074498" cy="2047164"/>
          </a:xfrm>
          <a:prstGeom prst="rect">
            <a:avLst/>
          </a:prstGeom>
        </p:spPr>
      </p:pic>
      <p:sp>
        <p:nvSpPr>
          <p:cNvPr id="85" name="Rectangle 84"/>
          <p:cNvSpPr/>
          <p:nvPr/>
        </p:nvSpPr>
        <p:spPr>
          <a:xfrm>
            <a:off x="9717237" y="5482277"/>
            <a:ext cx="2760692" cy="1477328"/>
          </a:xfrm>
          <a:prstGeom prst="rect">
            <a:avLst/>
          </a:prstGeom>
          <a:noFill/>
        </p:spPr>
        <p:txBody>
          <a:bodyPr wrap="none" lIns="91440" tIns="45720" rIns="91440" bIns="45720">
            <a:spAutoFit/>
          </a:bodyPr>
          <a:lstStyle/>
          <a:p>
            <a:pPr algn="ct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Vulnerability Triggered</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Exploitation Done</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Shellcode</a:t>
            </a: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Executed</a:t>
            </a:r>
            <a:endParaRPr lang="en-US"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nvGrpSpPr>
          <p:cNvPr id="4" name="Group 3"/>
          <p:cNvGrpSpPr/>
          <p:nvPr/>
        </p:nvGrpSpPr>
        <p:grpSpPr>
          <a:xfrm>
            <a:off x="7206018" y="1972098"/>
            <a:ext cx="2272217" cy="1480782"/>
            <a:chOff x="7206018" y="1972098"/>
            <a:chExt cx="2272217" cy="1480782"/>
          </a:xfrm>
        </p:grpSpPr>
        <p:sp>
          <p:nvSpPr>
            <p:cNvPr id="2" name="Left Arrow 1"/>
            <p:cNvSpPr/>
            <p:nvPr/>
          </p:nvSpPr>
          <p:spPr bwMode="auto">
            <a:xfrm>
              <a:off x="7206018" y="1972098"/>
              <a:ext cx="2272217" cy="9144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smtClean="0">
                  <a:gradFill>
                    <a:gsLst>
                      <a:gs pos="0">
                        <a:srgbClr val="FFFFFF"/>
                      </a:gs>
                      <a:gs pos="100000">
                        <a:srgbClr val="FFFFFF"/>
                      </a:gs>
                    </a:gsLst>
                    <a:lin ang="5400000" scaled="0"/>
                  </a:gradFill>
                  <a:ea typeface="Segoe UI" pitchFamily="34" charset="0"/>
                  <a:cs typeface="Segoe UI" pitchFamily="34" charset="0"/>
                </a:rPr>
                <a:t>Any Medium</a:t>
              </a:r>
              <a:endParaRPr lang="en-IN" sz="1400" b="1"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8048092" y="2467588"/>
              <a:ext cx="1074365" cy="985292"/>
              <a:chOff x="1712801" y="4509120"/>
              <a:chExt cx="1074365" cy="985292"/>
            </a:xfrm>
          </p:grpSpPr>
          <p:pic>
            <p:nvPicPr>
              <p:cNvPr id="10"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2821" b="100000" l="0" r="89873"/>
                        </a14:imgEffect>
                      </a14:imgLayer>
                    </a14:imgProps>
                  </a:ext>
                  <a:ext uri="{28A0092B-C50C-407E-A947-70E740481C1C}">
                    <a14:useLocalDpi xmlns:a14="http://schemas.microsoft.com/office/drawing/2010/main" val="0"/>
                  </a:ext>
                </a:extLst>
              </a:blip>
              <a:srcRect/>
              <a:stretch/>
            </p:blipFill>
            <p:spPr bwMode="auto">
              <a:xfrm>
                <a:off x="1712801" y="4509120"/>
                <a:ext cx="986358" cy="97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9" descr="http://ts3.mm.bing.net/th?id=I4562050418933938&amp;pid=1.1"/>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5667" b="98667" l="0" r="97667">
                            <a14:backgroundMark x1="26333" y1="92667" x2="28000" y2="93000"/>
                          </a14:backgroundRemoval>
                        </a14:imgEffect>
                      </a14:imgLayer>
                    </a14:imgProps>
                  </a:ext>
                  <a:ext uri="{28A0092B-C50C-407E-A947-70E740481C1C}">
                    <a14:useLocalDpi xmlns:a14="http://schemas.microsoft.com/office/drawing/2010/main" val="0"/>
                  </a:ext>
                </a:extLst>
              </a:blip>
              <a:srcRect/>
              <a:stretch>
                <a:fillRect/>
              </a:stretch>
            </p:blipFill>
            <p:spPr bwMode="auto">
              <a:xfrm>
                <a:off x="2161914" y="4869160"/>
                <a:ext cx="625252" cy="6252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4882" y="4550772"/>
            <a:ext cx="3019647" cy="1857083"/>
          </a:xfrm>
          <a:prstGeom prst="rect">
            <a:avLst/>
          </a:prstGeom>
        </p:spPr>
      </p:pic>
      <p:cxnSp>
        <p:nvCxnSpPr>
          <p:cNvPr id="13" name="Curved Connector 12"/>
          <p:cNvCxnSpPr>
            <a:stCxn id="51" idx="2"/>
            <a:endCxn id="5" idx="2"/>
          </p:cNvCxnSpPr>
          <p:nvPr/>
        </p:nvCxnSpPr>
        <p:spPr>
          <a:xfrm rot="16200000" flipH="1">
            <a:off x="4144361" y="3837509"/>
            <a:ext cx="52841" cy="5087850"/>
          </a:xfrm>
          <a:prstGeom prst="curvedConnector3">
            <a:avLst>
              <a:gd name="adj1" fmla="val 532619"/>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5" idx="0"/>
            <a:endCxn id="77" idx="3"/>
          </p:cNvCxnSpPr>
          <p:nvPr/>
        </p:nvCxnSpPr>
        <p:spPr>
          <a:xfrm rot="16200000" flipV="1">
            <a:off x="3942215" y="1778280"/>
            <a:ext cx="2244306" cy="3300677"/>
          </a:xfrm>
          <a:prstGeom prst="curvedConnector2">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pic>
        <p:nvPicPr>
          <p:cNvPr id="27" name="Picture 3"/>
          <p:cNvPicPr>
            <a:picLocks noChangeAspect="1" noChangeArrowheads="1"/>
          </p:cNvPicPr>
          <p:nvPr/>
        </p:nvPicPr>
        <p:blipFill rotWithShape="1">
          <a:blip r:embed="rId9">
            <a:extLst>
              <a:ext uri="{28A0092B-C50C-407E-A947-70E740481C1C}">
                <a14:useLocalDpi xmlns:a14="http://schemas.microsoft.com/office/drawing/2010/main" val="0"/>
              </a:ext>
            </a:extLst>
          </a:blip>
          <a:srcRect/>
          <a:stretch/>
        </p:blipFill>
        <p:spPr bwMode="auto">
          <a:xfrm>
            <a:off x="2922710" y="4227762"/>
            <a:ext cx="1376362" cy="135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Curved Connector 23"/>
          <p:cNvCxnSpPr>
            <a:stCxn id="51" idx="0"/>
            <a:endCxn id="27" idx="0"/>
          </p:cNvCxnSpPr>
          <p:nvPr/>
        </p:nvCxnSpPr>
        <p:spPr>
          <a:xfrm rot="5400000" flipH="1" flipV="1">
            <a:off x="2090138" y="3764481"/>
            <a:ext cx="1057471" cy="1984035"/>
          </a:xfrm>
          <a:prstGeom prst="curvedConnector3">
            <a:avLst>
              <a:gd name="adj1" fmla="val 121618"/>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rot="20250618">
            <a:off x="2590269" y="5159111"/>
            <a:ext cx="2323018" cy="646331"/>
          </a:xfrm>
          <a:prstGeom prst="rect">
            <a:avLst/>
          </a:prstGeom>
          <a:noFill/>
        </p:spPr>
        <p:txBody>
          <a:bodyPr wrap="square" lIns="91440" tIns="45720" rIns="91440" bIns="45720">
            <a:spAutoFit/>
          </a:bodyPr>
          <a:lstStyle/>
          <a:p>
            <a:pPr algn="ctr"/>
            <a:r>
              <a:rPr lang="en-US" sz="36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OWNED!</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cxnSp>
        <p:nvCxnSpPr>
          <p:cNvPr id="73" name="Curved Connector 72"/>
          <p:cNvCxnSpPr>
            <a:stCxn id="77" idx="2"/>
            <a:endCxn id="51" idx="1"/>
          </p:cNvCxnSpPr>
          <p:nvPr/>
        </p:nvCxnSpPr>
        <p:spPr>
          <a:xfrm rot="5400000">
            <a:off x="177334" y="4120678"/>
            <a:ext cx="2490076" cy="908817"/>
          </a:xfrm>
          <a:prstGeom prst="curvedConnector4">
            <a:avLst>
              <a:gd name="adj1" fmla="val 39260"/>
              <a:gd name="adj2" fmla="val 125154"/>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967963" y="5285233"/>
            <a:ext cx="1317785" cy="1069781"/>
            <a:chOff x="6199716" y="5019598"/>
            <a:chExt cx="1356742" cy="1356742"/>
          </a:xfrm>
        </p:grpSpPr>
        <p:pic>
          <p:nvPicPr>
            <p:cNvPr id="51" name="Picture 2" descr="http://ts3.mm.bing.net/th?id=I4645007735521606&amp;pid=1.1"/>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0" b="100000" l="10000" r="90000">
                          <a14:foregroundMark x1="15000" y1="46667" x2="15333" y2="5667"/>
                          <a14:foregroundMark x1="17333" y1="6333" x2="53667" y2="6667"/>
                        </a14:backgroundRemoval>
                      </a14:imgEffect>
                    </a14:imgLayer>
                  </a14:imgProps>
                </a:ext>
                <a:ext uri="{28A0092B-C50C-407E-A947-70E740481C1C}">
                  <a14:useLocalDpi xmlns:a14="http://schemas.microsoft.com/office/drawing/2010/main" val="0"/>
                </a:ext>
              </a:extLst>
            </a:blip>
            <a:srcRect/>
            <a:stretch>
              <a:fillRect/>
            </a:stretch>
          </p:blipFill>
          <p:spPr bwMode="auto">
            <a:xfrm>
              <a:off x="6199716" y="5019598"/>
              <a:ext cx="1356742" cy="1356742"/>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bwMode="auto">
            <a:xfrm>
              <a:off x="6446039" y="5753917"/>
              <a:ext cx="864096" cy="36004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nl-BE" sz="1100" b="1" dirty="0" err="1" smtClean="0">
                  <a:solidFill>
                    <a:srgbClr val="FFFFFF">
                      <a:alpha val="98824"/>
                    </a:srgbClr>
                  </a:solidFill>
                  <a:latin typeface="Segoe UI" pitchFamily="34" charset="0"/>
                  <a:ea typeface="Segoe UI" pitchFamily="34" charset="0"/>
                  <a:cs typeface="Segoe UI" pitchFamily="34" charset="0"/>
                </a:rPr>
                <a:t>ShellCode</a:t>
              </a:r>
              <a:endParaRPr lang="en-US" sz="1100" b="1" dirty="0" smtClean="0">
                <a:solidFill>
                  <a:srgbClr val="FFFFFF">
                    <a:alpha val="98824"/>
                  </a:srgbClr>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55691271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circle(in)">
                                      <p:cBhvr>
                                        <p:cTn id="7" dur="2000"/>
                                        <p:tgtEl>
                                          <p:spTgt spid="77"/>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circle(in)">
                                      <p:cBhvr>
                                        <p:cTn id="11" dur="2000"/>
                                        <p:tgtEl>
                                          <p:spTgt spid="75"/>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4500"/>
                            </p:stCondLst>
                            <p:childTnLst>
                              <p:par>
                                <p:cTn id="17" presetID="42" presetClass="path" presetSubtype="0" accel="50000" decel="50000" fill="hold" nodeType="afterEffect">
                                  <p:stCondLst>
                                    <p:cond delay="0"/>
                                  </p:stCondLst>
                                  <p:childTnLst>
                                    <p:animMotion origin="layout" path="M 4.72932E-6 -1.5873E-6 L -0.42697 0.00068 " pathEditMode="relative" rAng="0" ptsTypes="AA">
                                      <p:cBhvr>
                                        <p:cTn id="18" dur="2000" fill="hold"/>
                                        <p:tgtEl>
                                          <p:spTgt spid="4"/>
                                        </p:tgtEl>
                                        <p:attrNameLst>
                                          <p:attrName>ppt_x</p:attrName>
                                          <p:attrName>ppt_y</p:attrName>
                                        </p:attrNameLst>
                                      </p:cBhvr>
                                      <p:rCtr x="-21348" y="23"/>
                                    </p:animMotion>
                                  </p:childTnLst>
                                </p:cTn>
                              </p:par>
                            </p:childTnLst>
                          </p:cTn>
                        </p:par>
                        <p:par>
                          <p:cTn id="19" fill="hold">
                            <p:stCondLst>
                              <p:cond delay="6500"/>
                            </p:stCondLst>
                            <p:childTnLst>
                              <p:par>
                                <p:cTn id="20" presetID="6" presetClass="entr" presetSubtype="16" fill="hold" nodeType="after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circle(in)">
                                      <p:cBhvr>
                                        <p:cTn id="22" dur="2000"/>
                                        <p:tgtEl>
                                          <p:spTgt spid="73"/>
                                        </p:tgtEl>
                                      </p:cBhvr>
                                    </p:animEffect>
                                  </p:childTnLst>
                                </p:cTn>
                              </p:par>
                            </p:childTnLst>
                          </p:cTn>
                        </p:par>
                        <p:par>
                          <p:cTn id="23" fill="hold">
                            <p:stCondLst>
                              <p:cond delay="8500"/>
                            </p:stCondLst>
                            <p:childTnLst>
                              <p:par>
                                <p:cTn id="24" presetID="53" presetClass="entr" presetSubtype="16"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Effect transition="in" filter="fade">
                                      <p:cBhvr>
                                        <p:cTn id="28" dur="500"/>
                                        <p:tgtEl>
                                          <p:spTgt spid="50"/>
                                        </p:tgtEl>
                                      </p:cBhvr>
                                    </p:animEffect>
                                  </p:childTnLst>
                                </p:cTn>
                              </p:par>
                            </p:childTnLst>
                          </p:cTn>
                        </p:par>
                        <p:par>
                          <p:cTn id="29" fill="hold">
                            <p:stCondLst>
                              <p:cond delay="9000"/>
                            </p:stCondLst>
                            <p:childTnLst>
                              <p:par>
                                <p:cTn id="30" presetID="21" presetClass="entr" presetSubtype="1"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heel(1)">
                                      <p:cBhvr>
                                        <p:cTn id="32" dur="2000"/>
                                        <p:tgtEl>
                                          <p:spTgt spid="5"/>
                                        </p:tgtEl>
                                      </p:cBhvr>
                                    </p:animEffect>
                                  </p:childTnLst>
                                </p:cTn>
                              </p:par>
                            </p:childTnLst>
                          </p:cTn>
                        </p:par>
                        <p:par>
                          <p:cTn id="33" fill="hold">
                            <p:stCondLst>
                              <p:cond delay="11000"/>
                            </p:stCondLst>
                            <p:childTnLst>
                              <p:par>
                                <p:cTn id="34" presetID="10" presetClass="entr" presetSubtype="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11500"/>
                            </p:stCondLst>
                            <p:childTnLst>
                              <p:par>
                                <p:cTn id="38" presetID="10" presetClass="entr" presetSubtype="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12000"/>
                            </p:stCondLst>
                            <p:childTnLst>
                              <p:par>
                                <p:cTn id="42" presetID="10"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par>
                          <p:cTn id="45" fill="hold">
                            <p:stCondLst>
                              <p:cond delay="12500"/>
                            </p:stCondLst>
                            <p:childTnLst>
                              <p:par>
                                <p:cTn id="46" presetID="53" presetClass="entr" presetSubtype="16"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p:cTn id="48" dur="500" fill="hold"/>
                                        <p:tgtEl>
                                          <p:spTgt spid="27"/>
                                        </p:tgtEl>
                                        <p:attrNameLst>
                                          <p:attrName>ppt_w</p:attrName>
                                        </p:attrNameLst>
                                      </p:cBhvr>
                                      <p:tavLst>
                                        <p:tav tm="0">
                                          <p:val>
                                            <p:fltVal val="0"/>
                                          </p:val>
                                        </p:tav>
                                        <p:tav tm="100000">
                                          <p:val>
                                            <p:strVal val="#ppt_w"/>
                                          </p:val>
                                        </p:tav>
                                      </p:tavLst>
                                    </p:anim>
                                    <p:anim calcmode="lin" valueType="num">
                                      <p:cBhvr>
                                        <p:cTn id="49" dur="500" fill="hold"/>
                                        <p:tgtEl>
                                          <p:spTgt spid="27"/>
                                        </p:tgtEl>
                                        <p:attrNameLst>
                                          <p:attrName>ppt_h</p:attrName>
                                        </p:attrNameLst>
                                      </p:cBhvr>
                                      <p:tavLst>
                                        <p:tav tm="0">
                                          <p:val>
                                            <p:fltVal val="0"/>
                                          </p:val>
                                        </p:tav>
                                        <p:tav tm="100000">
                                          <p:val>
                                            <p:strVal val="#ppt_h"/>
                                          </p:val>
                                        </p:tav>
                                      </p:tavLst>
                                    </p:anim>
                                    <p:animEffect transition="in" filter="fade">
                                      <p:cBhvr>
                                        <p:cTn id="50" dur="500"/>
                                        <p:tgtEl>
                                          <p:spTgt spid="27"/>
                                        </p:tgtEl>
                                      </p:cBhvr>
                                    </p:animEffect>
                                  </p:childTnLst>
                                </p:cTn>
                              </p:par>
                            </p:childTnLst>
                          </p:cTn>
                        </p:par>
                        <p:par>
                          <p:cTn id="51" fill="hold">
                            <p:stCondLst>
                              <p:cond delay="13000"/>
                            </p:stCondLst>
                            <p:childTnLst>
                              <p:par>
                                <p:cTn id="52" presetID="53" presetClass="entr" presetSubtype="16" fill="hold" grpId="0" nodeType="afterEffect">
                                  <p:stCondLst>
                                    <p:cond delay="0"/>
                                  </p:stCondLst>
                                  <p:childTnLst>
                                    <p:set>
                                      <p:cBhvr>
                                        <p:cTn id="53" dur="1" fill="hold">
                                          <p:stCondLst>
                                            <p:cond delay="0"/>
                                          </p:stCondLst>
                                        </p:cTn>
                                        <p:tgtEl>
                                          <p:spTgt spid="80"/>
                                        </p:tgtEl>
                                        <p:attrNameLst>
                                          <p:attrName>style.visibility</p:attrName>
                                        </p:attrNameLst>
                                      </p:cBhvr>
                                      <p:to>
                                        <p:strVal val="visible"/>
                                      </p:to>
                                    </p:set>
                                    <p:anim calcmode="lin" valueType="num">
                                      <p:cBhvr>
                                        <p:cTn id="54" dur="500" fill="hold"/>
                                        <p:tgtEl>
                                          <p:spTgt spid="80"/>
                                        </p:tgtEl>
                                        <p:attrNameLst>
                                          <p:attrName>ppt_w</p:attrName>
                                        </p:attrNameLst>
                                      </p:cBhvr>
                                      <p:tavLst>
                                        <p:tav tm="0">
                                          <p:val>
                                            <p:fltVal val="0"/>
                                          </p:val>
                                        </p:tav>
                                        <p:tav tm="100000">
                                          <p:val>
                                            <p:strVal val="#ppt_w"/>
                                          </p:val>
                                        </p:tav>
                                      </p:tavLst>
                                    </p:anim>
                                    <p:anim calcmode="lin" valueType="num">
                                      <p:cBhvr>
                                        <p:cTn id="55" dur="500" fill="hold"/>
                                        <p:tgtEl>
                                          <p:spTgt spid="80"/>
                                        </p:tgtEl>
                                        <p:attrNameLst>
                                          <p:attrName>ppt_h</p:attrName>
                                        </p:attrNameLst>
                                      </p:cBhvr>
                                      <p:tavLst>
                                        <p:tav tm="0">
                                          <p:val>
                                            <p:fltVal val="0"/>
                                          </p:val>
                                        </p:tav>
                                        <p:tav tm="100000">
                                          <p:val>
                                            <p:strVal val="#ppt_h"/>
                                          </p:val>
                                        </p:tav>
                                      </p:tavLst>
                                    </p:anim>
                                    <p:animEffect transition="in" filter="fade">
                                      <p:cBhvr>
                                        <p:cTn id="56" dur="500"/>
                                        <p:tgtEl>
                                          <p:spTgt spid="80"/>
                                        </p:tgtEl>
                                      </p:cBhvr>
                                    </p:animEffect>
                                  </p:childTnLst>
                                </p:cTn>
                              </p:par>
                            </p:childTnLst>
                          </p:cTn>
                        </p:par>
                        <p:par>
                          <p:cTn id="57" fill="hold">
                            <p:stCondLst>
                              <p:cond delay="13500"/>
                            </p:stCondLst>
                            <p:childTnLst>
                              <p:par>
                                <p:cTn id="58" presetID="6" presetClass="entr" presetSubtype="16" fill="hold" grpId="0" nodeType="after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circle(in)">
                                      <p:cBhvr>
                                        <p:cTn id="60"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674946" y="1405715"/>
            <a:ext cx="2745370" cy="5254391"/>
            <a:chOff x="674946" y="1405716"/>
            <a:chExt cx="2477687" cy="4588630"/>
          </a:xfrm>
        </p:grpSpPr>
        <p:sp>
          <p:nvSpPr>
            <p:cNvPr id="22" name="Rounded Rectangle 21"/>
            <p:cNvSpPr/>
            <p:nvPr/>
          </p:nvSpPr>
          <p:spPr bwMode="auto">
            <a:xfrm>
              <a:off x="674946" y="1405716"/>
              <a:ext cx="2477687" cy="4588630"/>
            </a:xfrm>
            <a:prstGeom prst="round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nl-BE" sz="2200" dirty="0" smtClean="0">
                  <a:solidFill>
                    <a:srgbClr val="FFFFFF">
                      <a:alpha val="98824"/>
                    </a:srgbClr>
                  </a:solidFill>
                  <a:latin typeface="Segoe UI" pitchFamily="34" charset="0"/>
                  <a:ea typeface="Segoe UI" pitchFamily="34" charset="0"/>
                  <a:cs typeface="Segoe UI" pitchFamily="34" charset="0"/>
                </a:rPr>
                <a:t>Process Memory</a:t>
              </a:r>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5" name="Rounded Rectangle 24"/>
            <p:cNvSpPr/>
            <p:nvPr/>
          </p:nvSpPr>
          <p:spPr bwMode="auto">
            <a:xfrm>
              <a:off x="890969" y="4551686"/>
              <a:ext cx="2043299" cy="81408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b" anchorCtr="0" compatLnSpc="1">
              <a:prstTxWarp prst="textNoShape">
                <a:avLst/>
              </a:prstTxWarp>
            </a:bodyPr>
            <a:lstStyle/>
            <a:p>
              <a:pPr algn="ctr" defTabSz="914099"/>
              <a:r>
                <a:rPr lang="nl-BE" sz="2200" dirty="0" smtClean="0">
                  <a:solidFill>
                    <a:schemeClr val="bg1">
                      <a:alpha val="98824"/>
                    </a:schemeClr>
                  </a:solidFill>
                  <a:latin typeface="Segoe UI" pitchFamily="34" charset="0"/>
                  <a:ea typeface="Segoe UI" pitchFamily="34" charset="0"/>
                  <a:cs typeface="Segoe UI" pitchFamily="34" charset="0"/>
                </a:rPr>
                <a:t>Stack</a:t>
              </a:r>
              <a:endParaRPr lang="en-US" sz="2200" dirty="0" smtClean="0">
                <a:solidFill>
                  <a:schemeClr val="bg1">
                    <a:alpha val="98824"/>
                  </a:schemeClr>
                </a:solidFill>
                <a:latin typeface="Segoe UI" pitchFamily="34" charset="0"/>
                <a:ea typeface="Segoe UI" pitchFamily="34" charset="0"/>
                <a:cs typeface="Segoe UI" pitchFamily="34" charset="0"/>
              </a:endParaRPr>
            </a:p>
          </p:txBody>
        </p:sp>
        <p:sp>
          <p:nvSpPr>
            <p:cNvPr id="26" name="Rounded Rectangle 25"/>
            <p:cNvSpPr/>
            <p:nvPr/>
          </p:nvSpPr>
          <p:spPr bwMode="auto">
            <a:xfrm>
              <a:off x="890969" y="1679424"/>
              <a:ext cx="2043299" cy="273630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b" anchorCtr="0" compatLnSpc="1">
              <a:prstTxWarp prst="textNoShape">
                <a:avLst/>
              </a:prstTxWarp>
            </a:bodyPr>
            <a:lstStyle/>
            <a:p>
              <a:pPr algn="ctr" defTabSz="914099"/>
              <a:r>
                <a:rPr lang="nl-BE" sz="2200" dirty="0" err="1" smtClean="0">
                  <a:solidFill>
                    <a:schemeClr val="bg1">
                      <a:alpha val="98824"/>
                    </a:schemeClr>
                  </a:solidFill>
                  <a:latin typeface="Segoe UI" pitchFamily="34" charset="0"/>
                  <a:ea typeface="Segoe UI" pitchFamily="34" charset="0"/>
                  <a:cs typeface="Segoe UI" pitchFamily="34" charset="0"/>
                </a:rPr>
                <a:t>Heap</a:t>
              </a:r>
              <a:endParaRPr lang="en-US" sz="2200" dirty="0" smtClean="0">
                <a:solidFill>
                  <a:schemeClr val="bg1">
                    <a:alpha val="98824"/>
                  </a:schemeClr>
                </a:solidFill>
                <a:latin typeface="Segoe UI" pitchFamily="34" charset="0"/>
                <a:ea typeface="Segoe UI" pitchFamily="34" charset="0"/>
                <a:cs typeface="Segoe UI" pitchFamily="34" charset="0"/>
              </a:endParaRPr>
            </a:p>
          </p:txBody>
        </p:sp>
      </p:grpSp>
      <p:sp>
        <p:nvSpPr>
          <p:cNvPr id="6" name="TextBox 5"/>
          <p:cNvSpPr txBox="1"/>
          <p:nvPr/>
        </p:nvSpPr>
        <p:spPr>
          <a:xfrm>
            <a:off x="3980059" y="403914"/>
            <a:ext cx="4476375" cy="648169"/>
          </a:xfrm>
          <a:prstGeom prst="rect">
            <a:avLst/>
          </a:prstGeom>
          <a:solidFill>
            <a:schemeClr val="tx2"/>
          </a:solidFill>
        </p:spPr>
        <p:txBody>
          <a:bodyPr wrap="none" lIns="93260" tIns="46630" rIns="93260" bIns="46630">
            <a:spAutoFit/>
          </a:bodyPr>
          <a:lstStyle>
            <a:defPPr>
              <a:defRPr lang="en-US"/>
            </a:defPPr>
            <a:lvl1pPr algn="ctr">
              <a:lnSpc>
                <a:spcPct val="90000"/>
              </a:lnSpc>
              <a:defRPr sz="4400">
                <a:solidFill>
                  <a:schemeClr val="tx1">
                    <a:lumMod val="65000"/>
                    <a:lumOff val="35000"/>
                  </a:schemeClr>
                </a:solidFill>
                <a:latin typeface="Segoe UI Light" pitchFamily="34" charset="0"/>
              </a:defRPr>
            </a:lvl1pPr>
          </a:lstStyle>
          <a:p>
            <a:r>
              <a:rPr lang="en-US" sz="4000" b="1" dirty="0" smtClean="0">
                <a:solidFill>
                  <a:schemeClr val="bg2"/>
                </a:solidFill>
                <a:effectLst>
                  <a:outerShdw blurRad="38100" dist="38100" dir="2700000" algn="tl">
                    <a:srgbClr val="000000">
                      <a:alpha val="43137"/>
                    </a:srgbClr>
                  </a:outerShdw>
                </a:effectLst>
              </a:rPr>
              <a:t>Egg-Hunt </a:t>
            </a:r>
            <a:r>
              <a:rPr lang="en-US" sz="4000" b="1" dirty="0" err="1" smtClean="0">
                <a:solidFill>
                  <a:schemeClr val="bg2"/>
                </a:solidFill>
                <a:effectLst>
                  <a:outerShdw blurRad="38100" dist="38100" dir="2700000" algn="tl">
                    <a:srgbClr val="000000">
                      <a:alpha val="43137"/>
                    </a:srgbClr>
                  </a:outerShdw>
                </a:effectLst>
              </a:rPr>
              <a:t>Shellcode</a:t>
            </a:r>
            <a:endParaRPr lang="en-US" sz="4000" b="1" dirty="0">
              <a:solidFill>
                <a:schemeClr val="bg2"/>
              </a:solidFill>
              <a:effectLst>
                <a:outerShdw blurRad="38100" dist="38100" dir="2700000" algn="tl">
                  <a:srgbClr val="000000">
                    <a:alpha val="43137"/>
                  </a:srgbClr>
                </a:outerShdw>
              </a:effectLst>
            </a:endParaRPr>
          </a:p>
        </p:txBody>
      </p:sp>
      <p:pic>
        <p:nvPicPr>
          <p:cNvPr id="75" name="Picture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624" y="1405716"/>
            <a:ext cx="2109702" cy="2047164"/>
          </a:xfrm>
          <a:prstGeom prst="rect">
            <a:avLst/>
          </a:prstGeom>
        </p:spPr>
      </p:pic>
      <p:sp>
        <p:nvSpPr>
          <p:cNvPr id="85" name="Rectangle 84"/>
          <p:cNvSpPr/>
          <p:nvPr/>
        </p:nvSpPr>
        <p:spPr>
          <a:xfrm>
            <a:off x="9717237" y="5482277"/>
            <a:ext cx="2760692" cy="1477328"/>
          </a:xfrm>
          <a:prstGeom prst="rect">
            <a:avLst/>
          </a:prstGeom>
          <a:noFill/>
        </p:spPr>
        <p:txBody>
          <a:bodyPr wrap="none" lIns="91440" tIns="45720" rIns="91440" bIns="45720">
            <a:spAutoFit/>
          </a:bodyPr>
          <a:lstStyle/>
          <a:p>
            <a:pPr algn="ct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Vulnerability Triggered</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Exploitation Done</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r>
            <a:b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br>
            <a:r>
              <a:rPr lang="en-US"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Shellcode</a:t>
            </a:r>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Executed</a:t>
            </a:r>
            <a:endParaRPr lang="en-US"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nvGrpSpPr>
          <p:cNvPr id="4" name="Group 3"/>
          <p:cNvGrpSpPr/>
          <p:nvPr/>
        </p:nvGrpSpPr>
        <p:grpSpPr>
          <a:xfrm>
            <a:off x="7206018" y="1972098"/>
            <a:ext cx="2272217" cy="1480782"/>
            <a:chOff x="7206018" y="1972098"/>
            <a:chExt cx="2272217" cy="1480782"/>
          </a:xfrm>
        </p:grpSpPr>
        <p:sp>
          <p:nvSpPr>
            <p:cNvPr id="2" name="Left Arrow 1"/>
            <p:cNvSpPr/>
            <p:nvPr/>
          </p:nvSpPr>
          <p:spPr bwMode="auto">
            <a:xfrm>
              <a:off x="7206018" y="1972098"/>
              <a:ext cx="2272217" cy="9144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smtClean="0">
                  <a:gradFill>
                    <a:gsLst>
                      <a:gs pos="0">
                        <a:srgbClr val="FFFFFF"/>
                      </a:gs>
                      <a:gs pos="100000">
                        <a:srgbClr val="FFFFFF"/>
                      </a:gs>
                    </a:gsLst>
                    <a:lin ang="5400000" scaled="0"/>
                  </a:gradFill>
                  <a:ea typeface="Segoe UI" pitchFamily="34" charset="0"/>
                  <a:cs typeface="Segoe UI" pitchFamily="34" charset="0"/>
                </a:rPr>
                <a:t>Any Medium</a:t>
              </a:r>
              <a:endParaRPr lang="en-IN" sz="1400" b="1"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8048092" y="2467588"/>
              <a:ext cx="1074365" cy="985292"/>
              <a:chOff x="1712801" y="4509120"/>
              <a:chExt cx="1074365" cy="985292"/>
            </a:xfrm>
          </p:grpSpPr>
          <p:pic>
            <p:nvPicPr>
              <p:cNvPr id="10"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2821" b="100000" l="0" r="89873"/>
                        </a14:imgEffect>
                      </a14:imgLayer>
                    </a14:imgProps>
                  </a:ext>
                  <a:ext uri="{28A0092B-C50C-407E-A947-70E740481C1C}">
                    <a14:useLocalDpi xmlns:a14="http://schemas.microsoft.com/office/drawing/2010/main" val="0"/>
                  </a:ext>
                </a:extLst>
              </a:blip>
              <a:srcRect/>
              <a:stretch/>
            </p:blipFill>
            <p:spPr bwMode="auto">
              <a:xfrm>
                <a:off x="1712801" y="4509120"/>
                <a:ext cx="986358" cy="97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9" descr="http://ts3.mm.bing.net/th?id=I4562050418933938&amp;pid=1.1"/>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667" b="98667" l="0" r="97667">
                            <a14:backgroundMark x1="26333" y1="92667" x2="28000" y2="93000"/>
                          </a14:backgroundRemoval>
                        </a14:imgEffect>
                      </a14:imgLayer>
                    </a14:imgProps>
                  </a:ext>
                  <a:ext uri="{28A0092B-C50C-407E-A947-70E740481C1C}">
                    <a14:useLocalDpi xmlns:a14="http://schemas.microsoft.com/office/drawing/2010/main" val="0"/>
                  </a:ext>
                </a:extLst>
              </a:blip>
              <a:srcRect/>
              <a:stretch>
                <a:fillRect/>
              </a:stretch>
            </p:blipFill>
            <p:spPr bwMode="auto">
              <a:xfrm>
                <a:off x="2161914" y="4869160"/>
                <a:ext cx="625252" cy="625252"/>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7"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5321046" y="3646516"/>
            <a:ext cx="1376362" cy="135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Rectangle 79"/>
          <p:cNvSpPr/>
          <p:nvPr/>
        </p:nvSpPr>
        <p:spPr>
          <a:xfrm rot="20250618">
            <a:off x="4847718" y="4002704"/>
            <a:ext cx="2323018" cy="646331"/>
          </a:xfrm>
          <a:prstGeom prst="rect">
            <a:avLst/>
          </a:prstGeom>
          <a:noFill/>
        </p:spPr>
        <p:txBody>
          <a:bodyPr wrap="square" lIns="91440" tIns="45720" rIns="91440" bIns="45720">
            <a:spAutoFit/>
          </a:bodyPr>
          <a:lstStyle/>
          <a:p>
            <a:pPr algn="ctr"/>
            <a:r>
              <a:rPr lang="en-US" sz="36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OWNED!</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grpSp>
        <p:nvGrpSpPr>
          <p:cNvPr id="56" name="Group 55"/>
          <p:cNvGrpSpPr/>
          <p:nvPr/>
        </p:nvGrpSpPr>
        <p:grpSpPr>
          <a:xfrm>
            <a:off x="1218421" y="1751210"/>
            <a:ext cx="1729495" cy="3723021"/>
            <a:chOff x="1218421" y="1751211"/>
            <a:chExt cx="1390735" cy="3221526"/>
          </a:xfrm>
        </p:grpSpPr>
        <p:grpSp>
          <p:nvGrpSpPr>
            <p:cNvPr id="7" name="Group 6"/>
            <p:cNvGrpSpPr/>
            <p:nvPr/>
          </p:nvGrpSpPr>
          <p:grpSpPr>
            <a:xfrm>
              <a:off x="1218421" y="1751211"/>
              <a:ext cx="1390735" cy="1488231"/>
              <a:chOff x="1393408" y="1751211"/>
              <a:chExt cx="1390735" cy="1488231"/>
            </a:xfrm>
          </p:grpSpPr>
          <p:pic>
            <p:nvPicPr>
              <p:cNvPr id="51" name="Picture 2" descr="http://ts3.mm.bing.net/th?id=I4645007735521606&amp;pid=1.1"/>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0" b="100000" l="10000" r="90000">
                            <a14:foregroundMark x1="15000" y1="46667" x2="15333" y2="5667"/>
                            <a14:foregroundMark x1="17333" y1="6333" x2="53667" y2="6667"/>
                          </a14:backgroundRemoval>
                        </a14:imgEffect>
                      </a14:imgLayer>
                    </a14:imgProps>
                  </a:ext>
                  <a:ext uri="{28A0092B-C50C-407E-A947-70E740481C1C}">
                    <a14:useLocalDpi xmlns:a14="http://schemas.microsoft.com/office/drawing/2010/main" val="0"/>
                  </a:ext>
                </a:extLst>
              </a:blip>
              <a:srcRect/>
              <a:stretch>
                <a:fillRect/>
              </a:stretch>
            </p:blipFill>
            <p:spPr bwMode="auto">
              <a:xfrm>
                <a:off x="1393408" y="1751211"/>
                <a:ext cx="1390735" cy="1488231"/>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bwMode="auto">
              <a:xfrm>
                <a:off x="1638939" y="2467588"/>
                <a:ext cx="885746" cy="32597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nl-BE" sz="1100" b="1" dirty="0" err="1" smtClean="0">
                    <a:solidFill>
                      <a:srgbClr val="FFFFFF">
                        <a:alpha val="98824"/>
                      </a:srgbClr>
                    </a:solidFill>
                    <a:latin typeface="Segoe UI" pitchFamily="34" charset="0"/>
                    <a:ea typeface="Segoe UI" pitchFamily="34" charset="0"/>
                    <a:cs typeface="Segoe UI" pitchFamily="34" charset="0"/>
                  </a:rPr>
                  <a:t>ShellCode</a:t>
                </a:r>
                <a:endParaRPr lang="en-US" sz="1100" b="1" dirty="0" smtClean="0">
                  <a:solidFill>
                    <a:srgbClr val="FFFFFF">
                      <a:alpha val="98824"/>
                    </a:srgbClr>
                  </a:solidFill>
                  <a:latin typeface="Segoe UI" pitchFamily="34" charset="0"/>
                  <a:ea typeface="Segoe UI" pitchFamily="34" charset="0"/>
                  <a:cs typeface="Segoe UI" pitchFamily="34" charset="0"/>
                </a:endParaRPr>
              </a:p>
            </p:txBody>
          </p:sp>
        </p:grpSp>
        <p:sp>
          <p:nvSpPr>
            <p:cNvPr id="28" name="Rectangle 27"/>
            <p:cNvSpPr/>
            <p:nvPr/>
          </p:nvSpPr>
          <p:spPr bwMode="auto">
            <a:xfrm>
              <a:off x="1336554" y="4612697"/>
              <a:ext cx="1152128" cy="3600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a:r>
                <a:rPr lang="nl-BE" sz="1100" b="1" dirty="0" smtClean="0">
                  <a:solidFill>
                    <a:srgbClr val="FFFFFF">
                      <a:alpha val="98824"/>
                    </a:srgbClr>
                  </a:solidFill>
                  <a:latin typeface="Segoe UI" pitchFamily="34" charset="0"/>
                  <a:ea typeface="Segoe UI" pitchFamily="34" charset="0"/>
                  <a:cs typeface="Segoe UI" pitchFamily="34" charset="0"/>
                </a:rPr>
                <a:t>Egg-hunt ShellCode</a:t>
              </a:r>
              <a:endParaRPr lang="en-US" sz="1100" b="1" dirty="0" smtClean="0">
                <a:solidFill>
                  <a:srgbClr val="FFFFFF">
                    <a:alpha val="98824"/>
                  </a:srgbClr>
                </a:solidFill>
                <a:latin typeface="Segoe UI" pitchFamily="34" charset="0"/>
                <a:ea typeface="Segoe UI" pitchFamily="34" charset="0"/>
                <a:cs typeface="Segoe UI" pitchFamily="34" charset="0"/>
              </a:endParaRPr>
            </a:p>
          </p:txBody>
        </p:sp>
      </p:grpSp>
      <p:pic>
        <p:nvPicPr>
          <p:cNvPr id="49" name="Picture 4" descr="C:\Users\rafcox\AppData\Local\Microsoft\Windows\Temporary Internet Files\Content.IE5\LVY0CP34\MC900431608[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8960" y="1792077"/>
            <a:ext cx="473451" cy="47345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Elbow Connector 19"/>
          <p:cNvCxnSpPr>
            <a:stCxn id="51" idx="2"/>
            <a:endCxn id="27" idx="1"/>
          </p:cNvCxnSpPr>
          <p:nvPr/>
        </p:nvCxnSpPr>
        <p:spPr>
          <a:xfrm rot="16200000" flipH="1">
            <a:off x="3274730" y="2279552"/>
            <a:ext cx="854755" cy="3237877"/>
          </a:xfrm>
          <a:prstGeom prst="bentConnector2">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18343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circle(in)">
                                      <p:cBhvr>
                                        <p:cTn id="7" dur="2000"/>
                                        <p:tgtEl>
                                          <p:spTgt spid="75"/>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circle(in)">
                                      <p:cBhvr>
                                        <p:cTn id="11" dur="2000"/>
                                        <p:tgtEl>
                                          <p:spTgt spid="55"/>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4500"/>
                            </p:stCondLst>
                            <p:childTnLst>
                              <p:par>
                                <p:cTn id="17" presetID="42" presetClass="path" presetSubtype="0" accel="50000" decel="50000" fill="hold" nodeType="afterEffect">
                                  <p:stCondLst>
                                    <p:cond delay="0"/>
                                  </p:stCondLst>
                                  <p:childTnLst>
                                    <p:animMotion origin="layout" path="M 4.72932E-6 -1.5873E-6 L -0.30184 0.00068 " pathEditMode="relative" rAng="0" ptsTypes="AA">
                                      <p:cBhvr>
                                        <p:cTn id="18" dur="2000" fill="hold"/>
                                        <p:tgtEl>
                                          <p:spTgt spid="4"/>
                                        </p:tgtEl>
                                        <p:attrNameLst>
                                          <p:attrName>ppt_x</p:attrName>
                                          <p:attrName>ppt_y</p:attrName>
                                        </p:attrNameLst>
                                      </p:cBhvr>
                                      <p:rCtr x="-15092" y="23"/>
                                    </p:animMotion>
                                  </p:childTnLst>
                                </p:cTn>
                              </p:par>
                            </p:childTnLst>
                          </p:cTn>
                        </p:par>
                        <p:par>
                          <p:cTn id="19" fill="hold">
                            <p:stCondLst>
                              <p:cond delay="6500"/>
                            </p:stCondLst>
                            <p:childTnLst>
                              <p:par>
                                <p:cTn id="20" presetID="10" presetClass="entr" presetSubtype="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par>
                          <p:cTn id="23" fill="hold">
                            <p:stCondLst>
                              <p:cond delay="7000"/>
                            </p:stCondLst>
                            <p:childTnLst>
                              <p:par>
                                <p:cTn id="24" presetID="10" presetClass="entr" presetSubtype="0" fill="hold" nodeType="after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par>
                          <p:cTn id="27" fill="hold">
                            <p:stCondLst>
                              <p:cond delay="7500"/>
                            </p:stCondLst>
                            <p:childTnLst>
                              <p:par>
                                <p:cTn id="28" presetID="0" presetClass="path" presetSubtype="0" accel="50000" decel="50000" fill="hold" nodeType="afterEffect">
                                  <p:stCondLst>
                                    <p:cond delay="0"/>
                                  </p:stCondLst>
                                  <p:childTnLst>
                                    <p:animMotion origin="layout" path="M 0.00064 0.00045 L 0.14734 -0.00159 L 0.14862 0.11337 L -0.00294 0.11065 L -0.00294 0.22653 L 0.14862 0.21882 " pathEditMode="relative" rAng="0" ptsTypes="AAAAAA">
                                      <p:cBhvr>
                                        <p:cTn id="29" dur="4800" fill="hold"/>
                                        <p:tgtEl>
                                          <p:spTgt spid="49"/>
                                        </p:tgtEl>
                                        <p:attrNameLst>
                                          <p:attrName>ppt_x</p:attrName>
                                          <p:attrName>ppt_y</p:attrName>
                                        </p:attrNameLst>
                                      </p:cBhvr>
                                      <p:rCtr x="7227" y="11202"/>
                                    </p:animMotion>
                                  </p:childTnLst>
                                </p:cTn>
                              </p:par>
                            </p:childTnLst>
                          </p:cTn>
                        </p:par>
                        <p:par>
                          <p:cTn id="30" fill="hold">
                            <p:stCondLst>
                              <p:cond delay="12300"/>
                            </p:stCondLst>
                            <p:childTnLst>
                              <p:par>
                                <p:cTn id="31" presetID="6" presetClass="entr" presetSubtype="16"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circle(in)">
                                      <p:cBhvr>
                                        <p:cTn id="33" dur="2000"/>
                                        <p:tgtEl>
                                          <p:spTgt spid="20"/>
                                        </p:tgtEl>
                                      </p:cBhvr>
                                    </p:animEffect>
                                  </p:childTnLst>
                                </p:cTn>
                              </p:par>
                            </p:childTnLst>
                          </p:cTn>
                        </p:par>
                        <p:par>
                          <p:cTn id="34" fill="hold">
                            <p:stCondLst>
                              <p:cond delay="14300"/>
                            </p:stCondLst>
                            <p:childTnLst>
                              <p:par>
                                <p:cTn id="35" presetID="53" presetClass="entr" presetSubtype="16"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childTnLst>
                          </p:cTn>
                        </p:par>
                        <p:par>
                          <p:cTn id="40" fill="hold">
                            <p:stCondLst>
                              <p:cond delay="14800"/>
                            </p:stCondLst>
                            <p:childTnLst>
                              <p:par>
                                <p:cTn id="41" presetID="31"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p:cTn id="43" dur="1000" fill="hold"/>
                                        <p:tgtEl>
                                          <p:spTgt spid="80"/>
                                        </p:tgtEl>
                                        <p:attrNameLst>
                                          <p:attrName>ppt_w</p:attrName>
                                        </p:attrNameLst>
                                      </p:cBhvr>
                                      <p:tavLst>
                                        <p:tav tm="0">
                                          <p:val>
                                            <p:fltVal val="0"/>
                                          </p:val>
                                        </p:tav>
                                        <p:tav tm="100000">
                                          <p:val>
                                            <p:strVal val="#ppt_w"/>
                                          </p:val>
                                        </p:tav>
                                      </p:tavLst>
                                    </p:anim>
                                    <p:anim calcmode="lin" valueType="num">
                                      <p:cBhvr>
                                        <p:cTn id="44" dur="1000" fill="hold"/>
                                        <p:tgtEl>
                                          <p:spTgt spid="80"/>
                                        </p:tgtEl>
                                        <p:attrNameLst>
                                          <p:attrName>ppt_h</p:attrName>
                                        </p:attrNameLst>
                                      </p:cBhvr>
                                      <p:tavLst>
                                        <p:tav tm="0">
                                          <p:val>
                                            <p:fltVal val="0"/>
                                          </p:val>
                                        </p:tav>
                                        <p:tav tm="100000">
                                          <p:val>
                                            <p:strVal val="#ppt_h"/>
                                          </p:val>
                                        </p:tav>
                                      </p:tavLst>
                                    </p:anim>
                                    <p:anim calcmode="lin" valueType="num">
                                      <p:cBhvr>
                                        <p:cTn id="45" dur="1000" fill="hold"/>
                                        <p:tgtEl>
                                          <p:spTgt spid="80"/>
                                        </p:tgtEl>
                                        <p:attrNameLst>
                                          <p:attrName>style.rotation</p:attrName>
                                        </p:attrNameLst>
                                      </p:cBhvr>
                                      <p:tavLst>
                                        <p:tav tm="0">
                                          <p:val>
                                            <p:fltVal val="90"/>
                                          </p:val>
                                        </p:tav>
                                        <p:tav tm="100000">
                                          <p:val>
                                            <p:fltVal val="0"/>
                                          </p:val>
                                        </p:tav>
                                      </p:tavLst>
                                    </p:anim>
                                    <p:animEffect transition="in" filter="fade">
                                      <p:cBhvr>
                                        <p:cTn id="46" dur="1000"/>
                                        <p:tgtEl>
                                          <p:spTgt spid="80"/>
                                        </p:tgtEl>
                                      </p:cBhvr>
                                    </p:animEffect>
                                  </p:childTnLst>
                                </p:cTn>
                              </p:par>
                            </p:childTnLst>
                          </p:cTn>
                        </p:par>
                        <p:par>
                          <p:cTn id="47" fill="hold">
                            <p:stCondLst>
                              <p:cond delay="15800"/>
                            </p:stCondLst>
                            <p:childTnLst>
                              <p:par>
                                <p:cTn id="48" presetID="6" presetClass="entr" presetSubtype="16" fill="hold" grpId="0" nodeType="after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circle(in)">
                                      <p:cBhvr>
                                        <p:cTn id="50"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0" grpId="0"/>
    </p:bldLst>
  </p:timing>
</p:sld>
</file>

<file path=ppt/theme/theme1.xml><?xml version="1.0" encoding="utf-8"?>
<a:theme xmlns:a="http://schemas.openxmlformats.org/drawingml/2006/main" name="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echEd_2013_Template_r05" id="{52CF7746-2BCC-4712-8D0A-4EFD2BD35E94}" vid="{95027F19-C175-4D31-A201-08949528A904}"/>
    </a:ext>
  </a:extLst>
</a:theme>
</file>

<file path=ppt/theme/theme2.xml><?xml version="1.0" encoding="utf-8"?>
<a:theme xmlns:a="http://schemas.openxmlformats.org/drawingml/2006/main" name="1_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echEd_2013_Template_r05" id="{52CF7746-2BCC-4712-8D0A-4EFD2BD35E94}" vid="{95027F19-C175-4D31-A201-08949528A90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Event - TechEd 2013 - Template</Template>
  <TotalTime>0</TotalTime>
  <Words>874</Words>
  <Application>Microsoft Office PowerPoint</Application>
  <PresentationFormat>Custom</PresentationFormat>
  <Paragraphs>112</Paragraphs>
  <Slides>18</Slides>
  <Notes>6</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TechEd_2013_Template_16x9</vt:lpstr>
      <vt:lpstr>1_TechEd_2013_Template_16x9</vt:lpstr>
      <vt:lpstr>Shellcode Of Death</vt:lpstr>
      <vt:lpstr>root@kalu:~/# whoami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Time to be wicked Sunny.</vt:lpstr>
      <vt:lpstr>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Shellcode Of Death</dc:title>
  <dc:creator/>
  <dc:description>null Meet - Pune</dc:description>
  <cp:lastModifiedBy/>
  <cp:revision>1</cp:revision>
  <dcterms:created xsi:type="dcterms:W3CDTF">2013-08-31T09:11:58Z</dcterms:created>
  <dcterms:modified xsi:type="dcterms:W3CDTF">2013-08-31T09:13:10Z</dcterms:modified>
</cp:coreProperties>
</file>