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70" r:id="rId11"/>
    <p:sldId id="276" r:id="rId12"/>
    <p:sldId id="266" r:id="rId13"/>
    <p:sldId id="273" r:id="rId14"/>
    <p:sldId id="271" r:id="rId15"/>
    <p:sldId id="278" r:id="rId16"/>
    <p:sldId id="272" r:id="rId17"/>
    <p:sldId id="267" r:id="rId18"/>
    <p:sldId id="26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7" autoAdjust="0"/>
    <p:restoredTop sz="94729"/>
  </p:normalViewPr>
  <p:slideViewPr>
    <p:cSldViewPr snapToGrid="0" snapToObjects="1">
      <p:cViewPr varScale="1">
        <p:scale>
          <a:sx n="60" d="100"/>
          <a:sy n="60" d="100"/>
        </p:scale>
        <p:origin x="50" y="1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50A8-7D29-42E5-BF04-268604A9F382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2DBB3-CA1F-4185-9E97-9B426BC1F1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364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DBB3-CA1F-4185-9E97-9B426BC1F1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81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DBB3-CA1F-4185-9E97-9B426BC1F1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7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DBB3-CA1F-4185-9E97-9B426BC1F1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66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DBB3-CA1F-4185-9E97-9B426BC1F1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79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DBB3-CA1F-4185-9E97-9B426BC1F1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54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DBB3-CA1F-4185-9E97-9B426BC1F1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55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DBB3-CA1F-4185-9E97-9B426BC1F1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62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DBB3-CA1F-4185-9E97-9B426BC1F1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3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86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4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7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9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24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8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5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5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4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7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5F998-5F87-6E42-8922-48408A16CBB5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5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5B2333-A9B6-4CB1-AF0A-10B5831C8057}"/>
              </a:ext>
            </a:extLst>
          </p:cNvPr>
          <p:cNvSpPr txBox="1"/>
          <p:nvPr/>
        </p:nvSpPr>
        <p:spPr>
          <a:xfrm>
            <a:off x="6228577" y="4948972"/>
            <a:ext cx="5774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Yogesh Prem Swami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76274-DB04-4CD9-B161-3488E27D13B4}"/>
              </a:ext>
            </a:extLst>
          </p:cNvPr>
          <p:cNvSpPr txBox="1"/>
          <p:nvPr/>
        </p:nvSpPr>
        <p:spPr>
          <a:xfrm>
            <a:off x="3281082" y="3312206"/>
            <a:ext cx="8625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4"/>
                </a:solidFill>
              </a:rPr>
              <a:t>SGX Remote Attestation is not sufficient</a:t>
            </a:r>
          </a:p>
        </p:txBody>
      </p:sp>
    </p:spTree>
    <p:extLst>
      <p:ext uri="{BB962C8B-B14F-4D97-AF65-F5344CB8AC3E}">
        <p14:creationId xmlns:p14="http://schemas.microsoft.com/office/powerpoint/2010/main" val="2140488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SGX Key Derivation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EBBDC3-3E1A-4AA4-BFDF-8B4102E4E1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266" y="1825626"/>
            <a:ext cx="5989734" cy="435133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79369-6546-4010-B590-A510DC3A9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67293"/>
            <a:ext cx="5794744" cy="5178056"/>
          </a:xfrm>
        </p:spPr>
        <p:txBody>
          <a:bodyPr>
            <a:normAutofit/>
          </a:bodyPr>
          <a:lstStyle/>
          <a:p>
            <a:r>
              <a:rPr lang="en-US" dirty="0"/>
              <a:t>Each named key can further be diversified</a:t>
            </a:r>
          </a:p>
          <a:p>
            <a:pPr lvl="1"/>
            <a:r>
              <a:rPr lang="en-US" dirty="0"/>
              <a:t>Enclave’s own identity (mrenclave, mrsigner, attributes)</a:t>
            </a:r>
          </a:p>
          <a:p>
            <a:pPr lvl="1"/>
            <a:r>
              <a:rPr lang="en-US" dirty="0"/>
              <a:t>Potentially adversarial selected 128-bit random  number</a:t>
            </a:r>
          </a:p>
          <a:p>
            <a:r>
              <a:rPr lang="en-US" dirty="0"/>
              <a:t>Identity used directly from CPU’s private data structures</a:t>
            </a:r>
          </a:p>
          <a:p>
            <a:pPr lvl="1"/>
            <a:r>
              <a:rPr lang="en-US" dirty="0"/>
              <a:t>Absence </a:t>
            </a:r>
            <a:r>
              <a:rPr lang="en-US" dirty="0">
                <a:sym typeface="Wingdings" panose="05000000000000000000" pitchFamily="2" charset="2"/>
              </a:rPr>
              <a:t> Use zeros</a:t>
            </a:r>
          </a:p>
          <a:p>
            <a:r>
              <a:rPr lang="en-US" dirty="0">
                <a:sym typeface="Wingdings" panose="05000000000000000000" pitchFamily="2" charset="2"/>
              </a:rPr>
              <a:t>K</a:t>
            </a:r>
            <a:r>
              <a:rPr lang="en-US" dirty="0"/>
              <a:t>eys cannot be diversified for other enclave’s identity</a:t>
            </a:r>
          </a:p>
        </p:txBody>
      </p:sp>
    </p:spTree>
    <p:extLst>
      <p:ext uri="{BB962C8B-B14F-4D97-AF65-F5344CB8AC3E}">
        <p14:creationId xmlns:p14="http://schemas.microsoft.com/office/powerpoint/2010/main" val="3218497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2ED6-C865-4713-962D-CDB49468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Group Signature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7DD67-8038-41C0-8D1E-C4027CE3F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924" y="1486510"/>
            <a:ext cx="6513266" cy="53714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Sign messages on behalf of the group</a:t>
            </a:r>
          </a:p>
          <a:p>
            <a:pPr lvl="1"/>
            <a:r>
              <a:rPr lang="en-US" dirty="0"/>
              <a:t>Single group public-key</a:t>
            </a:r>
          </a:p>
          <a:p>
            <a:pPr lvl="1"/>
            <a:r>
              <a:rPr lang="en-US" dirty="0"/>
              <a:t>Unique member private-key</a:t>
            </a:r>
          </a:p>
          <a:p>
            <a:pPr lvl="1"/>
            <a:r>
              <a:rPr lang="en-US" dirty="0"/>
              <a:t>Group manager decides who can join</a:t>
            </a:r>
          </a:p>
          <a:p>
            <a:r>
              <a:rPr lang="en-US" dirty="0"/>
              <a:t>Fully Anonymity [</a:t>
            </a:r>
            <a:r>
              <a:rPr lang="en-US" dirty="0">
                <a:solidFill>
                  <a:srgbClr val="0070C0"/>
                </a:solidFill>
              </a:rPr>
              <a:t>BMW03</a:t>
            </a:r>
            <a:r>
              <a:rPr lang="en-US" dirty="0"/>
              <a:t>]:</a:t>
            </a:r>
          </a:p>
          <a:p>
            <a:pPr lvl="1"/>
            <a:r>
              <a:rPr lang="en-US" dirty="0"/>
              <a:t>Adversary cannot tell which member signed the message even if it has private-key of each member</a:t>
            </a:r>
          </a:p>
          <a:p>
            <a:r>
              <a:rPr lang="en-US" dirty="0"/>
              <a:t>Full Traceability [</a:t>
            </a:r>
            <a:r>
              <a:rPr lang="en-US" dirty="0">
                <a:solidFill>
                  <a:srgbClr val="0070C0"/>
                </a:solidFill>
              </a:rPr>
              <a:t>BSZ04</a:t>
            </a:r>
            <a:r>
              <a:rPr lang="en-US" dirty="0"/>
              <a:t>]: </a:t>
            </a:r>
          </a:p>
          <a:p>
            <a:pPr lvl="1"/>
            <a:r>
              <a:rPr lang="en-US" dirty="0"/>
              <a:t>A privileged entity (Opener) can find out who signed the message</a:t>
            </a:r>
          </a:p>
          <a:p>
            <a:r>
              <a:rPr lang="en-US" dirty="0"/>
              <a:t>Non-Frameability [</a:t>
            </a:r>
            <a:r>
              <a:rPr lang="en-US" dirty="0">
                <a:solidFill>
                  <a:srgbClr val="0070C0"/>
                </a:solidFill>
              </a:rPr>
              <a:t>BSZ04</a:t>
            </a:r>
            <a:r>
              <a:rPr lang="en-US" dirty="0"/>
              <a:t>]:</a:t>
            </a:r>
          </a:p>
          <a:p>
            <a:pPr lvl="1"/>
            <a:r>
              <a:rPr lang="en-US" dirty="0"/>
              <a:t>A sub-set </a:t>
            </a:r>
            <a:r>
              <a:rPr lang="en-US" dirty="0">
                <a:sym typeface="Symbol" panose="05050102010706020507" pitchFamily="18" charset="2"/>
              </a:rPr>
              <a:t> </a:t>
            </a:r>
            <a:r>
              <a:rPr lang="en-US" dirty="0"/>
              <a:t>of group members cannot create a valid signature which the opener attributes to someone outside of </a:t>
            </a:r>
            <a:r>
              <a:rPr lang="en-US" dirty="0">
                <a:sym typeface="Symbol" panose="05050102010706020507" pitchFamily="18" charset="2"/>
              </a:rPr>
              <a:t>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53F067-D55E-4F5E-A60C-16805A9DF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853" y="1568437"/>
            <a:ext cx="4429787" cy="513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00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Enhanced Privacy ID (EPID)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A2B9-7540-4EF7-A01D-9F4F9FE1B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9602" y="1388714"/>
            <a:ext cx="5780198" cy="5427722"/>
          </a:xfrm>
        </p:spPr>
        <p:txBody>
          <a:bodyPr>
            <a:normAutofit/>
          </a:bodyPr>
          <a:lstStyle/>
          <a:p>
            <a:r>
              <a:rPr lang="en-US" dirty="0"/>
              <a:t>Based on BBS+ scheme [</a:t>
            </a:r>
            <a:r>
              <a:rPr lang="en-US" dirty="0">
                <a:solidFill>
                  <a:srgbClr val="0070C0"/>
                </a:solidFill>
              </a:rPr>
              <a:t>BBS03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ASM06</a:t>
            </a:r>
            <a:r>
              <a:rPr lang="en-US" dirty="0"/>
              <a:t>]</a:t>
            </a:r>
          </a:p>
          <a:p>
            <a:r>
              <a:rPr lang="en-US" dirty="0"/>
              <a:t>Almost standard construction</a:t>
            </a:r>
          </a:p>
          <a:p>
            <a:pPr lvl="1"/>
            <a:r>
              <a:rPr lang="en-US" b="1" dirty="0"/>
              <a:t>Join</a:t>
            </a:r>
            <a:r>
              <a:rPr lang="en-US" dirty="0"/>
              <a:t>: BBS+ signature on member’s private-key in zero-knowledge</a:t>
            </a:r>
          </a:p>
          <a:p>
            <a:pPr lvl="1"/>
            <a:r>
              <a:rPr lang="en-US" b="1" dirty="0"/>
              <a:t>Sign</a:t>
            </a:r>
            <a:r>
              <a:rPr lang="en-US" dirty="0"/>
              <a:t>: Proves knowledge of BBS+ signature of group manager on </a:t>
            </a:r>
            <a:br>
              <a:rPr lang="en-US" dirty="0"/>
            </a:br>
            <a:r>
              <a:rPr lang="en-US" dirty="0"/>
              <a:t>private-key in zero-knowledge</a:t>
            </a:r>
          </a:p>
          <a:p>
            <a:r>
              <a:rPr lang="en-US" dirty="0"/>
              <a:t>Blinded join process</a:t>
            </a:r>
          </a:p>
          <a:p>
            <a:pPr lvl="1"/>
            <a:r>
              <a:rPr lang="en-US" dirty="0"/>
              <a:t>Group manager never knows the member’s private key</a:t>
            </a:r>
          </a:p>
          <a:p>
            <a:pPr lvl="1"/>
            <a:r>
              <a:rPr lang="en-US" dirty="0"/>
              <a:t>No concurrent join by default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AF4783-DB7B-4468-8096-64B0BAE22A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81178" y="1592506"/>
            <a:ext cx="6965840" cy="482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42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EPID Revocation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D82E26-C076-4DEA-9996-A95436AD4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38" y="1825625"/>
            <a:ext cx="11388436" cy="48636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Private-Key Base Revocation (</a:t>
            </a:r>
            <a:r>
              <a:rPr lang="en-US" dirty="0">
                <a:latin typeface="Inconsolata" panose="020B0609030003000000" pitchFamily="49" charset="0"/>
              </a:rPr>
              <a:t>Priv-RL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Member’s private-key directly placed in the revocation list</a:t>
            </a:r>
          </a:p>
          <a:p>
            <a:pPr lvl="1"/>
            <a:r>
              <a:rPr lang="en-US" dirty="0"/>
              <a:t>Retroactively destroys member’s privacy (no full anonymity [</a:t>
            </a:r>
            <a:r>
              <a:rPr lang="en-US" dirty="0">
                <a:solidFill>
                  <a:schemeClr val="accent5"/>
                </a:solidFill>
              </a:rPr>
              <a:t>BMW04</a:t>
            </a:r>
            <a:r>
              <a:rPr lang="en-US" dirty="0"/>
              <a:t>])</a:t>
            </a:r>
          </a:p>
          <a:p>
            <a:r>
              <a:rPr lang="en-US" dirty="0"/>
              <a:t>Signature Based Revocation (</a:t>
            </a:r>
            <a:r>
              <a:rPr lang="en-US" dirty="0">
                <a:latin typeface="Inconsolata" panose="020B0609030003000000" pitchFamily="49" charset="0"/>
              </a:rPr>
              <a:t>Sig-RL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 addition to basic signature, each signature also contains:</a:t>
            </a:r>
          </a:p>
          <a:p>
            <a:pPr lvl="2"/>
            <a:r>
              <a:rPr lang="en-US" dirty="0"/>
              <a:t>B </a:t>
            </a:r>
            <a:r>
              <a:rPr lang="en-US" dirty="0">
                <a:sym typeface="Symbol" panose="05050102010706020507" pitchFamily="18" charset="2"/>
              </a:rPr>
              <a:t> </a:t>
            </a:r>
            <a:r>
              <a:rPr lang="en-US" dirty="0"/>
              <a:t>G</a:t>
            </a:r>
            <a:r>
              <a:rPr lang="en-US" baseline="-25000" dirty="0"/>
              <a:t>3 </a:t>
            </a:r>
            <a:r>
              <a:rPr lang="en-US" dirty="0"/>
              <a:t>(B can be fixed if user wants link-ability)</a:t>
            </a:r>
          </a:p>
          <a:p>
            <a:pPr lvl="2"/>
            <a:r>
              <a:rPr lang="en-US" dirty="0"/>
              <a:t>K = B</a:t>
            </a:r>
            <a:r>
              <a:rPr lang="en-US" baseline="30000" dirty="0">
                <a:sym typeface="Symbol" panose="05050102010706020507" pitchFamily="18" charset="2"/>
              </a:rPr>
              <a:t>f </a:t>
            </a:r>
            <a:r>
              <a:rPr lang="en-US" dirty="0">
                <a:sym typeface="Symbol" panose="05050102010706020507" pitchFamily="18" charset="2"/>
              </a:rPr>
              <a:t>( f :: Private Key)</a:t>
            </a:r>
            <a:endParaRPr lang="en-US" baseline="30000" dirty="0">
              <a:sym typeface="Symbol" panose="05050102010706020507" pitchFamily="18" charset="2"/>
            </a:endParaRPr>
          </a:p>
          <a:p>
            <a:pPr lvl="2"/>
            <a:r>
              <a:rPr lang="en-US" dirty="0">
                <a:sym typeface="Symbol" panose="05050102010706020507" pitchFamily="18" charset="2"/>
              </a:rPr>
              <a:t>&lt;B,K&gt; added to signature in addition to &lt;A, x, y&gt;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Sig-RL consists of [&lt;B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,K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&gt;, &lt;B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,K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&gt;, …, &lt;B</a:t>
            </a:r>
            <a:r>
              <a:rPr lang="en-US" baseline="-25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,K</a:t>
            </a:r>
            <a:r>
              <a:rPr lang="en-US" baseline="-25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&gt;]</a:t>
            </a:r>
          </a:p>
          <a:p>
            <a:pPr lvl="1"/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Signing a message requires proving in ZK that</a:t>
            </a:r>
            <a:r>
              <a:rPr lang="en-US" dirty="0">
                <a:sym typeface="Symbol" panose="05050102010706020507" pitchFamily="18" charset="2"/>
              </a:rPr>
              <a:t> (</a:t>
            </a:r>
            <a:r>
              <a:rPr lang="en-US" dirty="0">
                <a:solidFill>
                  <a:srgbClr val="C00000"/>
                </a:solidFill>
              </a:rPr>
              <a:t>K = B</a:t>
            </a:r>
            <a:r>
              <a:rPr lang="en-US" baseline="30000" dirty="0">
                <a:solidFill>
                  <a:srgbClr val="C00000"/>
                </a:solidFill>
                <a:sym typeface="Symbol" panose="05050102010706020507" pitchFamily="18" charset="2"/>
              </a:rPr>
              <a:t>f</a:t>
            </a:r>
            <a:r>
              <a:rPr lang="en-US" baseline="30000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 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K</a:t>
            </a:r>
            <a:r>
              <a:rPr lang="en-US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j 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 B</a:t>
            </a:r>
            <a:r>
              <a:rPr lang="en-US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j</a:t>
            </a:r>
            <a:r>
              <a:rPr lang="en-US" baseline="30000" dirty="0">
                <a:solidFill>
                  <a:srgbClr val="C00000"/>
                </a:solidFill>
                <a:sym typeface="Symbol" panose="05050102010706020507" pitchFamily="18" charset="2"/>
              </a:rPr>
              <a:t>f</a:t>
            </a:r>
            <a:r>
              <a:rPr lang="en-US" dirty="0">
                <a:sym typeface="Symbol" panose="05050102010706020507" pitchFamily="18" charset="2"/>
              </a:rPr>
              <a:t>) [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CS03</a:t>
            </a:r>
            <a:r>
              <a:rPr lang="en-US" dirty="0">
                <a:sym typeface="Symbol" panose="05050102010706020507" pitchFamily="18" charset="2"/>
              </a:rPr>
              <a:t>]</a:t>
            </a:r>
            <a:endParaRPr lang="en-US" dirty="0"/>
          </a:p>
          <a:p>
            <a:r>
              <a:rPr lang="en-US" dirty="0"/>
              <a:t>Not Verifier Local Revocation [</a:t>
            </a:r>
            <a:r>
              <a:rPr lang="en-US" dirty="0">
                <a:solidFill>
                  <a:schemeClr val="accent5"/>
                </a:solidFill>
              </a:rPr>
              <a:t>BS04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Signer needs a live copy of revocation list</a:t>
            </a:r>
          </a:p>
          <a:p>
            <a:pPr lvl="1"/>
            <a:r>
              <a:rPr lang="en-US" dirty="0"/>
              <a:t>For same message m, and same signer S, the signature length can different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54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SGX EPID Provisioning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A8FAD-E0AC-43F5-90F2-105B38815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179" y="2092850"/>
            <a:ext cx="11124385" cy="4263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Goal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How to bootstrap EPID credentials and join SGX EPID Group</a:t>
            </a:r>
          </a:p>
          <a:p>
            <a:pPr lvl="1"/>
            <a:r>
              <a:rPr lang="en-US" dirty="0"/>
              <a:t>EPID Join protocol only defines how to get group member certificate</a:t>
            </a:r>
          </a:p>
          <a:p>
            <a:r>
              <a:rPr lang="en-US" dirty="0"/>
              <a:t>Handled by two Intel Provided Enclave: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PvE</a:t>
            </a:r>
            <a:r>
              <a:rPr lang="en-US" dirty="0"/>
              <a:t> (Provisioning Enclave)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PcE</a:t>
            </a:r>
            <a:r>
              <a:rPr lang="en-US" dirty="0"/>
              <a:t> (Provisioning Certification Enclave?)</a:t>
            </a:r>
          </a:p>
          <a:p>
            <a:pPr lvl="1"/>
            <a:r>
              <a:rPr lang="en-US" dirty="0"/>
              <a:t>Both enclaves have access to Provision Key</a:t>
            </a:r>
          </a:p>
          <a:p>
            <a:pPr lvl="1"/>
            <a:r>
              <a:rPr lang="en-US" dirty="0"/>
              <a:t>Launch Enclave limits access to Provision Key to only these two enclaves</a:t>
            </a:r>
          </a:p>
          <a:p>
            <a:r>
              <a:rPr lang="en-US" dirty="0"/>
              <a:t>Each platform given a Provisioning ID (PPID)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ppid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</a:t>
            </a:r>
            <a:r>
              <a:rPr lang="en-US" b="1" dirty="0"/>
              <a:t>cmac</a:t>
            </a:r>
            <a:r>
              <a:rPr lang="en-US" dirty="0"/>
              <a:t>(</a:t>
            </a:r>
            <a:r>
              <a:rPr lang="en-US" dirty="0">
                <a:latin typeface="Inconsolata" panose="020B0609030003000000" pitchFamily="49" charset="0"/>
              </a:rPr>
              <a:t>provision_key</a:t>
            </a:r>
            <a:r>
              <a:rPr lang="en-US" dirty="0"/>
              <a:t>, </a:t>
            </a:r>
            <a:r>
              <a:rPr lang="en-US" dirty="0">
                <a:latin typeface="Inconsolata" panose="020B0609030003000000" pitchFamily="49" charset="0"/>
              </a:rPr>
              <a:t>0</a:t>
            </a:r>
            <a:r>
              <a:rPr lang="en-US" baseline="-25000" dirty="0">
                <a:latin typeface="Inconsolata" panose="020B0609030003000000" pitchFamily="49" charset="0"/>
              </a:rPr>
              <a:t>128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Platform provisioning is not anonymous</a:t>
            </a:r>
          </a:p>
        </p:txBody>
      </p:sp>
    </p:spTree>
    <p:extLst>
      <p:ext uri="{BB962C8B-B14F-4D97-AF65-F5344CB8AC3E}">
        <p14:creationId xmlns:p14="http://schemas.microsoft.com/office/powerpoint/2010/main" val="2896201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SGX EPID Provisioning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A8FAD-E0AC-43F5-90F2-105B38815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179" y="1442504"/>
            <a:ext cx="11124385" cy="53299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Endpoint Selection</a:t>
            </a:r>
          </a:p>
          <a:p>
            <a:pPr lvl="1"/>
            <a:r>
              <a:rPr lang="en-US" dirty="0"/>
              <a:t>PvE/PcE send OAEP encrypted PPID to IAS</a:t>
            </a:r>
          </a:p>
          <a:p>
            <a:pPr lvl="1"/>
            <a:r>
              <a:rPr lang="en-US" dirty="0"/>
              <a:t>IAS responds with &lt;nonce, Signed EPID System Params&gt;</a:t>
            </a:r>
          </a:p>
          <a:p>
            <a:r>
              <a:rPr lang="en-US" dirty="0"/>
              <a:t>EpidJoin (PvE/PcE action)</a:t>
            </a:r>
          </a:p>
          <a:p>
            <a:pPr lvl="1"/>
            <a:r>
              <a:rPr lang="en-US" dirty="0"/>
              <a:t>Generate </a:t>
            </a:r>
            <a:r>
              <a:rPr lang="en-US" dirty="0">
                <a:solidFill>
                  <a:srgbClr val="0070C0"/>
                </a:solidFill>
              </a:rPr>
              <a:t>EpidPrivateKey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EpidJoinRequest</a:t>
            </a:r>
            <a:r>
              <a:rPr lang="en-US" dirty="0"/>
              <a:t> with given nonce</a:t>
            </a:r>
          </a:p>
          <a:p>
            <a:pPr lvl="1"/>
            <a:r>
              <a:rPr lang="en-US" dirty="0"/>
              <a:t>Encrypt </a:t>
            </a:r>
            <a:r>
              <a:rPr lang="en-US" dirty="0">
                <a:solidFill>
                  <a:srgbClr val="0070C0"/>
                </a:solidFill>
              </a:rPr>
              <a:t>EpidPrivateKey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ProvisioningSealKey</a:t>
            </a:r>
            <a:r>
              <a:rPr lang="en-US" dirty="0"/>
              <a:t> to create </a:t>
            </a:r>
            <a:r>
              <a:rPr lang="en-US" dirty="0">
                <a:solidFill>
                  <a:srgbClr val="0070C0"/>
                </a:solidFill>
              </a:rPr>
              <a:t>EpidKeyEscrow</a:t>
            </a:r>
          </a:p>
          <a:p>
            <a:pPr lvl="1"/>
            <a:r>
              <a:rPr lang="en-US" dirty="0"/>
              <a:t>Encrypt </a:t>
            </a:r>
            <a:r>
              <a:rPr lang="en-US" dirty="0">
                <a:solidFill>
                  <a:srgbClr val="0070C0"/>
                </a:solidFill>
              </a:rPr>
              <a:t>EpidJoinRequest || EpidKeyEscrow </a:t>
            </a:r>
            <a:r>
              <a:rPr lang="en-US" dirty="0"/>
              <a:t>with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ProvisioningKey</a:t>
            </a:r>
          </a:p>
          <a:p>
            <a:pPr lvl="1"/>
            <a:r>
              <a:rPr lang="en-US" dirty="0"/>
              <a:t>ECDSA sign encrypted blob with a key derived from </a:t>
            </a:r>
            <a:r>
              <a:rPr lang="en-US" dirty="0">
                <a:solidFill>
                  <a:srgbClr val="C00000"/>
                </a:solidFill>
              </a:rPr>
              <a:t>ProvisioningKey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Whole step skipped if platform already provisioned in past</a:t>
            </a:r>
          </a:p>
          <a:p>
            <a:r>
              <a:rPr lang="en-US" dirty="0"/>
              <a:t>Finalize (IAS action)</a:t>
            </a:r>
          </a:p>
          <a:p>
            <a:pPr lvl="1"/>
            <a:r>
              <a:rPr lang="en-US" dirty="0"/>
              <a:t>Member certificate encrypted with </a:t>
            </a:r>
            <a:r>
              <a:rPr lang="en-US" dirty="0">
                <a:solidFill>
                  <a:srgbClr val="C00000"/>
                </a:solidFill>
              </a:rPr>
              <a:t>ProvisioningKey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EpidKeyEscrow</a:t>
            </a:r>
          </a:p>
          <a:p>
            <a:r>
              <a:rPr lang="en-US" dirty="0"/>
              <a:t>Proof of knowledge based on ECDSA signature</a:t>
            </a:r>
          </a:p>
          <a:p>
            <a:r>
              <a:rPr lang="en-US" dirty="0"/>
              <a:t>Encrypting </a:t>
            </a:r>
            <a:r>
              <a:rPr lang="en-US" dirty="0">
                <a:solidFill>
                  <a:srgbClr val="0070C0"/>
                </a:solidFill>
              </a:rPr>
              <a:t>EpidJoinRequest</a:t>
            </a:r>
            <a:r>
              <a:rPr lang="en-US" dirty="0"/>
              <a:t> prevents concurrent join</a:t>
            </a:r>
          </a:p>
        </p:txBody>
      </p:sp>
    </p:spTree>
    <p:extLst>
      <p:ext uri="{BB962C8B-B14F-4D97-AF65-F5344CB8AC3E}">
        <p14:creationId xmlns:p14="http://schemas.microsoft.com/office/powerpoint/2010/main" val="2825682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EPID Provisioning (2)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205CE90-B615-47FD-AFE3-B127FE03A124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" y="1379285"/>
            <a:ext cx="5175422" cy="297282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909D1EC-6CD2-443F-A413-E0E5C9F2590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7100046" y="1315928"/>
            <a:ext cx="4911029" cy="34109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D0BB84-47BB-4BA0-A2B3-E81A2E713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734" y="4277934"/>
            <a:ext cx="6314551" cy="271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77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SGX Local Attestation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140BF-B428-4DE1-B378-034DF8483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1507" y="1759688"/>
            <a:ext cx="6326372" cy="4827182"/>
          </a:xfrm>
        </p:spPr>
        <p:txBody>
          <a:bodyPr>
            <a:normAutofit/>
          </a:bodyPr>
          <a:lstStyle/>
          <a:p>
            <a:r>
              <a:rPr lang="en-US" dirty="0"/>
              <a:t>Allows source enclave to prove that it’s identity is valid to any target enclave</a:t>
            </a:r>
          </a:p>
          <a:p>
            <a:pPr lvl="1"/>
            <a:r>
              <a:rPr lang="en-US" dirty="0"/>
              <a:t>Allows 512-bits additional report data</a:t>
            </a:r>
          </a:p>
          <a:p>
            <a:r>
              <a:rPr lang="en-US" dirty="0"/>
              <a:t>EREPORT provides oracle access to target enclave’s </a:t>
            </a:r>
            <a:r>
              <a:rPr lang="en-US" dirty="0">
                <a:solidFill>
                  <a:srgbClr val="0070C0"/>
                </a:solidFill>
              </a:rPr>
              <a:t>ReportKey</a:t>
            </a:r>
          </a:p>
          <a:p>
            <a:pPr lvl="1"/>
            <a:r>
              <a:rPr lang="en-US" b="1" dirty="0">
                <a:latin typeface="Inconsolata" panose="020B0609030003000000" pitchFamily="49" charset="0"/>
              </a:rPr>
              <a:t>cmac</a:t>
            </a:r>
            <a:r>
              <a:rPr lang="en-US" dirty="0"/>
              <a:t> over source enclave’s identity present in CPU (cannot be forged)</a:t>
            </a:r>
          </a:p>
          <a:p>
            <a:pPr lvl="1"/>
            <a:r>
              <a:rPr lang="en-US" dirty="0"/>
              <a:t>Randomized by CR_REPORT_KEYID set at bootup time</a:t>
            </a:r>
          </a:p>
          <a:p>
            <a:r>
              <a:rPr lang="en-US" dirty="0"/>
              <a:t>Target enclave manually computes the CMAC using it’s own </a:t>
            </a:r>
            <a:r>
              <a:rPr lang="en-US" dirty="0">
                <a:solidFill>
                  <a:srgbClr val="0070C0"/>
                </a:solidFill>
              </a:rPr>
              <a:t>ReportKey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976F0F-F639-45A1-9663-605A1C6194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09488" y="3958776"/>
            <a:ext cx="4202175" cy="28388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C4D44-83DF-4A3D-A4D1-9B5D7E682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184" y="1434723"/>
            <a:ext cx="4366651" cy="218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99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Remote Attestation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37BD0-A0D2-4D5F-8BDD-87A45FC39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559" y="1464762"/>
            <a:ext cx="6010331" cy="5169953"/>
          </a:xfrm>
        </p:spPr>
        <p:txBody>
          <a:bodyPr>
            <a:normAutofit/>
          </a:bodyPr>
          <a:lstStyle/>
          <a:p>
            <a:r>
              <a:rPr lang="en-US" dirty="0"/>
              <a:t>Service Provider (SP) and IAS establish </a:t>
            </a:r>
          </a:p>
          <a:p>
            <a:pPr lvl="1"/>
            <a:r>
              <a:rPr lang="en-US" dirty="0"/>
              <a:t>SP Certificate + Service Provider ID (SPID)</a:t>
            </a:r>
          </a:p>
          <a:p>
            <a:r>
              <a:rPr lang="en-US" dirty="0"/>
              <a:t>Enclave creates local attestation for QE</a:t>
            </a:r>
          </a:p>
          <a:p>
            <a:pPr lvl="1"/>
            <a:r>
              <a:rPr lang="en-US" dirty="0"/>
              <a:t>Optionally request QE to generate local attestation on Quote for Enclave</a:t>
            </a:r>
          </a:p>
          <a:p>
            <a:r>
              <a:rPr lang="en-US" dirty="0"/>
              <a:t>QE Creates encrypted EPID Quote </a:t>
            </a:r>
          </a:p>
          <a:p>
            <a:pPr lvl="1"/>
            <a:r>
              <a:rPr lang="en-US" dirty="0"/>
              <a:t>Enclave validates QE’s local attestation on encrypted Quote</a:t>
            </a:r>
          </a:p>
          <a:p>
            <a:r>
              <a:rPr lang="en-US" dirty="0"/>
              <a:t>Enclave sends Encrypted Quote to SP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SP cannot validate the quote itself even if it has access to Group Public Key</a:t>
            </a:r>
          </a:p>
          <a:p>
            <a:r>
              <a:rPr lang="en-US" dirty="0"/>
              <a:t>SP get Quote Validity YES/NO from IAS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9A73960-5EDB-461D-91A2-647D597A7803}"/>
              </a:ext>
            </a:extLst>
          </p:cNvPr>
          <p:cNvGrpSpPr/>
          <p:nvPr/>
        </p:nvGrpSpPr>
        <p:grpSpPr>
          <a:xfrm>
            <a:off x="6314847" y="2256356"/>
            <a:ext cx="5754969" cy="3199034"/>
            <a:chOff x="6314847" y="2256356"/>
            <a:chExt cx="5754969" cy="319903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A2E238-238B-4164-987B-97F4362CE2AF}"/>
                </a:ext>
              </a:extLst>
            </p:cNvPr>
            <p:cNvSpPr txBox="1"/>
            <p:nvPr/>
          </p:nvSpPr>
          <p:spPr>
            <a:xfrm>
              <a:off x="6766829" y="2813438"/>
              <a:ext cx="16073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local_attest,</a:t>
              </a:r>
            </a:p>
            <a:p>
              <a:pPr algn="ctr"/>
              <a:r>
                <a:rPr lang="en-US" dirty="0">
                  <a:solidFill>
                    <a:srgbClr val="C00000"/>
                  </a:solidFill>
                </a:rPr>
                <a:t>SPID</a:t>
              </a:r>
              <a:r>
                <a:rPr lang="en-US" dirty="0"/>
                <a:t>, nonce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0F7A69-7523-456B-976F-E6C21A03D34D}"/>
                </a:ext>
              </a:extLst>
            </p:cNvPr>
            <p:cNvSpPr/>
            <p:nvPr/>
          </p:nvSpPr>
          <p:spPr>
            <a:xfrm>
              <a:off x="11139467" y="2443957"/>
              <a:ext cx="930349" cy="2711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IAS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79DAC9D-CD73-431A-AF72-E5F2E4D024E7}"/>
                </a:ext>
              </a:extLst>
            </p:cNvPr>
            <p:cNvSpPr/>
            <p:nvPr/>
          </p:nvSpPr>
          <p:spPr>
            <a:xfrm>
              <a:off x="9526863" y="2443957"/>
              <a:ext cx="930349" cy="2711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F79065-A792-4615-BCFE-A9C0EC9C6447}"/>
                </a:ext>
              </a:extLst>
            </p:cNvPr>
            <p:cNvSpPr/>
            <p:nvPr/>
          </p:nvSpPr>
          <p:spPr>
            <a:xfrm>
              <a:off x="7919481" y="2428119"/>
              <a:ext cx="930349" cy="2711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Enclave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1BD5A4D-C800-4610-A8E8-1DF470E1A1D2}"/>
                </a:ext>
              </a:extLst>
            </p:cNvPr>
            <p:cNvCxnSpPr>
              <a:cxnSpLocks/>
            </p:cNvCxnSpPr>
            <p:nvPr/>
          </p:nvCxnSpPr>
          <p:spPr>
            <a:xfrm>
              <a:off x="6766830" y="2692823"/>
              <a:ext cx="13191" cy="27244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12E4FDB-2401-40FD-AD2A-7CDA252D4614}"/>
                </a:ext>
              </a:extLst>
            </p:cNvPr>
            <p:cNvSpPr/>
            <p:nvPr/>
          </p:nvSpPr>
          <p:spPr>
            <a:xfrm>
              <a:off x="6314847" y="2428119"/>
              <a:ext cx="930349" cy="2711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BCA4171-476F-4B47-8906-CA53C345EF06}"/>
                </a:ext>
              </a:extLst>
            </p:cNvPr>
            <p:cNvCxnSpPr>
              <a:cxnSpLocks/>
              <a:stCxn id="11" idx="3"/>
              <a:endCxn id="10" idx="1"/>
            </p:cNvCxnSpPr>
            <p:nvPr/>
          </p:nvCxnSpPr>
          <p:spPr>
            <a:xfrm>
              <a:off x="10457212" y="2579522"/>
              <a:ext cx="682255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E072DE2-6E66-4AEA-AA5B-47F0D109EC4E}"/>
                </a:ext>
              </a:extLst>
            </p:cNvPr>
            <p:cNvSpPr txBox="1"/>
            <p:nvPr/>
          </p:nvSpPr>
          <p:spPr>
            <a:xfrm>
              <a:off x="10318197" y="2256356"/>
              <a:ext cx="8976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Cert</a:t>
              </a:r>
            </a:p>
            <a:p>
              <a:pPr algn="ctr"/>
              <a:r>
                <a:rPr lang="en-US" dirty="0"/>
                <a:t>SPID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58BABAF-4080-4F92-8A7D-62A9FE4F55A1}"/>
                </a:ext>
              </a:extLst>
            </p:cNvPr>
            <p:cNvCxnSpPr/>
            <p:nvPr/>
          </p:nvCxnSpPr>
          <p:spPr>
            <a:xfrm flipH="1">
              <a:off x="6766830" y="3136604"/>
              <a:ext cx="16126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AA464DF-474F-4D2E-9253-4A2F08B68A74}"/>
                </a:ext>
              </a:extLst>
            </p:cNvPr>
            <p:cNvSpPr txBox="1"/>
            <p:nvPr/>
          </p:nvSpPr>
          <p:spPr>
            <a:xfrm>
              <a:off x="6761609" y="3533970"/>
              <a:ext cx="16073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enc(epid_sig)</a:t>
              </a:r>
              <a:r>
                <a:rPr lang="en-US" dirty="0"/>
                <a:t>,</a:t>
              </a:r>
            </a:p>
            <a:p>
              <a:pPr algn="ctr"/>
              <a:r>
                <a:rPr lang="en-US" dirty="0"/>
                <a:t>local_attest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4E87675-EA10-47F3-AE50-6A4EE7CE2BC0}"/>
                </a:ext>
              </a:extLst>
            </p:cNvPr>
            <p:cNvCxnSpPr/>
            <p:nvPr/>
          </p:nvCxnSpPr>
          <p:spPr>
            <a:xfrm flipH="1">
              <a:off x="6756388" y="3863162"/>
              <a:ext cx="16126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D4FD25E-2C1E-4E76-BCA6-AF05976EEDDA}"/>
                </a:ext>
              </a:extLst>
            </p:cNvPr>
            <p:cNvGrpSpPr/>
            <p:nvPr/>
          </p:nvGrpSpPr>
          <p:grpSpPr>
            <a:xfrm>
              <a:off x="8368992" y="3673969"/>
              <a:ext cx="1628268" cy="373494"/>
              <a:chOff x="8374308" y="3285877"/>
              <a:chExt cx="1628268" cy="373494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6CF063C-F950-49D6-94BB-1267757868A4}"/>
                  </a:ext>
                </a:extLst>
              </p:cNvPr>
              <p:cNvSpPr txBox="1"/>
              <p:nvPr/>
            </p:nvSpPr>
            <p:spPr>
              <a:xfrm>
                <a:off x="8395193" y="3285877"/>
                <a:ext cx="1607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enc(epid_sig)</a:t>
                </a:r>
                <a:endParaRPr lang="en-US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68C7765-0BFE-4425-899D-14C0B43EAB33}"/>
                  </a:ext>
                </a:extLst>
              </p:cNvPr>
              <p:cNvCxnSpPr/>
              <p:nvPr/>
            </p:nvCxnSpPr>
            <p:spPr>
              <a:xfrm flipH="1">
                <a:off x="8374308" y="3659371"/>
                <a:ext cx="16126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61CE775-472F-46CF-96B1-697AB01A3AFE}"/>
                </a:ext>
              </a:extLst>
            </p:cNvPr>
            <p:cNvGrpSpPr/>
            <p:nvPr/>
          </p:nvGrpSpPr>
          <p:grpSpPr>
            <a:xfrm>
              <a:off x="9997260" y="3826365"/>
              <a:ext cx="1628268" cy="373494"/>
              <a:chOff x="8374308" y="3285877"/>
              <a:chExt cx="1628268" cy="373494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73808F-C12A-4AD0-B43D-06A9138C7FCE}"/>
                  </a:ext>
                </a:extLst>
              </p:cNvPr>
              <p:cNvSpPr txBox="1"/>
              <p:nvPr/>
            </p:nvSpPr>
            <p:spPr>
              <a:xfrm>
                <a:off x="8395193" y="3285877"/>
                <a:ext cx="1607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enc(epid_sig)</a:t>
                </a:r>
                <a:endParaRPr lang="en-US" dirty="0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B559F25-5310-4388-9FE6-58BC12C624CF}"/>
                  </a:ext>
                </a:extLst>
              </p:cNvPr>
              <p:cNvCxnSpPr/>
              <p:nvPr/>
            </p:nvCxnSpPr>
            <p:spPr>
              <a:xfrm flipH="1">
                <a:off x="8374308" y="3659371"/>
                <a:ext cx="16126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57E31B2-A6B4-4F27-BA13-7348AA1F66D9}"/>
                </a:ext>
              </a:extLst>
            </p:cNvPr>
            <p:cNvSpPr txBox="1"/>
            <p:nvPr/>
          </p:nvSpPr>
          <p:spPr>
            <a:xfrm>
              <a:off x="10048270" y="4606086"/>
              <a:ext cx="1607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Yes/No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CD9B35B-59DF-4E17-98FE-CE7E4348D50B}"/>
                </a:ext>
              </a:extLst>
            </p:cNvPr>
            <p:cNvCxnSpPr/>
            <p:nvPr/>
          </p:nvCxnSpPr>
          <p:spPr>
            <a:xfrm flipH="1">
              <a:off x="10011437" y="4979580"/>
              <a:ext cx="16126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5A34551-A55E-4983-BC7A-AABBC6C381E7}"/>
                </a:ext>
              </a:extLst>
            </p:cNvPr>
            <p:cNvCxnSpPr>
              <a:cxnSpLocks/>
            </p:cNvCxnSpPr>
            <p:nvPr/>
          </p:nvCxnSpPr>
          <p:spPr>
            <a:xfrm>
              <a:off x="8375586" y="2699249"/>
              <a:ext cx="13191" cy="27244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B1F01B1-58B9-4A17-B078-FFD8FA8647A1}"/>
                </a:ext>
              </a:extLst>
            </p:cNvPr>
            <p:cNvCxnSpPr>
              <a:cxnSpLocks/>
            </p:cNvCxnSpPr>
            <p:nvPr/>
          </p:nvCxnSpPr>
          <p:spPr>
            <a:xfrm>
              <a:off x="9990173" y="2715087"/>
              <a:ext cx="13191" cy="27244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874184D-36CB-43E0-A92B-F01146C9A95A}"/>
                </a:ext>
              </a:extLst>
            </p:cNvPr>
            <p:cNvCxnSpPr>
              <a:cxnSpLocks/>
            </p:cNvCxnSpPr>
            <p:nvPr/>
          </p:nvCxnSpPr>
          <p:spPr>
            <a:xfrm>
              <a:off x="11626024" y="2730925"/>
              <a:ext cx="13191" cy="27244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790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1B99F-CCA8-4B27-8B71-F7FF9195D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Provisioning Enclave and Quoting Enclaves are securely implemented</a:t>
            </a:r>
          </a:p>
          <a:p>
            <a:pPr lvl="1"/>
            <a:r>
              <a:rPr lang="en-US" dirty="0"/>
              <a:t>Lots of bike shedding crypto</a:t>
            </a:r>
          </a:p>
          <a:p>
            <a:pPr lvl="1"/>
            <a:r>
              <a:rPr lang="en-US" dirty="0"/>
              <a:t>Secure against sequential, concurrent, and state malleability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r>
              <a:rPr lang="en-US" dirty="0">
                <a:solidFill>
                  <a:srgbClr val="C00000"/>
                </a:solidFill>
              </a:rPr>
              <a:t>No privacy in-spite of group signatures</a:t>
            </a:r>
          </a:p>
          <a:p>
            <a:pPr lvl="1"/>
            <a:r>
              <a:rPr lang="en-US" dirty="0"/>
              <a:t>Provisioning Enclave uses PPID and Provisioning Keys directly</a:t>
            </a:r>
          </a:p>
          <a:p>
            <a:pPr lvl="1"/>
            <a:r>
              <a:rPr lang="en-US" dirty="0"/>
              <a:t>Quoting enclave uses SPID even with un-linkable base name</a:t>
            </a:r>
          </a:p>
          <a:p>
            <a:pPr lvl="1"/>
            <a:r>
              <a:rPr lang="en-US" dirty="0"/>
              <a:t>Remote attestation quotes are encrypted and can only be validated by Intel destroying Service Provider’s privacy</a:t>
            </a:r>
          </a:p>
          <a:p>
            <a:r>
              <a:rPr lang="en-US" dirty="0">
                <a:solidFill>
                  <a:srgbClr val="C00000"/>
                </a:solidFill>
              </a:rPr>
              <a:t>Creating secure enclaves beyond basic use-cases is non-trivial</a:t>
            </a:r>
          </a:p>
        </p:txBody>
      </p:sp>
    </p:spTree>
    <p:extLst>
      <p:ext uri="{BB962C8B-B14F-4D97-AF65-F5344CB8AC3E}">
        <p14:creationId xmlns:p14="http://schemas.microsoft.com/office/powerpoint/2010/main" val="86650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F879-D25F-421B-A25E-0EA7A985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076" y="145084"/>
            <a:ext cx="10515600" cy="1325563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HW/SW crypto co-design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88F4-B7A6-4892-AB3A-30D288651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348" y="1601666"/>
            <a:ext cx="6953352" cy="4868282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Software Simulation of HW as attack vector</a:t>
            </a:r>
          </a:p>
          <a:p>
            <a:r>
              <a:rPr lang="en-US" sz="4000" dirty="0"/>
              <a:t>Class-1 Simulation</a:t>
            </a:r>
          </a:p>
          <a:p>
            <a:pPr lvl="1"/>
            <a:r>
              <a:rPr lang="en-US" sz="3200" dirty="0"/>
              <a:t>Simulate HW on any UTM</a:t>
            </a:r>
          </a:p>
          <a:p>
            <a:pPr lvl="1"/>
            <a:r>
              <a:rPr lang="en-US" sz="3200" dirty="0"/>
              <a:t>Counter measure: Oracle access to a hardware resident key</a:t>
            </a:r>
          </a:p>
          <a:p>
            <a:r>
              <a:rPr lang="en-US" sz="4000" dirty="0"/>
              <a:t>Cass-2 Simulation</a:t>
            </a:r>
          </a:p>
          <a:p>
            <a:pPr lvl="1"/>
            <a:r>
              <a:rPr lang="en-US" sz="3200" dirty="0"/>
              <a:t>Run simulator inside real hardware</a:t>
            </a:r>
          </a:p>
          <a:p>
            <a:pPr lvl="1"/>
            <a:r>
              <a:rPr lang="en-US" sz="3200" dirty="0"/>
              <a:t>Simulator gets (oracle) access to keys</a:t>
            </a:r>
          </a:p>
          <a:p>
            <a:pPr lvl="1"/>
            <a:r>
              <a:rPr lang="en-US" sz="3200" dirty="0"/>
              <a:t>Counter measure: More difficult</a:t>
            </a:r>
          </a:p>
          <a:p>
            <a:r>
              <a:rPr lang="en-US" sz="4000" dirty="0">
                <a:solidFill>
                  <a:srgbClr val="006C31"/>
                </a:solidFill>
              </a:rPr>
              <a:t>SGX is secure against both!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E4C091-FA92-4330-8FCC-31CC5EAFAD6F}"/>
              </a:ext>
            </a:extLst>
          </p:cNvPr>
          <p:cNvSpPr/>
          <p:nvPr/>
        </p:nvSpPr>
        <p:spPr>
          <a:xfrm>
            <a:off x="7581198" y="1782417"/>
            <a:ext cx="4458410" cy="16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Class-1 Simulator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7D86B9-09F6-4F00-A4CD-E048371640C4}"/>
              </a:ext>
            </a:extLst>
          </p:cNvPr>
          <p:cNvSpPr/>
          <p:nvPr/>
        </p:nvSpPr>
        <p:spPr>
          <a:xfrm>
            <a:off x="7796674" y="1938002"/>
            <a:ext cx="1094509" cy="5623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enclave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1009F6-42F9-4BE0-BAB7-79A2FDFCB27F}"/>
              </a:ext>
            </a:extLst>
          </p:cNvPr>
          <p:cNvSpPr/>
          <p:nvPr/>
        </p:nvSpPr>
        <p:spPr>
          <a:xfrm>
            <a:off x="7726539" y="2500334"/>
            <a:ext cx="1234779" cy="562331"/>
          </a:xfrm>
          <a:prstGeom prst="rect">
            <a:avLst/>
          </a:prstGeom>
          <a:solidFill>
            <a:schemeClr val="tx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E306B5-013C-43B8-A53F-43B879C9D01B}"/>
              </a:ext>
            </a:extLst>
          </p:cNvPr>
          <p:cNvSpPr/>
          <p:nvPr/>
        </p:nvSpPr>
        <p:spPr>
          <a:xfrm>
            <a:off x="10737710" y="1938002"/>
            <a:ext cx="1094509" cy="5623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enclave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668E2C-9EB5-438B-9CCF-EF9D40072ED0}"/>
              </a:ext>
            </a:extLst>
          </p:cNvPr>
          <p:cNvSpPr/>
          <p:nvPr/>
        </p:nvSpPr>
        <p:spPr>
          <a:xfrm>
            <a:off x="10667575" y="2500334"/>
            <a:ext cx="1234779" cy="562331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SGX Simulator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7D4EEBC-3B55-45FC-B814-F904098FC6B7}"/>
              </a:ext>
            </a:extLst>
          </p:cNvPr>
          <p:cNvSpPr/>
          <p:nvPr/>
        </p:nvSpPr>
        <p:spPr>
          <a:xfrm>
            <a:off x="9259579" y="2239077"/>
            <a:ext cx="1179870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FF5B-F4E3-495A-9849-7A883F6D3836}"/>
              </a:ext>
            </a:extLst>
          </p:cNvPr>
          <p:cNvSpPr/>
          <p:nvPr/>
        </p:nvSpPr>
        <p:spPr>
          <a:xfrm>
            <a:off x="7581198" y="3780582"/>
            <a:ext cx="4458410" cy="2466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Class-2 Simulator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F7477E-28C4-43F7-A46D-12FDE2BB96B0}"/>
              </a:ext>
            </a:extLst>
          </p:cNvPr>
          <p:cNvSpPr/>
          <p:nvPr/>
        </p:nvSpPr>
        <p:spPr>
          <a:xfrm>
            <a:off x="7796674" y="4738944"/>
            <a:ext cx="1094509" cy="5623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enclave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D7A42D-037F-4998-9FFE-6DBA5749F86F}"/>
              </a:ext>
            </a:extLst>
          </p:cNvPr>
          <p:cNvSpPr/>
          <p:nvPr/>
        </p:nvSpPr>
        <p:spPr>
          <a:xfrm>
            <a:off x="7726539" y="5301276"/>
            <a:ext cx="1234779" cy="562331"/>
          </a:xfrm>
          <a:prstGeom prst="rect">
            <a:avLst/>
          </a:prstGeom>
          <a:solidFill>
            <a:schemeClr val="tx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4500F0-BB9C-4A99-AF8F-EE4B5B15862D}"/>
              </a:ext>
            </a:extLst>
          </p:cNvPr>
          <p:cNvSpPr/>
          <p:nvPr/>
        </p:nvSpPr>
        <p:spPr>
          <a:xfrm>
            <a:off x="10667573" y="4203082"/>
            <a:ext cx="1094509" cy="5623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enclave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8CE93C-71A1-4E4D-B3A3-5CCA5B7EE390}"/>
              </a:ext>
            </a:extLst>
          </p:cNvPr>
          <p:cNvSpPr/>
          <p:nvPr/>
        </p:nvSpPr>
        <p:spPr>
          <a:xfrm>
            <a:off x="10597440" y="4738945"/>
            <a:ext cx="1234779" cy="562331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SGX Simulator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BB866F9-38DC-478C-B06E-619D39DE083C}"/>
              </a:ext>
            </a:extLst>
          </p:cNvPr>
          <p:cNvSpPr/>
          <p:nvPr/>
        </p:nvSpPr>
        <p:spPr>
          <a:xfrm>
            <a:off x="9259579" y="5040019"/>
            <a:ext cx="1179870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F496943-EC68-4580-B1A3-A4F72D4A5CA5}"/>
              </a:ext>
            </a:extLst>
          </p:cNvPr>
          <p:cNvSpPr/>
          <p:nvPr/>
        </p:nvSpPr>
        <p:spPr>
          <a:xfrm>
            <a:off x="10597439" y="5301275"/>
            <a:ext cx="1234779" cy="562331"/>
          </a:xfrm>
          <a:prstGeom prst="rect">
            <a:avLst/>
          </a:prstGeom>
          <a:solidFill>
            <a:schemeClr val="tx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SGX</a:t>
            </a:r>
          </a:p>
        </p:txBody>
      </p:sp>
    </p:spTree>
    <p:extLst>
      <p:ext uri="{BB962C8B-B14F-4D97-AF65-F5344CB8AC3E}">
        <p14:creationId xmlns:p14="http://schemas.microsoft.com/office/powerpoint/2010/main" val="1355814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24E4EC3-1FA7-4454-B406-9C558D38E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8833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F879-D25F-421B-A25E-0EA7A9852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Common SGX Enclave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09A11-81F6-484A-B2AF-205B723E1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4880"/>
          </a:xfrm>
        </p:spPr>
        <p:txBody>
          <a:bodyPr>
            <a:normAutofit/>
          </a:bodyPr>
          <a:lstStyle/>
          <a:p>
            <a:r>
              <a:rPr lang="en-US" b="1" dirty="0"/>
              <a:t>STEP-1</a:t>
            </a:r>
            <a:r>
              <a:rPr lang="en-US" dirty="0"/>
              <a:t>: Define a generic Remote Attestation Scheme</a:t>
            </a:r>
          </a:p>
          <a:p>
            <a:r>
              <a:rPr lang="en-US" b="1" dirty="0"/>
              <a:t>STEP-2</a:t>
            </a:r>
            <a:r>
              <a:rPr lang="en-US" dirty="0"/>
              <a:t>: Arbitrarily compose different cryptographic schemes</a:t>
            </a:r>
          </a:p>
          <a:p>
            <a:pPr lvl="1"/>
            <a:r>
              <a:rPr lang="en-US" dirty="0"/>
              <a:t>Load encrypted Private Key from Disk into Enclave</a:t>
            </a:r>
          </a:p>
          <a:p>
            <a:pPr lvl="1"/>
            <a:r>
              <a:rPr lang="en-US" dirty="0"/>
              <a:t>Load authenticated Public Keys from Disk into Enclave</a:t>
            </a:r>
          </a:p>
          <a:p>
            <a:pPr lvl="1"/>
            <a:r>
              <a:rPr lang="en-US" dirty="0"/>
              <a:t>Create signed/mac-ed Audit Log of events (e.g., which key was used, etc.)</a:t>
            </a:r>
          </a:p>
          <a:p>
            <a:pPr lvl="1"/>
            <a:r>
              <a:rPr lang="en-US" dirty="0"/>
              <a:t>Make arbitrary ecalls, ocalls, and exit from enclave due to interrupts</a:t>
            </a:r>
          </a:p>
          <a:p>
            <a:r>
              <a:rPr lang="en-US" b="1" dirty="0"/>
              <a:t>STEP-3</a:t>
            </a:r>
            <a:r>
              <a:rPr lang="en-US" dirty="0"/>
              <a:t>: Define a workflow that combines STEP-1 and STEP-2 to achieve the goal</a:t>
            </a:r>
          </a:p>
          <a:p>
            <a:r>
              <a:rPr lang="en-US" dirty="0"/>
              <a:t>Several examples (both published as well as propriety) 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C00000"/>
                </a:solidFill>
              </a:rPr>
              <a:t>Is this design paradigm secure? </a:t>
            </a:r>
          </a:p>
        </p:txBody>
      </p:sp>
    </p:spTree>
    <p:extLst>
      <p:ext uri="{BB962C8B-B14F-4D97-AF65-F5344CB8AC3E}">
        <p14:creationId xmlns:p14="http://schemas.microsoft.com/office/powerpoint/2010/main" val="78742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3985D61-1D37-4D17-8487-EDC331AD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Sequential Composition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C2855FD-0AE4-4DFC-BA2F-5D400AAED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0456" y="1452281"/>
            <a:ext cx="6612810" cy="50609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Example vacuously broken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Attacker runs attestation correctly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Runs rest of the protocol outside the enclave</a:t>
            </a:r>
          </a:p>
          <a:p>
            <a:r>
              <a:rPr lang="en-US" dirty="0">
                <a:solidFill>
                  <a:srgbClr val="C00000"/>
                </a:solidFill>
              </a:rPr>
              <a:t>Enclave is a single protocol sequentially composed of sub-protocols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Not unconditionally secure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Numerous examples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Log commitments etc. can be devastating</a:t>
            </a:r>
          </a:p>
          <a:p>
            <a:r>
              <a:rPr lang="en-US" dirty="0"/>
              <a:t>If |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/>
              <a:t>| &gt; 2</a:t>
            </a:r>
            <a:r>
              <a:rPr lang="en-US" baseline="30000" dirty="0"/>
              <a:t>x </a:t>
            </a:r>
            <a:r>
              <a:rPr lang="en-US" dirty="0"/>
              <a:t>and the |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/>
              <a:t>| &gt; 2</a:t>
            </a:r>
            <a:r>
              <a:rPr lang="en-US" baseline="30000" dirty="0"/>
              <a:t>y </a:t>
            </a:r>
            <a:r>
              <a:rPr lang="en-US" dirty="0"/>
              <a:t>then 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baseline="-25000" dirty="0">
                <a:sym typeface="Symbol" panose="05050102010706020507" pitchFamily="18" charset="2"/>
              </a:rPr>
              <a:t>1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baseline="-25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 ≠ </a:t>
            </a:r>
            <a:r>
              <a:rPr lang="en-US" baseline="-25000" dirty="0">
                <a:sym typeface="Symbol" panose="05050102010706020507" pitchFamily="18" charset="2"/>
              </a:rPr>
              <a:t>2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|</a:t>
            </a:r>
            <a:r>
              <a:rPr lang="en-US" baseline="-25000" dirty="0">
                <a:sym typeface="Symbol" panose="05050102010706020507" pitchFamily="18" charset="2"/>
              </a:rPr>
              <a:t>i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baseline="-25000" dirty="0">
                <a:sym typeface="Symbol" panose="05050102010706020507" pitchFamily="18" charset="2"/>
              </a:rPr>
              <a:t>j</a:t>
            </a:r>
            <a:r>
              <a:rPr lang="en-US" dirty="0">
                <a:sym typeface="Symbol" panose="05050102010706020507" pitchFamily="18" charset="2"/>
              </a:rPr>
              <a:t> | </a:t>
            </a:r>
            <a:r>
              <a:rPr lang="en-US" dirty="0"/>
              <a:t>≱ 2</a:t>
            </a:r>
            <a:r>
              <a:rPr lang="en-US" baseline="30000" dirty="0"/>
              <a:t>min{x,y} 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86F164-6098-466E-B4E1-743CAD138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14" y="1787686"/>
            <a:ext cx="5293542" cy="451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6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596D-E60A-4B94-B98E-82EEB84C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Concurrent Composition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D58140-AAB7-498F-ACCA-1FEE413847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9452" y="3486456"/>
            <a:ext cx="4958319" cy="269050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0CEA00-C9F7-4019-B7E8-4978D64A1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7723" y="1581134"/>
            <a:ext cx="6845774" cy="5032375"/>
          </a:xfrm>
        </p:spPr>
        <p:txBody>
          <a:bodyPr>
            <a:normAutofit/>
          </a:bodyPr>
          <a:lstStyle/>
          <a:p>
            <a:r>
              <a:rPr lang="en-US" dirty="0"/>
              <a:t>Attacker runs the same enclave concurrently</a:t>
            </a:r>
          </a:p>
          <a:p>
            <a:pPr lvl="1"/>
            <a:r>
              <a:rPr lang="en-US" dirty="0"/>
              <a:t>Feed the same </a:t>
            </a:r>
            <a:r>
              <a:rPr lang="en-US" dirty="0">
                <a:latin typeface="Inconsolata" panose="020B0609030003000000" pitchFamily="49" charset="0"/>
              </a:rPr>
              <a:t>&lt;</a:t>
            </a:r>
            <a:r>
              <a:rPr lang="en-US" dirty="0">
                <a:solidFill>
                  <a:srgbClr val="C00000"/>
                </a:solidFill>
                <a:latin typeface="Inconsolata" panose="020B0609030003000000" pitchFamily="49" charset="0"/>
              </a:rPr>
              <a:t>tpm_cntr</a:t>
            </a:r>
            <a:r>
              <a:rPr lang="en-US" dirty="0"/>
              <a:t>,</a:t>
            </a:r>
            <a:r>
              <a:rPr lang="en-US" dirty="0">
                <a:solidFill>
                  <a:srgbClr val="C00000"/>
                </a:solidFill>
                <a:latin typeface="Inconsolata" panose="020B0609030003000000" pitchFamily="49" charset="0"/>
              </a:rPr>
              <a:t>tpm_sig</a:t>
            </a:r>
            <a:r>
              <a:rPr lang="en-US" dirty="0">
                <a:latin typeface="Inconsolata" panose="020B0609030003000000" pitchFamily="49" charset="0"/>
              </a:rPr>
              <a:t>&gt;</a:t>
            </a:r>
            <a:r>
              <a:rPr lang="en-US" dirty="0"/>
              <a:t> to both instances</a:t>
            </a:r>
          </a:p>
          <a:p>
            <a:r>
              <a:rPr lang="en-US" dirty="0"/>
              <a:t>Concurrent composition not limited to running same operation</a:t>
            </a:r>
          </a:p>
          <a:p>
            <a:r>
              <a:rPr lang="en-US" dirty="0"/>
              <a:t>SGX Has no in-built replay protection</a:t>
            </a:r>
          </a:p>
          <a:p>
            <a:pPr lvl="1"/>
            <a:r>
              <a:rPr lang="en-US" dirty="0"/>
              <a:t>Adding TPM to TCB non-trivial</a:t>
            </a:r>
          </a:p>
          <a:p>
            <a:pPr lvl="1"/>
            <a:r>
              <a:rPr lang="en-US" dirty="0"/>
              <a:t>TPM and CPU needs mutual auth (motherboard/CPU swap!)</a:t>
            </a:r>
          </a:p>
          <a:p>
            <a:r>
              <a:rPr lang="en-US" dirty="0"/>
              <a:t>Launch Enclave cannot limit concurrency</a:t>
            </a:r>
          </a:p>
          <a:p>
            <a:pPr lvl="1"/>
            <a:r>
              <a:rPr lang="en-US" dirty="0"/>
              <a:t>EINITTOKEN is a long-term credential</a:t>
            </a:r>
          </a:p>
          <a:p>
            <a:pPr lvl="1"/>
            <a:r>
              <a:rPr lang="en-US" dirty="0"/>
              <a:t>Whitelist ineffective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1A8DF2-DBFC-444C-BFE2-B39446247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3" y="1863030"/>
            <a:ext cx="5147324" cy="110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93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5EFA-BE78-405A-9C8B-2573BD00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SGX Computational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214B38-583B-4A45-89B4-28E3EC897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815" y="1825625"/>
            <a:ext cx="6518155" cy="4961472"/>
          </a:xfrm>
        </p:spPr>
        <p:txBody>
          <a:bodyPr>
            <a:normAutofit/>
          </a:bodyPr>
          <a:lstStyle/>
          <a:p>
            <a:r>
              <a:rPr lang="en-US" dirty="0"/>
              <a:t>SGX enclave </a:t>
            </a:r>
            <a:r>
              <a:rPr lang="en-US" u="sng" dirty="0"/>
              <a:t>is not</a:t>
            </a:r>
            <a:r>
              <a:rPr lang="en-US" dirty="0"/>
              <a:t> a black-box (Oracle)</a:t>
            </a:r>
          </a:p>
          <a:p>
            <a:pPr lvl="1"/>
            <a:r>
              <a:rPr lang="en-US" dirty="0"/>
              <a:t>Adversary can force the enclave to exit at arbitrary execution point via AEX</a:t>
            </a:r>
          </a:p>
          <a:p>
            <a:pPr lvl="1"/>
            <a:r>
              <a:rPr lang="en-US" dirty="0"/>
              <a:t>SGX allows making ecalls after returning from interrupts</a:t>
            </a:r>
          </a:p>
          <a:p>
            <a:r>
              <a:rPr lang="en-US" dirty="0"/>
              <a:t>SGX allows multiple threads within the same enclave</a:t>
            </a:r>
          </a:p>
          <a:p>
            <a:r>
              <a:rPr lang="en-US" dirty="0"/>
              <a:t>Makes global state in enclave malleable</a:t>
            </a:r>
          </a:p>
          <a:p>
            <a:r>
              <a:rPr lang="en-US" dirty="0"/>
              <a:t>Requires careful </a:t>
            </a:r>
            <a:r>
              <a:rPr lang="en-US" dirty="0">
                <a:latin typeface="Inconsolata" panose="020B0609030003000000" pitchFamily="49" charset="0"/>
              </a:rPr>
              <a:t>ecall</a:t>
            </a:r>
            <a:r>
              <a:rPr lang="en-US" dirty="0"/>
              <a:t> interface for Proof-of-Knowledge (PoK) protocols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D29B4EC-FA67-4D9F-ACB1-E27C0A755A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2905" y="1874398"/>
            <a:ext cx="5358441" cy="467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26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88CD1-ABC1-427C-AA6E-2D67CDB4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380" y="365125"/>
            <a:ext cx="10515600" cy="1325563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State Malleability and PoK extractor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FA525-F179-4B5F-95BA-635ACA0E4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804" y="1320263"/>
            <a:ext cx="6151420" cy="54717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Inconsolata" panose="020B0609030003000000" pitchFamily="49" charset="0"/>
              </a:rPr>
              <a:t>static int</a:t>
            </a:r>
            <a:r>
              <a:rPr lang="en-US" sz="1800" dirty="0">
                <a:latin typeface="Inconsolata" panose="020B0609030003000000" pitchFamily="49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Inconsolata" panose="020B0609030003000000" pitchFamily="49" charset="0"/>
              </a:rPr>
              <a:t>auth_count</a:t>
            </a:r>
            <a:r>
              <a:rPr lang="en-US" sz="1800" dirty="0">
                <a:solidFill>
                  <a:srgbClr val="C00000"/>
                </a:solidFill>
                <a:latin typeface="Inconsolata" panose="020B0609030003000000" pitchFamily="49" charset="0"/>
              </a:rPr>
              <a:t> </a:t>
            </a:r>
            <a:r>
              <a:rPr lang="en-US" sz="1800" dirty="0">
                <a:latin typeface="Inconsolata" panose="020B0609030003000000" pitchFamily="49" charset="0"/>
              </a:rPr>
              <a:t>= 0;</a:t>
            </a:r>
            <a:br>
              <a:rPr lang="en-US" sz="1800" dirty="0">
                <a:latin typeface="Inconsolata" panose="020B0609030003000000" pitchFamily="49" charset="0"/>
              </a:rPr>
            </a:br>
            <a:br>
              <a:rPr lang="en-US" sz="1800" dirty="0">
                <a:latin typeface="Inconsolata" panose="020B0609030003000000" pitchFamily="49" charset="0"/>
              </a:rPr>
            </a:br>
            <a:r>
              <a:rPr lang="en-US" sz="1800" dirty="0">
                <a:solidFill>
                  <a:srgbClr val="0070C0"/>
                </a:solidFill>
                <a:latin typeface="Inconsolata" panose="020B0609030003000000" pitchFamily="49" charset="0"/>
              </a:rPr>
              <a:t>struct</a:t>
            </a:r>
            <a:r>
              <a:rPr lang="en-US" sz="1800" dirty="0">
                <a:latin typeface="Inconsolata" panose="020B0609030003000000" pitchFamily="49" charset="0"/>
              </a:rPr>
              <a:t> general_info{</a:t>
            </a:r>
            <a:br>
              <a:rPr lang="en-US" sz="1800" dirty="0">
                <a:latin typeface="Inconsolata" panose="020B0609030003000000" pitchFamily="49" charset="0"/>
              </a:rPr>
            </a:br>
            <a:r>
              <a:rPr lang="en-US" sz="1800" dirty="0">
                <a:latin typeface="Inconsolata" panose="020B0609030003000000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Inconsolata" panose="020B0609030003000000" pitchFamily="49" charset="0"/>
              </a:rPr>
              <a:t>char</a:t>
            </a:r>
            <a:r>
              <a:rPr lang="en-US" sz="1800" dirty="0">
                <a:latin typeface="Inconsolata" panose="020B0609030003000000" pitchFamily="49" charset="0"/>
              </a:rPr>
              <a:t> general_name[256]; </a:t>
            </a:r>
            <a:br>
              <a:rPr lang="en-US" sz="1800" dirty="0">
                <a:latin typeface="Inconsolata" panose="020B0609030003000000" pitchFamily="49" charset="0"/>
              </a:rPr>
            </a:br>
            <a:r>
              <a:rPr lang="en-US" sz="1800" dirty="0">
                <a:latin typeface="Inconsolata" panose="020B0609030003000000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Inconsolata" panose="020B0609030003000000" pitchFamily="49" charset="0"/>
              </a:rPr>
              <a:t>const</a:t>
            </a:r>
            <a:r>
              <a:rPr lang="en-US" sz="1800" dirty="0">
                <a:latin typeface="Inconsolata" panose="020B0609030003000000" pitchFamily="49" charset="0"/>
              </a:rPr>
              <a:t> sgx_ec256_public_t general_pub; </a:t>
            </a:r>
            <a:br>
              <a:rPr lang="en-US" sz="1800" dirty="0">
                <a:latin typeface="Inconsolata" panose="020B0609030003000000" pitchFamily="49" charset="0"/>
              </a:rPr>
            </a:br>
            <a:r>
              <a:rPr lang="en-US" sz="1800" dirty="0">
                <a:latin typeface="Inconsolata" panose="020B0609030003000000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Inconsolata" panose="020B0609030003000000" pitchFamily="49" charset="0"/>
              </a:rPr>
              <a:t>bool</a:t>
            </a:r>
            <a:r>
              <a:rPr lang="en-US" sz="1800" dirty="0">
                <a:latin typeface="Inconsolata" panose="020B0609030003000000" pitchFamily="49" charset="0"/>
              </a:rPr>
              <a:t> has_authorized;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// initialized to false </a:t>
            </a:r>
            <a:br>
              <a:rPr lang="en-US" sz="1800" dirty="0">
                <a:latin typeface="Inconsolata" panose="020B0609030003000000" pitchFamily="49" charset="0"/>
              </a:rPr>
            </a:br>
            <a:r>
              <a:rPr lang="en-US" sz="1800" dirty="0">
                <a:latin typeface="Inconsolata" panose="020B0609030003000000" pitchFamily="49" charset="0"/>
              </a:rPr>
              <a:t>}</a:t>
            </a:r>
            <a:r>
              <a:rPr lang="en-US" sz="1800" b="1" dirty="0">
                <a:solidFill>
                  <a:srgbClr val="C00000"/>
                </a:solidFill>
                <a:latin typeface="Inconsolata" panose="020B0609030003000000" pitchFamily="49" charset="0"/>
              </a:rPr>
              <a:t>GENERALS</a:t>
            </a:r>
            <a:r>
              <a:rPr lang="en-US" sz="1800" dirty="0">
                <a:latin typeface="Inconsolata" panose="020B0609030003000000" pitchFamily="49" charset="0"/>
              </a:rPr>
              <a:t>[] = { </a:t>
            </a:r>
            <a:r>
              <a:rPr lang="en-US" sz="1800" dirty="0">
                <a:solidFill>
                  <a:schemeClr val="accent5"/>
                </a:solidFill>
                <a:latin typeface="Inconsolata" panose="020B0609030003000000" pitchFamily="49" charset="0"/>
              </a:rPr>
              <a:t>…</a:t>
            </a:r>
            <a:r>
              <a:rPr lang="en-US" sz="1800" dirty="0">
                <a:latin typeface="Inconsolata" panose="020B0609030003000000" pitchFamily="49" charset="0"/>
              </a:rPr>
              <a:t> };</a:t>
            </a:r>
          </a:p>
          <a:p>
            <a:pPr marL="0" indent="0">
              <a:buNone/>
            </a:pPr>
            <a:br>
              <a:rPr lang="en-US" sz="1800" dirty="0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</a:br>
            <a:r>
              <a:rPr lang="en-US" sz="1800" dirty="0">
                <a:solidFill>
                  <a:srgbClr val="0070C0"/>
                </a:solidFill>
                <a:latin typeface="Inconsolata" panose="020B0609030003000000" pitchFamily="49" charset="0"/>
              </a:rPr>
              <a:t>int</a:t>
            </a:r>
            <a:r>
              <a:rPr lang="en-US" sz="1800" dirty="0">
                <a:latin typeface="Inconsolata" panose="020B0609030003000000" pitchFamily="49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Inconsolata" panose="020B0609030003000000" pitchFamily="49" charset="0"/>
              </a:rPr>
              <a:t>auth_and_launch</a:t>
            </a:r>
            <a:r>
              <a:rPr lang="en-US" sz="1800" dirty="0">
                <a:latin typeface="Inconsolata" panose="020B0609030003000000" pitchFamily="49" charset="0"/>
              </a:rPr>
              <a:t>(</a:t>
            </a:r>
            <a:r>
              <a:rPr lang="en-US" sz="1800" dirty="0">
                <a:solidFill>
                  <a:srgbClr val="0070C0"/>
                </a:solidFill>
                <a:latin typeface="Inconsolata" panose="020B0609030003000000" pitchFamily="49" charset="0"/>
              </a:rPr>
              <a:t>const char</a:t>
            </a:r>
            <a:r>
              <a:rPr lang="en-US" sz="1800" dirty="0">
                <a:latin typeface="Inconsolata" panose="020B0609030003000000" pitchFamily="49" charset="0"/>
              </a:rPr>
              <a:t>* </a:t>
            </a:r>
            <a:r>
              <a:rPr lang="en-US" sz="1800" dirty="0">
                <a:solidFill>
                  <a:srgbClr val="0070C0"/>
                </a:solidFill>
                <a:latin typeface="Inconsolata" panose="020B0609030003000000" pitchFamily="49" charset="0"/>
              </a:rPr>
              <a:t>const</a:t>
            </a:r>
            <a:r>
              <a:rPr lang="en-US" sz="1800" dirty="0">
                <a:latin typeface="Inconsolata" panose="020B0609030003000000" pitchFamily="49" charset="0"/>
              </a:rPr>
              <a:t> general_name, </a:t>
            </a:r>
            <a:br>
              <a:rPr lang="en-US" sz="1800" dirty="0">
                <a:latin typeface="Inconsolata" panose="020B0609030003000000" pitchFamily="49" charset="0"/>
              </a:rPr>
            </a:br>
            <a:r>
              <a:rPr lang="en-US" sz="1800" dirty="0">
                <a:latin typeface="Inconsolata" panose="020B0609030003000000" pitchFamily="49" charset="0"/>
              </a:rPr>
              <a:t>                </a:t>
            </a:r>
            <a:r>
              <a:rPr lang="en-US" sz="1800" dirty="0">
                <a:solidFill>
                  <a:srgbClr val="0070C0"/>
                </a:solidFill>
                <a:latin typeface="Inconsolata" panose="020B0609030003000000" pitchFamily="49" charset="0"/>
              </a:rPr>
              <a:t>const</a:t>
            </a:r>
            <a:r>
              <a:rPr lang="en-US" sz="1800" dirty="0">
                <a:latin typeface="Inconsolata" panose="020B0609030003000000" pitchFamily="49" charset="0"/>
              </a:rPr>
              <a:t> sgx_ec256_signature_t* sig)</a:t>
            </a:r>
            <a:br>
              <a:rPr lang="en-US" sz="1800" dirty="0">
                <a:latin typeface="Inconsolata" panose="020B0609030003000000" pitchFamily="49" charset="0"/>
              </a:rPr>
            </a:br>
            <a:r>
              <a:rPr lang="en-US" sz="1800" dirty="0">
                <a:latin typeface="Inconsolata" panose="020B0609030003000000" pitchFamily="49" charset="0"/>
              </a:rPr>
              <a:t>{     </a:t>
            </a:r>
            <a:br>
              <a:rPr lang="en-US" sz="1800" dirty="0">
                <a:latin typeface="Inconsolata" panose="020B0609030003000000" pitchFamily="49" charset="0"/>
              </a:rPr>
            </a:br>
            <a:r>
              <a:rPr lang="en-US" sz="1800" dirty="0">
                <a:latin typeface="Inconsolata" panose="020B0609030003000000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Inconsolata" panose="020B0609030003000000" pitchFamily="49" charset="0"/>
              </a:rPr>
              <a:t>struct</a:t>
            </a:r>
            <a:r>
              <a:rPr lang="en-US" sz="1800" dirty="0">
                <a:latin typeface="Inconsolata" panose="020B0609030003000000" pitchFamily="49" charset="0"/>
              </a:rPr>
              <a:t> general_info* valid_general = </a:t>
            </a:r>
            <a:br>
              <a:rPr lang="en-US" sz="1800" dirty="0">
                <a:latin typeface="Inconsolata" panose="020B0609030003000000" pitchFamily="49" charset="0"/>
              </a:rPr>
            </a:br>
            <a:r>
              <a:rPr lang="en-US" sz="1800" dirty="0">
                <a:latin typeface="Inconsolata" panose="020B0609030003000000" pitchFamily="49" charset="0"/>
              </a:rPr>
              <a:t>                validate_general(general_name, sig);</a:t>
            </a:r>
          </a:p>
          <a:p>
            <a:pPr marL="0" indent="0">
              <a:buNone/>
            </a:pPr>
            <a:r>
              <a:rPr lang="en-US" sz="1800" dirty="0">
                <a:latin typeface="Inconsolata" panose="020B0609030003000000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Inconsolata" panose="020B0609030003000000" pitchFamily="49" charset="0"/>
              </a:rPr>
              <a:t>if</a:t>
            </a:r>
            <a:r>
              <a:rPr lang="en-US" sz="1800" dirty="0">
                <a:latin typeface="Inconsolata" panose="020B0609030003000000" pitchFamily="49" charset="0"/>
              </a:rPr>
              <a:t>(!valid_general){ </a:t>
            </a:r>
            <a:r>
              <a:rPr lang="en-US" sz="1800" dirty="0">
                <a:solidFill>
                  <a:srgbClr val="0070C0"/>
                </a:solidFill>
                <a:latin typeface="Inconsolata" panose="020B0609030003000000" pitchFamily="49" charset="0"/>
              </a:rPr>
              <a:t>return</a:t>
            </a:r>
            <a:r>
              <a:rPr lang="en-US" sz="1800" dirty="0">
                <a:latin typeface="Inconsolata" panose="020B0609030003000000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Inconsolata" panose="020B0609030003000000" pitchFamily="49" charset="0"/>
              </a:rPr>
              <a:t>INVALID_GENERAL</a:t>
            </a:r>
            <a:r>
              <a:rPr lang="en-US" sz="1800" dirty="0">
                <a:latin typeface="Inconsolata" panose="020B0609030003000000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latin typeface="Inconsolata" panose="020B0609030003000000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Inconsolata" panose="020B0609030003000000" pitchFamily="49" charset="0"/>
              </a:rPr>
              <a:t>if</a:t>
            </a:r>
            <a:r>
              <a:rPr lang="en-US" sz="1800" dirty="0">
                <a:latin typeface="Inconsolata" panose="020B0609030003000000" pitchFamily="49" charset="0"/>
              </a:rPr>
              <a:t>(!valid_general-&gt;has_authorized){  </a:t>
            </a:r>
            <a:br>
              <a:rPr lang="en-US" sz="1800" dirty="0">
                <a:latin typeface="Inconsolata" panose="020B0609030003000000" pitchFamily="49" charset="0"/>
              </a:rPr>
            </a:br>
            <a:r>
              <a:rPr lang="en-US" sz="1800" dirty="0">
                <a:latin typeface="Inconsolata" panose="020B0609030003000000" pitchFamily="49" charset="0"/>
              </a:rPr>
              <a:t>    auth_count++;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// AEX here will be devastating!  </a:t>
            </a:r>
            <a:br>
              <a:rPr lang="en-US" sz="1800" dirty="0">
                <a:latin typeface="Inconsolata" panose="020B0609030003000000" pitchFamily="49" charset="0"/>
              </a:rPr>
            </a:br>
            <a:r>
              <a:rPr lang="en-US" sz="1800" dirty="0">
                <a:latin typeface="Inconsolata" panose="020B0609030003000000" pitchFamily="49" charset="0"/>
              </a:rPr>
              <a:t>    valid_general-&gt;has_authorized = true; </a:t>
            </a:r>
            <a:br>
              <a:rPr lang="en-US" sz="1800" dirty="0">
                <a:latin typeface="Inconsolata" panose="020B0609030003000000" pitchFamily="49" charset="0"/>
              </a:rPr>
            </a:br>
            <a:r>
              <a:rPr lang="en-US" sz="1800" dirty="0">
                <a:latin typeface="Inconsolata" panose="020B0609030003000000" pitchFamily="49" charset="0"/>
              </a:rPr>
              <a:t>  }</a:t>
            </a:r>
            <a:r>
              <a:rPr lang="en-US" sz="1800" dirty="0">
                <a:solidFill>
                  <a:srgbClr val="0070C0"/>
                </a:solidFill>
                <a:latin typeface="Inconsolata" panose="020B0609030003000000" pitchFamily="49" charset="0"/>
              </a:rPr>
              <a:t>else</a:t>
            </a:r>
            <a:r>
              <a:rPr lang="en-US" sz="1800" dirty="0">
                <a:latin typeface="Inconsolata" panose="020B0609030003000000" pitchFamily="49" charset="0"/>
              </a:rPr>
              <a:t>{ </a:t>
            </a:r>
            <a:r>
              <a:rPr lang="en-US" sz="1800" dirty="0">
                <a:solidFill>
                  <a:srgbClr val="0070C0"/>
                </a:solidFill>
                <a:latin typeface="Inconsolata" panose="020B0609030003000000" pitchFamily="49" charset="0"/>
              </a:rPr>
              <a:t>return</a:t>
            </a:r>
            <a:r>
              <a:rPr lang="en-US" sz="1800" dirty="0">
                <a:latin typeface="Inconsolata" panose="020B0609030003000000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Inconsolata" panose="020B0609030003000000" pitchFamily="49" charset="0"/>
              </a:rPr>
              <a:t>GENERAL_ALREADY_AUTHORIZED_ACTION</a:t>
            </a:r>
            <a:r>
              <a:rPr lang="en-US" sz="1800" dirty="0">
                <a:latin typeface="Inconsolata" panose="020B0609030003000000" pitchFamily="49" charset="0"/>
              </a:rPr>
              <a:t>;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 </a:t>
            </a:r>
            <a:r>
              <a:rPr lang="en-US" sz="1800" dirty="0">
                <a:latin typeface="Inconsolata" panose="020B0609030003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Inconsolata" panose="020B0609030003000000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Inconsolata" panose="020B0609030003000000" pitchFamily="49" charset="0"/>
              </a:rPr>
              <a:t>if</a:t>
            </a:r>
            <a:r>
              <a:rPr lang="en-US" sz="1800" dirty="0">
                <a:latin typeface="Inconsolata" panose="020B0609030003000000" pitchFamily="49" charset="0"/>
              </a:rPr>
              <a:t>(auth_count == 2){ </a:t>
            </a:r>
            <a:r>
              <a:rPr lang="en-US" sz="1800" dirty="0">
                <a:solidFill>
                  <a:srgbClr val="0070C0"/>
                </a:solidFill>
                <a:latin typeface="Inconsolata" panose="020B0609030003000000" pitchFamily="49" charset="0"/>
              </a:rPr>
              <a:t>… </a:t>
            </a:r>
            <a:r>
              <a:rPr lang="en-US" sz="1800" dirty="0">
                <a:latin typeface="Inconsolata" panose="020B0609030003000000" pitchFamily="49" charset="0"/>
              </a:rPr>
              <a:t>} 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F52D8-A372-403E-BB2B-6BB0BF9D1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224" y="1644871"/>
            <a:ext cx="5601720" cy="4971082"/>
          </a:xfrm>
        </p:spPr>
        <p:txBody>
          <a:bodyPr>
            <a:noAutofit/>
          </a:bodyPr>
          <a:lstStyle/>
          <a:p>
            <a:r>
              <a:rPr lang="en-US" sz="3200" dirty="0"/>
              <a:t>Attacker artificially creates AEX at desired location</a:t>
            </a:r>
          </a:p>
          <a:p>
            <a:pPr lvl="1"/>
            <a:r>
              <a:rPr lang="en-US" sz="2800" dirty="0"/>
              <a:t>Run the same enclave in parallel for poly(instr-count) times</a:t>
            </a:r>
          </a:p>
          <a:p>
            <a:pPr lvl="1"/>
            <a:r>
              <a:rPr lang="en-US" sz="2800" dirty="0"/>
              <a:t>Interrupt processor randomly</a:t>
            </a:r>
            <a:endParaRPr lang="en-US" sz="3200" dirty="0"/>
          </a:p>
          <a:p>
            <a:r>
              <a:rPr lang="en-US" sz="3200" dirty="0"/>
              <a:t>Make </a:t>
            </a:r>
            <a:r>
              <a:rPr lang="en-US" sz="3200" dirty="0">
                <a:latin typeface="Inconsolata" panose="020B0609030003000000" pitchFamily="49" charset="0"/>
              </a:rPr>
              <a:t>ecall</a:t>
            </a:r>
            <a:r>
              <a:rPr lang="en-US" sz="3200" dirty="0"/>
              <a:t> with same input parameter</a:t>
            </a:r>
          </a:p>
          <a:p>
            <a:r>
              <a:rPr lang="en-US" sz="3200" dirty="0"/>
              <a:t>With multiple threads, one might be able to exploit PoK protocols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AA8A8EA-444F-489B-B7FC-07F2A8DB23CD}"/>
              </a:ext>
            </a:extLst>
          </p:cNvPr>
          <p:cNvSpPr/>
          <p:nvPr/>
        </p:nvSpPr>
        <p:spPr>
          <a:xfrm>
            <a:off x="176441" y="5500625"/>
            <a:ext cx="542773" cy="456465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4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F1A9-725A-4FF9-B871-4233FCB1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SGX Remote Attestation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C2423-D8B1-49D2-A773-69BB2E088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82" y="1677557"/>
            <a:ext cx="5929709" cy="5116648"/>
          </a:xfrm>
        </p:spPr>
        <p:txBody>
          <a:bodyPr>
            <a:normAutofit/>
          </a:bodyPr>
          <a:lstStyle/>
          <a:p>
            <a:r>
              <a:rPr lang="en-US" dirty="0"/>
              <a:t>EPID Provisioning</a:t>
            </a:r>
          </a:p>
          <a:p>
            <a:pPr lvl="1"/>
            <a:r>
              <a:rPr lang="en-US" dirty="0"/>
              <a:t>Each SGX CPU contains a 128-bit </a:t>
            </a:r>
            <a:r>
              <a:rPr lang="en-US" dirty="0">
                <a:solidFill>
                  <a:srgbClr val="0070C0"/>
                </a:solidFill>
              </a:rPr>
              <a:t>Root Provisioning Key</a:t>
            </a:r>
            <a:r>
              <a:rPr lang="en-US" dirty="0"/>
              <a:t> known to Intel</a:t>
            </a:r>
          </a:p>
          <a:p>
            <a:pPr lvl="1"/>
            <a:r>
              <a:rPr lang="en-US" dirty="0"/>
              <a:t>CPU joins SGX EPID Group using </a:t>
            </a:r>
            <a:r>
              <a:rPr lang="en-US" dirty="0">
                <a:solidFill>
                  <a:srgbClr val="0070C0"/>
                </a:solidFill>
              </a:rPr>
              <a:t>Root Provisioning Key</a:t>
            </a:r>
            <a:r>
              <a:rPr lang="en-US" dirty="0"/>
              <a:t> as RoT</a:t>
            </a:r>
          </a:p>
          <a:p>
            <a:r>
              <a:rPr lang="en-US" dirty="0"/>
              <a:t>Remote Attestation</a:t>
            </a:r>
          </a:p>
          <a:p>
            <a:pPr lvl="1"/>
            <a:r>
              <a:rPr lang="en-US" dirty="0"/>
              <a:t>Enclaves generate local attestation for Quoting Enclave (QE)</a:t>
            </a:r>
          </a:p>
          <a:p>
            <a:pPr lvl="1"/>
            <a:r>
              <a:rPr lang="en-US" dirty="0"/>
              <a:t>QE generates </a:t>
            </a:r>
            <a:r>
              <a:rPr lang="en-US" dirty="0">
                <a:solidFill>
                  <a:srgbClr val="C00000"/>
                </a:solidFill>
              </a:rPr>
              <a:t>encrypted</a:t>
            </a:r>
            <a:r>
              <a:rPr lang="en-US" dirty="0"/>
              <a:t> EPID Signature on data sent in local attestation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Enclave must send the encrypted Sig to Intel for validation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31A692E-9FCE-4BF8-B831-B54CE46A8DD4}"/>
              </a:ext>
            </a:extLst>
          </p:cNvPr>
          <p:cNvGrpSpPr/>
          <p:nvPr/>
        </p:nvGrpSpPr>
        <p:grpSpPr>
          <a:xfrm>
            <a:off x="6226839" y="1500398"/>
            <a:ext cx="5766501" cy="5174041"/>
            <a:chOff x="6216207" y="1441919"/>
            <a:chExt cx="5766501" cy="517404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E57E1BB-E042-47C3-B486-3D906F6ED32C}"/>
                </a:ext>
              </a:extLst>
            </p:cNvPr>
            <p:cNvSpPr txBox="1"/>
            <p:nvPr/>
          </p:nvSpPr>
          <p:spPr>
            <a:xfrm>
              <a:off x="10872797" y="5363615"/>
              <a:ext cx="1109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YES/NO</a:t>
              </a:r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0E3ED74-53F7-4ECD-BBE6-E0E2FDB9C111}"/>
                </a:ext>
              </a:extLst>
            </p:cNvPr>
            <p:cNvSpPr txBox="1"/>
            <p:nvPr/>
          </p:nvSpPr>
          <p:spPr>
            <a:xfrm>
              <a:off x="9126275" y="5180835"/>
              <a:ext cx="1889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enc(epid_sig)</a:t>
              </a:r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3D56ABB-C316-403B-BD41-81CFF5B1CB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80760" y="1958532"/>
              <a:ext cx="35146" cy="43625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764F8E-CAA8-4410-94C3-24335CB59F0E}"/>
                </a:ext>
              </a:extLst>
            </p:cNvPr>
            <p:cNvSpPr txBox="1"/>
            <p:nvPr/>
          </p:nvSpPr>
          <p:spPr>
            <a:xfrm flipH="1">
              <a:off x="8026384" y="2242222"/>
              <a:ext cx="29824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EPID Blinded Join and</a:t>
              </a:r>
            </a:p>
            <a:p>
              <a:pPr algn="ctr"/>
              <a:r>
                <a:rPr lang="en-US" dirty="0"/>
                <a:t>PoK of RoT 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9471148-23B5-4749-B446-AA2036FB8249}"/>
                </a:ext>
              </a:extLst>
            </p:cNvPr>
            <p:cNvCxnSpPr>
              <a:cxnSpLocks/>
            </p:cNvCxnSpPr>
            <p:nvPr/>
          </p:nvCxnSpPr>
          <p:spPr>
            <a:xfrm>
              <a:off x="8012385" y="1958532"/>
              <a:ext cx="19316" cy="22476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F57797-5D19-4A08-98CF-19C1AF66048E}"/>
                </a:ext>
              </a:extLst>
            </p:cNvPr>
            <p:cNvSpPr txBox="1"/>
            <p:nvPr/>
          </p:nvSpPr>
          <p:spPr>
            <a:xfrm flipH="1">
              <a:off x="7416607" y="1592497"/>
              <a:ext cx="12301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SGX CPU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4E91206-8F2F-4D78-A303-72FA2D540805}"/>
                </a:ext>
              </a:extLst>
            </p:cNvPr>
            <p:cNvSpPr txBox="1"/>
            <p:nvPr/>
          </p:nvSpPr>
          <p:spPr>
            <a:xfrm flipH="1">
              <a:off x="8614719" y="1441919"/>
              <a:ext cx="18073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RoT established </a:t>
              </a:r>
            </a:p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at mfg.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48C0B54-2A73-49E6-9A2F-75AAB3FE7118}"/>
                </a:ext>
              </a:extLst>
            </p:cNvPr>
            <p:cNvSpPr txBox="1"/>
            <p:nvPr/>
          </p:nvSpPr>
          <p:spPr>
            <a:xfrm>
              <a:off x="6583806" y="2100248"/>
              <a:ext cx="1454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EPID Key Gen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1DF2CF6-8318-4AED-8E78-9AE6095AEE4F}"/>
                </a:ext>
              </a:extLst>
            </p:cNvPr>
            <p:cNvCxnSpPr>
              <a:cxnSpLocks/>
            </p:cNvCxnSpPr>
            <p:nvPr/>
          </p:nvCxnSpPr>
          <p:spPr>
            <a:xfrm>
              <a:off x="8017524" y="2574866"/>
              <a:ext cx="299838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5CAE067-91A0-4ABE-8BCC-396C527D16CF}"/>
                </a:ext>
              </a:extLst>
            </p:cNvPr>
            <p:cNvSpPr txBox="1"/>
            <p:nvPr/>
          </p:nvSpPr>
          <p:spPr>
            <a:xfrm flipH="1">
              <a:off x="8026738" y="2957626"/>
              <a:ext cx="29873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Group Membership Credentials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03078F8-0C6E-4E63-A5FD-B491E1201CF1}"/>
                </a:ext>
              </a:extLst>
            </p:cNvPr>
            <p:cNvCxnSpPr>
              <a:cxnSpLocks/>
            </p:cNvCxnSpPr>
            <p:nvPr/>
          </p:nvCxnSpPr>
          <p:spPr>
            <a:xfrm>
              <a:off x="8031701" y="3278278"/>
              <a:ext cx="2977117" cy="25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2B5D75B-CBDE-409B-B42B-052549F0C1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2389" y="4200827"/>
              <a:ext cx="23209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92B5C6-08A5-4145-A329-8369841A8C00}"/>
                </a:ext>
              </a:extLst>
            </p:cNvPr>
            <p:cNvSpPr txBox="1"/>
            <p:nvPr/>
          </p:nvSpPr>
          <p:spPr>
            <a:xfrm flipH="1">
              <a:off x="10422077" y="1609183"/>
              <a:ext cx="12301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IAS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E224A87-E331-480A-AEDE-27BB4A87F4E5}"/>
                </a:ext>
              </a:extLst>
            </p:cNvPr>
            <p:cNvCxnSpPr>
              <a:cxnSpLocks/>
            </p:cNvCxnSpPr>
            <p:nvPr/>
          </p:nvCxnSpPr>
          <p:spPr>
            <a:xfrm>
              <a:off x="6810618" y="4184982"/>
              <a:ext cx="20683" cy="2066962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E33E3A-A07F-4D9F-9D9E-F7DA87F45927}"/>
                </a:ext>
              </a:extLst>
            </p:cNvPr>
            <p:cNvSpPr txBox="1"/>
            <p:nvPr/>
          </p:nvSpPr>
          <p:spPr>
            <a:xfrm flipH="1">
              <a:off x="6216207" y="6246628"/>
              <a:ext cx="1230188" cy="369332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QE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E910DEE-9AB3-4160-B046-ED1EABF564A9}"/>
                </a:ext>
              </a:extLst>
            </p:cNvPr>
            <p:cNvCxnSpPr>
              <a:cxnSpLocks/>
            </p:cNvCxnSpPr>
            <p:nvPr/>
          </p:nvCxnSpPr>
          <p:spPr>
            <a:xfrm>
              <a:off x="9117411" y="4184982"/>
              <a:ext cx="0" cy="20669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B0703A-7ACC-44EC-8179-579508A1EE49}"/>
                </a:ext>
              </a:extLst>
            </p:cNvPr>
            <p:cNvSpPr txBox="1"/>
            <p:nvPr/>
          </p:nvSpPr>
          <p:spPr>
            <a:xfrm flipH="1">
              <a:off x="8502317" y="6246628"/>
              <a:ext cx="12301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enclave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04E825-B499-4EA1-9EB0-CE74D88934C3}"/>
                </a:ext>
              </a:extLst>
            </p:cNvPr>
            <p:cNvSpPr txBox="1"/>
            <p:nvPr/>
          </p:nvSpPr>
          <p:spPr>
            <a:xfrm>
              <a:off x="6805300" y="4360995"/>
              <a:ext cx="2320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local_attest(qe), nonce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5CA96D0-F861-437F-AFB1-056338DA081F}"/>
                </a:ext>
              </a:extLst>
            </p:cNvPr>
            <p:cNvCxnSpPr/>
            <p:nvPr/>
          </p:nvCxnSpPr>
          <p:spPr>
            <a:xfrm>
              <a:off x="6812389" y="4726172"/>
              <a:ext cx="232097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A5C49B8-0E2A-4070-AE7D-82C3B32541A4}"/>
                </a:ext>
              </a:extLst>
            </p:cNvPr>
            <p:cNvSpPr txBox="1"/>
            <p:nvPr/>
          </p:nvSpPr>
          <p:spPr>
            <a:xfrm>
              <a:off x="6814160" y="4959962"/>
              <a:ext cx="2320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enc(epid_sig)</a:t>
              </a:r>
              <a:r>
                <a:rPr lang="en-US" dirty="0"/>
                <a:t>, local_attest(enclave) 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475BEFB-F005-45CB-B0B9-61C9439841F6}"/>
                </a:ext>
              </a:extLst>
            </p:cNvPr>
            <p:cNvCxnSpPr/>
            <p:nvPr/>
          </p:nvCxnSpPr>
          <p:spPr>
            <a:xfrm>
              <a:off x="6810618" y="5293242"/>
              <a:ext cx="232097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F0D8D18-437F-4DAB-AF19-3ACFB43FCC6D}"/>
                </a:ext>
              </a:extLst>
            </p:cNvPr>
            <p:cNvCxnSpPr>
              <a:cxnSpLocks/>
            </p:cNvCxnSpPr>
            <p:nvPr/>
          </p:nvCxnSpPr>
          <p:spPr>
            <a:xfrm>
              <a:off x="9138681" y="5498805"/>
              <a:ext cx="187722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B1DD540-7262-40CB-BBF2-D783ACE3D4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80760" y="5730044"/>
              <a:ext cx="948971" cy="10582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dash"/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45BDD42-CC9B-46C4-9527-F0879DCCD7D9}"/>
                </a:ext>
              </a:extLst>
            </p:cNvPr>
            <p:cNvCxnSpPr>
              <a:cxnSpLocks/>
              <a:stCxn id="9" idx="1"/>
              <a:endCxn id="24" idx="3"/>
            </p:cNvCxnSpPr>
            <p:nvPr/>
          </p:nvCxnSpPr>
          <p:spPr>
            <a:xfrm>
              <a:off x="8646795" y="1777163"/>
              <a:ext cx="1775282" cy="16686"/>
            </a:xfrm>
            <a:prstGeom prst="line">
              <a:avLst/>
            </a:prstGeom>
            <a:ln w="38100">
              <a:solidFill>
                <a:srgbClr val="00B050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22D4D8B-1BA0-4C46-93E2-19ACF550788D}"/>
                </a:ext>
              </a:extLst>
            </p:cNvPr>
            <p:cNvCxnSpPr/>
            <p:nvPr/>
          </p:nvCxnSpPr>
          <p:spPr>
            <a:xfrm>
              <a:off x="6583806" y="2461437"/>
              <a:ext cx="142857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lg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4035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SGX Key Hierarchy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D4C440-D129-4D5A-8ECD-B44B520D7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481622"/>
            <a:ext cx="5920373" cy="5216890"/>
          </a:xfrm>
        </p:spPr>
        <p:txBody>
          <a:bodyPr>
            <a:normAutofit/>
          </a:bodyPr>
          <a:lstStyle/>
          <a:p>
            <a:r>
              <a:rPr lang="en-US" dirty="0"/>
              <a:t>Two statistically independent base keys </a:t>
            </a:r>
          </a:p>
          <a:p>
            <a:r>
              <a:rPr lang="en-US" dirty="0"/>
              <a:t>Root Provisioning Key</a:t>
            </a:r>
          </a:p>
          <a:p>
            <a:pPr lvl="1"/>
            <a:r>
              <a:rPr lang="en-US" dirty="0"/>
              <a:t>Known to Intel</a:t>
            </a:r>
          </a:p>
          <a:p>
            <a:pPr lvl="1"/>
            <a:r>
              <a:rPr lang="en-US" dirty="0"/>
              <a:t>Used during EPID Join</a:t>
            </a:r>
          </a:p>
          <a:p>
            <a:r>
              <a:rPr lang="en-US" dirty="0"/>
              <a:t>Root Seal Key</a:t>
            </a:r>
          </a:p>
          <a:p>
            <a:pPr lvl="1"/>
            <a:r>
              <a:rPr lang="en-US" dirty="0"/>
              <a:t>Intel claims not to know this</a:t>
            </a:r>
          </a:p>
          <a:p>
            <a:pPr lvl="1"/>
            <a:r>
              <a:rPr lang="en-US" dirty="0"/>
              <a:t>Unclear if key is generation via oracle access or injected from outside</a:t>
            </a:r>
          </a:p>
          <a:p>
            <a:r>
              <a:rPr lang="en-US" dirty="0"/>
              <a:t>Several named-keys derived from base key</a:t>
            </a:r>
          </a:p>
          <a:p>
            <a:pPr lvl="1"/>
            <a:r>
              <a:rPr lang="en-US" dirty="0"/>
              <a:t>Coarse Access Control by Launch Enclave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2609A8-9EB7-4108-87BB-88E1D52856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1458" y="1863030"/>
            <a:ext cx="5961133" cy="425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62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4076</TotalTime>
  <Words>1376</Words>
  <Application>Microsoft Office PowerPoint</Application>
  <PresentationFormat>Widescreen</PresentationFormat>
  <Paragraphs>221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</vt:lpstr>
      <vt:lpstr>Calibri</vt:lpstr>
      <vt:lpstr>Calibri Light</vt:lpstr>
      <vt:lpstr>Inconsolata</vt:lpstr>
      <vt:lpstr>Symbol</vt:lpstr>
      <vt:lpstr>Wingdings</vt:lpstr>
      <vt:lpstr>Office Theme</vt:lpstr>
      <vt:lpstr>PowerPoint Presentation</vt:lpstr>
      <vt:lpstr>HW/SW crypto co-design</vt:lpstr>
      <vt:lpstr>Common SGX Enclave Design</vt:lpstr>
      <vt:lpstr>Sequential Composition</vt:lpstr>
      <vt:lpstr>Concurrent Composition</vt:lpstr>
      <vt:lpstr>SGX Computational Model</vt:lpstr>
      <vt:lpstr>State Malleability and PoK extractor</vt:lpstr>
      <vt:lpstr>SGX Remote Attestation Big Picture</vt:lpstr>
      <vt:lpstr>SGX Key Hierarchy</vt:lpstr>
      <vt:lpstr>SGX Key Derivation</vt:lpstr>
      <vt:lpstr>Group Signature Overview</vt:lpstr>
      <vt:lpstr>Enhanced Privacy ID (EPID)</vt:lpstr>
      <vt:lpstr>EPID Revocation</vt:lpstr>
      <vt:lpstr>SGX EPID Provisioning (1)</vt:lpstr>
      <vt:lpstr>SGX EPID Provisioning (2)</vt:lpstr>
      <vt:lpstr>EPID Provisioning (2)</vt:lpstr>
      <vt:lpstr>SGX Local Attestation</vt:lpstr>
      <vt:lpstr>Remote Attestation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swami</cp:lastModifiedBy>
  <cp:revision>320</cp:revision>
  <dcterms:created xsi:type="dcterms:W3CDTF">2016-01-11T21:35:58Z</dcterms:created>
  <dcterms:modified xsi:type="dcterms:W3CDTF">2017-07-24T12:31:21Z</dcterms:modified>
</cp:coreProperties>
</file>