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7" r:id="rId4"/>
    <p:sldId id="259" r:id="rId5"/>
    <p:sldId id="285" r:id="rId6"/>
    <p:sldId id="260" r:id="rId7"/>
    <p:sldId id="286" r:id="rId8"/>
    <p:sldId id="261" r:id="rId9"/>
    <p:sldId id="282" r:id="rId10"/>
    <p:sldId id="276" r:id="rId11"/>
    <p:sldId id="283" r:id="rId12"/>
    <p:sldId id="266" r:id="rId13"/>
    <p:sldId id="273" r:id="rId14"/>
    <p:sldId id="263" r:id="rId15"/>
    <p:sldId id="272" r:id="rId16"/>
    <p:sldId id="278" r:id="rId17"/>
    <p:sldId id="268" r:id="rId18"/>
    <p:sldId id="279" r:id="rId19"/>
    <p:sldId id="280" r:id="rId20"/>
    <p:sldId id="284" r:id="rId21"/>
    <p:sldId id="264" r:id="rId22"/>
    <p:sldId id="270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94729"/>
  </p:normalViewPr>
  <p:slideViewPr>
    <p:cSldViewPr snapToGrid="0" snapToObjects="1">
      <p:cViewPr varScale="1">
        <p:scale>
          <a:sx n="65" d="100"/>
          <a:sy n="65" d="100"/>
        </p:scale>
        <p:origin x="5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5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6228577" y="4948972"/>
            <a:ext cx="57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Prem Swami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6274-DB04-4CD9-B161-3488E27D13B4}"/>
              </a:ext>
            </a:extLst>
          </p:cNvPr>
          <p:cNvSpPr txBox="1"/>
          <p:nvPr/>
        </p:nvSpPr>
        <p:spPr>
          <a:xfrm>
            <a:off x="3281082" y="3312206"/>
            <a:ext cx="862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SGX Remote Attestation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426" y="1486510"/>
            <a:ext cx="8581668" cy="4816493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How to prove that Hardware knows a secret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Use signature-of-knowledge scheme (e.g., </a:t>
            </a:r>
            <a:r>
              <a:rPr lang="en-US" dirty="0"/>
              <a:t>Schnorr signature)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Concerns about user privacy</a:t>
            </a:r>
          </a:p>
          <a:p>
            <a:r>
              <a:rPr lang="en-US" dirty="0">
                <a:sym typeface="Symbol" panose="05050102010706020507" pitchFamily="18" charset="2"/>
              </a:rPr>
              <a:t>SGX Solution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Use group signatures</a:t>
            </a:r>
          </a:p>
        </p:txBody>
      </p:sp>
    </p:spTree>
    <p:extLst>
      <p:ext uri="{BB962C8B-B14F-4D97-AF65-F5344CB8AC3E}">
        <p14:creationId xmlns:p14="http://schemas.microsoft.com/office/powerpoint/2010/main" val="5650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Group Signature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23" y="1486510"/>
            <a:ext cx="7222293" cy="5371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 can anonymously sign messages on behalf of the group</a:t>
            </a:r>
          </a:p>
          <a:p>
            <a:pPr lvl="1"/>
            <a:r>
              <a:rPr lang="en-US" dirty="0"/>
              <a:t>Single group public-key</a:t>
            </a:r>
          </a:p>
          <a:p>
            <a:pPr lvl="1"/>
            <a:r>
              <a:rPr lang="en-US" dirty="0"/>
              <a:t>Unique private-key per-member</a:t>
            </a:r>
          </a:p>
          <a:p>
            <a:r>
              <a:rPr lang="en-US" dirty="0"/>
              <a:t>Group manager decides who joins the group</a:t>
            </a:r>
          </a:p>
          <a:p>
            <a:pPr lvl="1"/>
            <a:r>
              <a:rPr lang="en-US" dirty="0"/>
              <a:t>Grants membership credentials to each member</a:t>
            </a:r>
          </a:p>
          <a:p>
            <a:r>
              <a:rPr lang="en-US" dirty="0"/>
              <a:t>Several security goals</a:t>
            </a:r>
          </a:p>
          <a:p>
            <a:pPr lvl="1"/>
            <a:r>
              <a:rPr lang="en-US" dirty="0"/>
              <a:t>Fully Anonymity [</a:t>
            </a:r>
            <a:r>
              <a:rPr lang="en-US" dirty="0">
                <a:solidFill>
                  <a:srgbClr val="0070C0"/>
                </a:solidFill>
              </a:rPr>
              <a:t>BMW03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Member revocation [</a:t>
            </a:r>
            <a:r>
              <a:rPr lang="en-US" dirty="0">
                <a:solidFill>
                  <a:srgbClr val="0070C0"/>
                </a:solidFill>
              </a:rPr>
              <a:t>BL09</a:t>
            </a:r>
            <a:r>
              <a:rPr lang="en-US" dirty="0"/>
              <a:t>]</a:t>
            </a:r>
          </a:p>
          <a:p>
            <a:r>
              <a:rPr lang="en-US" dirty="0"/>
              <a:t>EPID [</a:t>
            </a:r>
            <a:r>
              <a:rPr lang="en-US" dirty="0">
                <a:solidFill>
                  <a:srgbClr val="0070C0"/>
                </a:solidFill>
              </a:rPr>
              <a:t>BL09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Anonymity</a:t>
            </a:r>
          </a:p>
          <a:p>
            <a:pPr lvl="1"/>
            <a:r>
              <a:rPr lang="en-US" dirty="0"/>
              <a:t>Blinded join</a:t>
            </a:r>
          </a:p>
          <a:p>
            <a:pPr lvl="1"/>
            <a:r>
              <a:rPr lang="en-US" dirty="0"/>
              <a:t>Member revocation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3F067-D55E-4F5E-A60C-16805A9D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53" y="1568437"/>
            <a:ext cx="4429787" cy="51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Enhanced Privacy ID (EPID)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A2B9-7540-4EF7-A01D-9F4F9FE1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8" y="1388714"/>
            <a:ext cx="5496180" cy="5427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distinct components</a:t>
            </a:r>
          </a:p>
          <a:p>
            <a:pPr lvl="1"/>
            <a:r>
              <a:rPr lang="en-US" dirty="0"/>
              <a:t>Basic Signature </a:t>
            </a:r>
          </a:p>
          <a:p>
            <a:pPr lvl="1"/>
            <a:r>
              <a:rPr lang="en-US" dirty="0"/>
              <a:t>Non-revoked signature proof</a:t>
            </a:r>
          </a:p>
          <a:p>
            <a:r>
              <a:rPr lang="en-US" dirty="0"/>
              <a:t>Basic Signature based on BBS+  [</a:t>
            </a:r>
            <a:r>
              <a:rPr lang="en-US" dirty="0">
                <a:solidFill>
                  <a:srgbClr val="0070C0"/>
                </a:solidFill>
              </a:rPr>
              <a:t>BBS03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ASM06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q-SDH assumption</a:t>
            </a:r>
          </a:p>
          <a:p>
            <a:pPr lvl="1"/>
            <a:r>
              <a:rPr lang="en-US" dirty="0"/>
              <a:t>CCA2 Secure in standard model</a:t>
            </a:r>
          </a:p>
          <a:p>
            <a:r>
              <a:rPr lang="en-US" dirty="0"/>
              <a:t>EPID construction</a:t>
            </a:r>
          </a:p>
          <a:p>
            <a:pPr lvl="1"/>
            <a:r>
              <a:rPr lang="en-US" b="1" dirty="0"/>
              <a:t>Join</a:t>
            </a:r>
            <a:r>
              <a:rPr lang="en-US" dirty="0"/>
              <a:t>: BBS+ signature on member’s private-key (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</a:t>
            </a:r>
            <a:r>
              <a:rPr lang="en-US" dirty="0"/>
              <a:t>) in ZK</a:t>
            </a:r>
          </a:p>
          <a:p>
            <a:pPr lvl="1"/>
            <a:r>
              <a:rPr lang="en-US" b="1" dirty="0"/>
              <a:t>Sign</a:t>
            </a:r>
            <a:r>
              <a:rPr lang="en-US" dirty="0"/>
              <a:t>: Proves knowledge of BBS+ signature in ZK</a:t>
            </a:r>
          </a:p>
          <a:p>
            <a:r>
              <a:rPr lang="en-US" dirty="0"/>
              <a:t>Blinded join process</a:t>
            </a:r>
          </a:p>
          <a:p>
            <a:pPr lvl="1"/>
            <a:r>
              <a:rPr lang="en-US" dirty="0"/>
              <a:t>No concurrent join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06665-37AE-4DCA-B1E6-9B0CC0BD9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4236" y="1690688"/>
            <a:ext cx="6548600" cy="453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03866-E373-4433-B44B-E1360CE2657E}"/>
              </a:ext>
            </a:extLst>
          </p:cNvPr>
          <p:cNvSpPr txBox="1"/>
          <p:nvPr/>
        </p:nvSpPr>
        <p:spPr>
          <a:xfrm>
            <a:off x="6019800" y="6224765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BBS+ Signature Scheme</a:t>
            </a:r>
          </a:p>
        </p:txBody>
      </p:sp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Revocation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E26-C076-4DEA-9996-A95436AD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1825625"/>
            <a:ext cx="11388436" cy="4863676"/>
          </a:xfrm>
        </p:spPr>
        <p:txBody>
          <a:bodyPr>
            <a:normAutofit/>
          </a:bodyPr>
          <a:lstStyle/>
          <a:p>
            <a:r>
              <a:rPr lang="en-US" dirty="0"/>
              <a:t>In addition to basic signature, each signature also contains:</a:t>
            </a:r>
          </a:p>
          <a:p>
            <a:pPr lvl="1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G</a:t>
            </a:r>
            <a:r>
              <a:rPr lang="en-US" baseline="-25000" dirty="0"/>
              <a:t>3 </a:t>
            </a:r>
            <a:r>
              <a:rPr lang="en-US" dirty="0"/>
              <a:t>(B can be fixed if user wants link-ability)</a:t>
            </a:r>
          </a:p>
          <a:p>
            <a:pPr lvl="1"/>
            <a:r>
              <a:rPr lang="en-US" dirty="0"/>
              <a:t>K = B</a:t>
            </a:r>
            <a:r>
              <a:rPr lang="en-US" baseline="30000" dirty="0">
                <a:sym typeface="Symbol" panose="05050102010706020507" pitchFamily="18" charset="2"/>
              </a:rPr>
              <a:t>f </a:t>
            </a:r>
            <a:r>
              <a:rPr lang="en-US" dirty="0">
                <a:sym typeface="Symbol" panose="05050102010706020507" pitchFamily="18" charset="2"/>
              </a:rPr>
              <a:t>( f :: Private Key)</a:t>
            </a:r>
            <a:endParaRPr lang="en-US" baseline="30000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&lt;B,K&gt; added to signature in addition to Basic Signature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In SGX B = EcHash(SPID || &lt;randomdata&gt;) </a:t>
            </a:r>
          </a:p>
          <a:p>
            <a:r>
              <a:rPr lang="en-US" dirty="0"/>
              <a:t>Signature Based Revocation (</a:t>
            </a:r>
            <a:r>
              <a:rPr lang="en-US" dirty="0">
                <a:latin typeface="Inconsolata" panose="020B0609030003000000" pitchFamily="49" charset="0"/>
              </a:rPr>
              <a:t>Sig-RL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Sig-RL consists of [&lt;B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&gt;, &lt;B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&gt;, …, &lt;B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&gt;]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Signing a message requires proving in ZK that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K = B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B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 [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CS03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  <a:p>
            <a:r>
              <a:rPr lang="en-US" dirty="0"/>
              <a:t>Private-Key Based Revocation (</a:t>
            </a:r>
            <a:r>
              <a:rPr lang="en-US" dirty="0">
                <a:latin typeface="Inconsolata" panose="020B0609030003000000" pitchFamily="49" charset="0"/>
              </a:rPr>
              <a:t>Priv-RL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Member’s private-key directly placed in the revocation list</a:t>
            </a:r>
          </a:p>
          <a:p>
            <a:pPr lvl="1"/>
            <a:r>
              <a:rPr lang="en-US" dirty="0"/>
              <a:t>Retroactively destroys member’s anonymity (no full anonymity [</a:t>
            </a:r>
            <a:r>
              <a:rPr lang="en-US" dirty="0">
                <a:solidFill>
                  <a:schemeClr val="accent5"/>
                </a:solidFill>
              </a:rPr>
              <a:t>BMW04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Remote Attestation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677557"/>
            <a:ext cx="5929709" cy="5116648"/>
          </a:xfrm>
        </p:spPr>
        <p:txBody>
          <a:bodyPr>
            <a:normAutofit/>
          </a:bodyPr>
          <a:lstStyle/>
          <a:p>
            <a:r>
              <a:rPr lang="en-US" dirty="0"/>
              <a:t>EPID Provisioning</a:t>
            </a:r>
          </a:p>
          <a:p>
            <a:pPr lvl="1"/>
            <a:r>
              <a:rPr lang="en-US" dirty="0"/>
              <a:t>How to join an SGX EPID Group</a:t>
            </a:r>
          </a:p>
          <a:p>
            <a:pPr lvl="1"/>
            <a:r>
              <a:rPr lang="en-US" dirty="0"/>
              <a:t>Handled by PvE and PcE Intel Signed enclaves</a:t>
            </a:r>
          </a:p>
          <a:p>
            <a:pPr lvl="1"/>
            <a:r>
              <a:rPr lang="en-US" dirty="0"/>
              <a:t>Uses Root Provisioning Key as Root of Trust for joining the Group</a:t>
            </a:r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Generate EPID Signatures on enclave’s identity (mrenclave, mrsigner, attr)</a:t>
            </a:r>
          </a:p>
          <a:p>
            <a:pPr lvl="1"/>
            <a:r>
              <a:rPr lang="en-US" dirty="0"/>
              <a:t>Handled by QE (Quoting Enclave)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A692E-9FCE-4BF8-B831-B54CE46A8DD4}"/>
              </a:ext>
            </a:extLst>
          </p:cNvPr>
          <p:cNvGrpSpPr/>
          <p:nvPr/>
        </p:nvGrpSpPr>
        <p:grpSpPr>
          <a:xfrm>
            <a:off x="6226839" y="1500398"/>
            <a:ext cx="5766501" cy="5174041"/>
            <a:chOff x="6216207" y="1441919"/>
            <a:chExt cx="5766501" cy="51740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7E1BB-E042-47C3-B486-3D906F6ED32C}"/>
                </a:ext>
              </a:extLst>
            </p:cNvPr>
            <p:cNvSpPr txBox="1"/>
            <p:nvPr/>
          </p:nvSpPr>
          <p:spPr>
            <a:xfrm>
              <a:off x="10872797" y="5363615"/>
              <a:ext cx="1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YES/NO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E3ED74-53F7-4ECD-BBE6-E0E2FDB9C111}"/>
                </a:ext>
              </a:extLst>
            </p:cNvPr>
            <p:cNvSpPr txBox="1"/>
            <p:nvPr/>
          </p:nvSpPr>
          <p:spPr>
            <a:xfrm>
              <a:off x="9126275" y="5180835"/>
              <a:ext cx="1889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56ABB-C316-403B-BD41-81CFF5B1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760" y="1958532"/>
              <a:ext cx="35146" cy="4362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64F8E-CAA8-4410-94C3-24335CB59F0E}"/>
                </a:ext>
              </a:extLst>
            </p:cNvPr>
            <p:cNvSpPr txBox="1"/>
            <p:nvPr/>
          </p:nvSpPr>
          <p:spPr>
            <a:xfrm flipH="1">
              <a:off x="8026384" y="2242222"/>
              <a:ext cx="298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 Blinded Join and</a:t>
              </a:r>
            </a:p>
            <a:p>
              <a:pPr algn="ctr"/>
              <a:r>
                <a:rPr lang="en-US" dirty="0"/>
                <a:t>PoK of RoT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71148-23B5-4749-B446-AA2036FB82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385" y="1958532"/>
              <a:ext cx="19316" cy="22476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57797-5D19-4A08-98CF-19C1AF66048E}"/>
                </a:ext>
              </a:extLst>
            </p:cNvPr>
            <p:cNvSpPr txBox="1"/>
            <p:nvPr/>
          </p:nvSpPr>
          <p:spPr>
            <a:xfrm flipH="1">
              <a:off x="7416607" y="1592497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SGX CPU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91206-8F2F-4D78-A303-72FA2D540805}"/>
                </a:ext>
              </a:extLst>
            </p:cNvPr>
            <p:cNvSpPr txBox="1"/>
            <p:nvPr/>
          </p:nvSpPr>
          <p:spPr>
            <a:xfrm flipH="1">
              <a:off x="8614719" y="1441919"/>
              <a:ext cx="180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 established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at mfg.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C0B54-2A73-49E6-9A2F-75AAB3FE7118}"/>
                </a:ext>
              </a:extLst>
            </p:cNvPr>
            <p:cNvSpPr txBox="1"/>
            <p:nvPr/>
          </p:nvSpPr>
          <p:spPr>
            <a:xfrm>
              <a:off x="6583806" y="2100248"/>
              <a:ext cx="145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EPID Key Gen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DF2CF6-8318-4AED-8E78-9AE6095AEE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24" y="2574866"/>
              <a:ext cx="2998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E067-91A0-4ABE-8BCC-396C527D16CF}"/>
                </a:ext>
              </a:extLst>
            </p:cNvPr>
            <p:cNvSpPr txBox="1"/>
            <p:nvPr/>
          </p:nvSpPr>
          <p:spPr>
            <a:xfrm flipH="1">
              <a:off x="8026738" y="2957626"/>
              <a:ext cx="298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Membership Credentials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3078F8-0C6E-4E63-A5FD-B491E1201CF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01" y="3278278"/>
              <a:ext cx="2977117" cy="25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5D75B-CBDE-409B-B42B-052549F0C1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389" y="4200827"/>
              <a:ext cx="23209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2B5C6-08A5-4145-A329-8369841A8C00}"/>
                </a:ext>
              </a:extLst>
            </p:cNvPr>
            <p:cNvSpPr txBox="1"/>
            <p:nvPr/>
          </p:nvSpPr>
          <p:spPr>
            <a:xfrm flipH="1">
              <a:off x="10422077" y="1609183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IAS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224A87-E331-480A-AEDE-27BB4A87F4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0618" y="4184982"/>
              <a:ext cx="20683" cy="206696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33E3A-A07F-4D9F-9D9E-F7DA87F45927}"/>
                </a:ext>
              </a:extLst>
            </p:cNvPr>
            <p:cNvSpPr txBox="1"/>
            <p:nvPr/>
          </p:nvSpPr>
          <p:spPr>
            <a:xfrm flipH="1">
              <a:off x="6216207" y="6246628"/>
              <a:ext cx="123018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910DEE-9AB3-4160-B046-ED1EABF5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411" y="4184982"/>
              <a:ext cx="0" cy="20669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0703A-7ACC-44EC-8179-579508A1EE49}"/>
                </a:ext>
              </a:extLst>
            </p:cNvPr>
            <p:cNvSpPr txBox="1"/>
            <p:nvPr/>
          </p:nvSpPr>
          <p:spPr>
            <a:xfrm flipH="1">
              <a:off x="8502317" y="6246628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enclave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04E825-B499-4EA1-9EB0-CE74D88934C3}"/>
                </a:ext>
              </a:extLst>
            </p:cNvPr>
            <p:cNvSpPr txBox="1"/>
            <p:nvPr/>
          </p:nvSpPr>
          <p:spPr>
            <a:xfrm>
              <a:off x="6805300" y="4360995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local_attest(qe), nonce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CA96D0-F861-437F-AFB1-056338DA081F}"/>
                </a:ext>
              </a:extLst>
            </p:cNvPr>
            <p:cNvCxnSpPr/>
            <p:nvPr/>
          </p:nvCxnSpPr>
          <p:spPr>
            <a:xfrm>
              <a:off x="6812389" y="472617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C49B8-0E2A-4070-AE7D-82C3B32541A4}"/>
                </a:ext>
              </a:extLst>
            </p:cNvPr>
            <p:cNvSpPr txBox="1"/>
            <p:nvPr/>
          </p:nvSpPr>
          <p:spPr>
            <a:xfrm>
              <a:off x="6814160" y="4959962"/>
              <a:ext cx="232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r>
                <a:rPr lang="en-US" dirty="0"/>
                <a:t>, local_attest(enclave)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75BEFB-F005-45CB-B0B9-61C9439841F6}"/>
                </a:ext>
              </a:extLst>
            </p:cNvPr>
            <p:cNvCxnSpPr/>
            <p:nvPr/>
          </p:nvCxnSpPr>
          <p:spPr>
            <a:xfrm>
              <a:off x="6810618" y="529324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D8D18-437F-4DAB-AF19-3ACFB43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9138681" y="5498805"/>
              <a:ext cx="18772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1DD540-7262-40CB-BBF2-D783ACE3D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0760" y="5730044"/>
              <a:ext cx="948971" cy="105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DD42-CC9B-46C4-9527-F0879DCCD7D9}"/>
                </a:ext>
              </a:extLst>
            </p:cNvPr>
            <p:cNvCxnSpPr>
              <a:cxnSpLocks/>
              <a:stCxn id="9" idx="1"/>
              <a:endCxn id="24" idx="3"/>
            </p:cNvCxnSpPr>
            <p:nvPr/>
          </p:nvCxnSpPr>
          <p:spPr>
            <a:xfrm>
              <a:off x="8646795" y="1777163"/>
              <a:ext cx="1775282" cy="16686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2D4D8B-1BA0-4C46-93E2-19ACF550788D}"/>
                </a:ext>
              </a:extLst>
            </p:cNvPr>
            <p:cNvCxnSpPr/>
            <p:nvPr/>
          </p:nvCxnSpPr>
          <p:spPr>
            <a:xfrm>
              <a:off x="6583806" y="2461437"/>
              <a:ext cx="14285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5CE90-B615-47FD-AFE3-B127FE03A1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" y="1379285"/>
            <a:ext cx="5175422" cy="29728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D1EC-6CD2-443F-A413-E0E5C9F2590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00046" y="1315928"/>
            <a:ext cx="4911029" cy="3410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0BB84-47BB-4BA0-A2B3-E81A2E71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34" y="4277934"/>
            <a:ext cx="6314551" cy="2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87" y="1921706"/>
            <a:ext cx="10371349" cy="4053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platform given a Provisioning ID (PPID)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ppid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b="1" dirty="0"/>
              <a:t>cmac</a:t>
            </a:r>
            <a:r>
              <a:rPr lang="en-US" dirty="0"/>
              <a:t>(</a:t>
            </a:r>
            <a:r>
              <a:rPr lang="en-US" dirty="0">
                <a:latin typeface="Inconsolata" panose="020B0609030003000000" pitchFamily="49" charset="0"/>
              </a:rPr>
              <a:t>provision_key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0</a:t>
            </a:r>
            <a:r>
              <a:rPr lang="en-US" baseline="-25000" dirty="0">
                <a:latin typeface="Inconsolata" panose="020B0609030003000000" pitchFamily="49" charset="0"/>
              </a:rPr>
              <a:t>128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provisioning is not anonymous</a:t>
            </a:r>
            <a:endParaRPr lang="en-US" dirty="0"/>
          </a:p>
          <a:p>
            <a:r>
              <a:rPr lang="en-US" dirty="0"/>
              <a:t>EpidJoin (PvE/PcE action)</a:t>
            </a:r>
          </a:p>
          <a:p>
            <a:pPr lvl="1"/>
            <a:r>
              <a:rPr lang="en-US" dirty="0"/>
              <a:t>ECDSA signature to convince IAS about hardware resident key</a:t>
            </a:r>
          </a:p>
          <a:p>
            <a:pPr lvl="1"/>
            <a:r>
              <a:rPr lang="en-US" dirty="0"/>
              <a:t>Encrypts EpidJoinRequest with Provisioning Key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Encrypts and uploads member’s private-key using Provisioning Seal Key</a:t>
            </a:r>
            <a:endParaRPr lang="en-US" dirty="0"/>
          </a:p>
          <a:p>
            <a:r>
              <a:rPr lang="en-US" dirty="0"/>
              <a:t>End result</a:t>
            </a:r>
          </a:p>
          <a:p>
            <a:pPr lvl="1"/>
            <a:r>
              <a:rPr lang="en-US" dirty="0"/>
              <a:t>Group Membership credentials</a:t>
            </a:r>
          </a:p>
          <a:p>
            <a:pPr lvl="1"/>
            <a:r>
              <a:rPr lang="en-US" dirty="0"/>
              <a:t>SGX EPID Group ID</a:t>
            </a:r>
          </a:p>
        </p:txBody>
      </p:sp>
    </p:spTree>
    <p:extLst>
      <p:ext uri="{BB962C8B-B14F-4D97-AF65-F5344CB8AC3E}">
        <p14:creationId xmlns:p14="http://schemas.microsoft.com/office/powerpoint/2010/main" val="282568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Remote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7BD0-A0D2-4D5F-8BDD-87A45FC39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9" y="1464762"/>
            <a:ext cx="6010331" cy="5169953"/>
          </a:xfrm>
        </p:spPr>
        <p:txBody>
          <a:bodyPr>
            <a:normAutofit/>
          </a:bodyPr>
          <a:lstStyle/>
          <a:p>
            <a:r>
              <a:rPr lang="en-US" dirty="0"/>
              <a:t>Service Provider (SP) and IAS establish </a:t>
            </a:r>
          </a:p>
          <a:p>
            <a:pPr lvl="1"/>
            <a:r>
              <a:rPr lang="en-US" dirty="0"/>
              <a:t>SP Certificate + Service Provider ID (SPID)</a:t>
            </a:r>
          </a:p>
          <a:p>
            <a:r>
              <a:rPr lang="en-US" dirty="0"/>
              <a:t>Enclave creates local attestation for QE</a:t>
            </a:r>
          </a:p>
          <a:p>
            <a:pPr lvl="1"/>
            <a:r>
              <a:rPr lang="en-US" dirty="0"/>
              <a:t>Optionally request QE to generate local attestation on Quote for Enclave</a:t>
            </a:r>
          </a:p>
          <a:p>
            <a:r>
              <a:rPr lang="en-US" dirty="0"/>
              <a:t>QE Creates </a:t>
            </a:r>
            <a:r>
              <a:rPr lang="en-US" dirty="0">
                <a:solidFill>
                  <a:srgbClr val="FF0000"/>
                </a:solidFill>
              </a:rPr>
              <a:t>encrypted</a:t>
            </a:r>
            <a:r>
              <a:rPr lang="en-US" dirty="0"/>
              <a:t> EPID Signature</a:t>
            </a:r>
          </a:p>
          <a:p>
            <a:pPr lvl="1"/>
            <a:r>
              <a:rPr lang="en-US" dirty="0"/>
              <a:t>Enclave validates QE’s local attestation on encrypted Quote</a:t>
            </a:r>
          </a:p>
          <a:p>
            <a:r>
              <a:rPr lang="en-US" dirty="0"/>
              <a:t>Enclave sends Encrypted Quote to SP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 cannot validate the quote itself even if it has access to Group Public Key</a:t>
            </a:r>
          </a:p>
          <a:p>
            <a:r>
              <a:rPr lang="en-US" dirty="0"/>
              <a:t>SP get Quote Validity YES/NO from IAS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A73960-5EDB-461D-91A2-647D597A7803}"/>
              </a:ext>
            </a:extLst>
          </p:cNvPr>
          <p:cNvGrpSpPr/>
          <p:nvPr/>
        </p:nvGrpSpPr>
        <p:grpSpPr>
          <a:xfrm>
            <a:off x="6314847" y="2256356"/>
            <a:ext cx="5754969" cy="3199034"/>
            <a:chOff x="6314847" y="2256356"/>
            <a:chExt cx="5754969" cy="31990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2E238-238B-4164-987B-97F4362CE2AF}"/>
                </a:ext>
              </a:extLst>
            </p:cNvPr>
            <p:cNvSpPr txBox="1"/>
            <p:nvPr/>
          </p:nvSpPr>
          <p:spPr>
            <a:xfrm>
              <a:off x="6766829" y="2813438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local_attest,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SPID</a:t>
              </a:r>
              <a:r>
                <a:rPr lang="en-US" dirty="0"/>
                <a:t>, nonce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F7A69-7523-456B-976F-E6C21A03D34D}"/>
                </a:ext>
              </a:extLst>
            </p:cNvPr>
            <p:cNvSpPr/>
            <p:nvPr/>
          </p:nvSpPr>
          <p:spPr>
            <a:xfrm>
              <a:off x="11139467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9DAC9D-CD73-431A-AF72-E5F2E4D024E7}"/>
                </a:ext>
              </a:extLst>
            </p:cNvPr>
            <p:cNvSpPr/>
            <p:nvPr/>
          </p:nvSpPr>
          <p:spPr>
            <a:xfrm>
              <a:off x="9526863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F79065-A792-4615-BCFE-A9C0EC9C6447}"/>
                </a:ext>
              </a:extLst>
            </p:cNvPr>
            <p:cNvSpPr/>
            <p:nvPr/>
          </p:nvSpPr>
          <p:spPr>
            <a:xfrm>
              <a:off x="7919481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Enclave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BD5A4D-C800-4610-A8E8-1DF470E1A1D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830" y="2692823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2E4FDB-2401-40FD-AD2A-7CDA252D4614}"/>
                </a:ext>
              </a:extLst>
            </p:cNvPr>
            <p:cNvSpPr/>
            <p:nvPr/>
          </p:nvSpPr>
          <p:spPr>
            <a:xfrm>
              <a:off x="6314847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A4171-476F-4B47-8906-CA53C345EF06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10457212" y="2579522"/>
              <a:ext cx="682255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2DE2-6E66-4AEA-AA5B-47F0D109EC4E}"/>
                </a:ext>
              </a:extLst>
            </p:cNvPr>
            <p:cNvSpPr txBox="1"/>
            <p:nvPr/>
          </p:nvSpPr>
          <p:spPr>
            <a:xfrm>
              <a:off x="10318197" y="2256356"/>
              <a:ext cx="897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</a:t>
              </a:r>
            </a:p>
            <a:p>
              <a:pPr algn="ctr"/>
              <a:r>
                <a:rPr lang="en-US" dirty="0"/>
                <a:t>SPID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8BABAF-4080-4F92-8A7D-62A9FE4F55A1}"/>
                </a:ext>
              </a:extLst>
            </p:cNvPr>
            <p:cNvCxnSpPr/>
            <p:nvPr/>
          </p:nvCxnSpPr>
          <p:spPr>
            <a:xfrm flipH="1">
              <a:off x="6766830" y="3136604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464DF-474F-4D2E-9253-4A2F08B68A74}"/>
                </a:ext>
              </a:extLst>
            </p:cNvPr>
            <p:cNvSpPr txBox="1"/>
            <p:nvPr/>
          </p:nvSpPr>
          <p:spPr>
            <a:xfrm>
              <a:off x="6761609" y="3533970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enc(epid_sig)</a:t>
              </a:r>
              <a:r>
                <a:rPr lang="en-US" dirty="0"/>
                <a:t>,</a:t>
              </a:r>
            </a:p>
            <a:p>
              <a:pPr algn="ctr"/>
              <a:r>
                <a:rPr lang="en-US" dirty="0"/>
                <a:t>local_attest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E87675-EA10-47F3-AE50-6A4EE7CE2BC0}"/>
                </a:ext>
              </a:extLst>
            </p:cNvPr>
            <p:cNvCxnSpPr/>
            <p:nvPr/>
          </p:nvCxnSpPr>
          <p:spPr>
            <a:xfrm flipH="1">
              <a:off x="6756388" y="3863162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4FD25E-2C1E-4E76-BCA6-AF05976EEDDA}"/>
                </a:ext>
              </a:extLst>
            </p:cNvPr>
            <p:cNvGrpSpPr/>
            <p:nvPr/>
          </p:nvGrpSpPr>
          <p:grpSpPr>
            <a:xfrm>
              <a:off x="8368992" y="3673969"/>
              <a:ext cx="1628268" cy="373494"/>
              <a:chOff x="8374308" y="3285877"/>
              <a:chExt cx="1628268" cy="37349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CF063C-F950-49D6-94BB-1267757868A4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8C7765-0BFE-4425-899D-14C0B43EAB33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1CE775-472F-46CF-96B1-697AB01A3AFE}"/>
                </a:ext>
              </a:extLst>
            </p:cNvPr>
            <p:cNvGrpSpPr/>
            <p:nvPr/>
          </p:nvGrpSpPr>
          <p:grpSpPr>
            <a:xfrm>
              <a:off x="9997260" y="3826365"/>
              <a:ext cx="1628268" cy="373494"/>
              <a:chOff x="8374308" y="3285877"/>
              <a:chExt cx="1628268" cy="37349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808F-C12A-4AD0-B43D-06A9138C7FCE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559F25-5310-4388-9FE6-58BC12C624CF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7E31B2-A6B4-4F27-BA13-7348AA1F66D9}"/>
                </a:ext>
              </a:extLst>
            </p:cNvPr>
            <p:cNvSpPr txBox="1"/>
            <p:nvPr/>
          </p:nvSpPr>
          <p:spPr>
            <a:xfrm>
              <a:off x="10048270" y="4606086"/>
              <a:ext cx="160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Yes/No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D9B35B-59DF-4E17-98FE-CE7E4348D50B}"/>
                </a:ext>
              </a:extLst>
            </p:cNvPr>
            <p:cNvCxnSpPr/>
            <p:nvPr/>
          </p:nvCxnSpPr>
          <p:spPr>
            <a:xfrm flipH="1">
              <a:off x="10011437" y="4979580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A34551-A55E-4983-BC7A-AABBC6C381E7}"/>
                </a:ext>
              </a:extLst>
            </p:cNvPr>
            <p:cNvCxnSpPr>
              <a:cxnSpLocks/>
            </p:cNvCxnSpPr>
            <p:nvPr/>
          </p:nvCxnSpPr>
          <p:spPr>
            <a:xfrm>
              <a:off x="8375586" y="2699249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1F01B1-58B9-4A17-B078-FFD8FA8647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0173" y="2715087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74184D-36CB-43E0-A92B-F01146C9A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024" y="2730925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1B99F-CCA8-4B27-8B71-F7FF9195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094" y="1911927"/>
            <a:ext cx="10757647" cy="4772484"/>
          </a:xfrm>
        </p:spPr>
        <p:txBody>
          <a:bodyPr/>
          <a:lstStyle/>
          <a:p>
            <a:r>
              <a:rPr lang="en-US" dirty="0"/>
              <a:t>Provisioning Enclave and Quoting Enclaves are securely implemented</a:t>
            </a:r>
          </a:p>
          <a:p>
            <a:pPr lvl="1"/>
            <a:r>
              <a:rPr lang="en-US" dirty="0"/>
              <a:t>But lots of bike shedding crypto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Secure against sequential, concurrent, and state malleability </a:t>
            </a:r>
          </a:p>
          <a:p>
            <a:r>
              <a:rPr lang="en-US" dirty="0">
                <a:solidFill>
                  <a:srgbClr val="C00000"/>
                </a:solidFill>
              </a:rPr>
              <a:t>No privacy in-spite of group signatures</a:t>
            </a:r>
          </a:p>
          <a:p>
            <a:pPr lvl="1"/>
            <a:r>
              <a:rPr lang="en-US" dirty="0"/>
              <a:t>Provisioning uses PPID to identify platforms</a:t>
            </a:r>
          </a:p>
          <a:p>
            <a:pPr lvl="1"/>
            <a:r>
              <a:rPr lang="en-US" dirty="0"/>
              <a:t>Remote attestation </a:t>
            </a:r>
            <a:r>
              <a:rPr lang="en-US" dirty="0">
                <a:solidFill>
                  <a:srgbClr val="C00000"/>
                </a:solidFill>
              </a:rPr>
              <a:t>quotes are encrypted </a:t>
            </a:r>
            <a:r>
              <a:rPr lang="en-US" dirty="0"/>
              <a:t>and can only be validated by Intel</a:t>
            </a:r>
          </a:p>
          <a:p>
            <a:pPr lvl="2"/>
            <a:r>
              <a:rPr lang="en-US" dirty="0"/>
              <a:t>Destroys privacy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Could be abused for </a:t>
            </a:r>
            <a:r>
              <a:rPr lang="en-US" dirty="0" err="1">
                <a:solidFill>
                  <a:srgbClr val="C00000"/>
                </a:solidFill>
              </a:rPr>
              <a:t>MitM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4E4EC3-1FA7-4454-B406-9C558D38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833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52BE-A904-431E-B263-ABA07CD5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F50-6F75-4F5D-BE78-6DB317E7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Pitfalls in Protocol Composition</a:t>
            </a:r>
          </a:p>
          <a:p>
            <a:pPr lvl="1"/>
            <a:r>
              <a:rPr lang="en-US" dirty="0"/>
              <a:t>Sequential Composition</a:t>
            </a:r>
          </a:p>
          <a:p>
            <a:pPr lvl="1"/>
            <a:r>
              <a:rPr lang="en-US" dirty="0"/>
              <a:t>Concurrent Composition</a:t>
            </a:r>
          </a:p>
          <a:p>
            <a:pPr lvl="1"/>
            <a:r>
              <a:rPr lang="en-US" dirty="0"/>
              <a:t>Enclave State Malleability</a:t>
            </a:r>
          </a:p>
          <a:p>
            <a:r>
              <a:rPr lang="en-US" dirty="0"/>
              <a:t>EPID Provisioning and Remote Attestation</a:t>
            </a:r>
          </a:p>
          <a:p>
            <a:pPr lvl="1"/>
            <a:r>
              <a:rPr lang="en-US" dirty="0"/>
              <a:t>EPID Signatures</a:t>
            </a:r>
          </a:p>
          <a:p>
            <a:pPr lvl="1"/>
            <a:r>
              <a:rPr lang="en-US" dirty="0"/>
              <a:t>SGX EPID Key Provisioning</a:t>
            </a:r>
          </a:p>
          <a:p>
            <a:pPr lvl="1"/>
            <a:r>
              <a:rPr lang="en-US" dirty="0"/>
              <a:t>SGX Quoting Enclaves</a:t>
            </a:r>
          </a:p>
        </p:txBody>
      </p:sp>
    </p:spTree>
    <p:extLst>
      <p:ext uri="{BB962C8B-B14F-4D97-AF65-F5344CB8AC3E}">
        <p14:creationId xmlns:p14="http://schemas.microsoft.com/office/powerpoint/2010/main" val="45137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B6DF-FDA2-480E-9AD6-0F3D3626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8650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4C440-D129-4D5A-8ECD-B44B520D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81622"/>
            <a:ext cx="5920373" cy="5216890"/>
          </a:xfrm>
        </p:spPr>
        <p:txBody>
          <a:bodyPr>
            <a:normAutofit/>
          </a:bodyPr>
          <a:lstStyle/>
          <a:p>
            <a:r>
              <a:rPr lang="en-US" dirty="0"/>
              <a:t>Two statistically independent base keys </a:t>
            </a:r>
          </a:p>
          <a:p>
            <a:r>
              <a:rPr lang="en-US" dirty="0"/>
              <a:t>Root Provisioning Key</a:t>
            </a:r>
          </a:p>
          <a:p>
            <a:pPr lvl="1"/>
            <a:r>
              <a:rPr lang="en-US" dirty="0"/>
              <a:t>Known to Intel</a:t>
            </a:r>
          </a:p>
          <a:p>
            <a:pPr lvl="1"/>
            <a:r>
              <a:rPr lang="en-US" dirty="0"/>
              <a:t>Used during EPID Join</a:t>
            </a:r>
          </a:p>
          <a:p>
            <a:r>
              <a:rPr lang="en-US" dirty="0"/>
              <a:t>Root Seal Key</a:t>
            </a:r>
          </a:p>
          <a:p>
            <a:pPr lvl="1"/>
            <a:r>
              <a:rPr lang="en-US" dirty="0"/>
              <a:t>Intel claims not to know this</a:t>
            </a:r>
          </a:p>
          <a:p>
            <a:pPr lvl="1"/>
            <a:r>
              <a:rPr lang="en-US" dirty="0"/>
              <a:t>Unclear if key is generation via oracle access or injected from outside</a:t>
            </a:r>
          </a:p>
          <a:p>
            <a:r>
              <a:rPr lang="en-US" dirty="0"/>
              <a:t>Several named-keys derived from base key</a:t>
            </a:r>
          </a:p>
          <a:p>
            <a:pPr lvl="1"/>
            <a:r>
              <a:rPr lang="en-US" dirty="0"/>
              <a:t>Coarse Access Control by Launch Enclave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609A8-9EB7-4108-87BB-88E1D5285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58" y="1863030"/>
            <a:ext cx="5961133" cy="42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BBDC3-3E1A-4AA4-BFDF-8B4102E4E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6" y="1825626"/>
            <a:ext cx="598973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9369-6546-4010-B590-A510DC3A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293"/>
            <a:ext cx="5794744" cy="5178056"/>
          </a:xfrm>
        </p:spPr>
        <p:txBody>
          <a:bodyPr>
            <a:normAutofit/>
          </a:bodyPr>
          <a:lstStyle/>
          <a:p>
            <a:r>
              <a:rPr lang="en-US" dirty="0"/>
              <a:t>Each named key can further be diversified</a:t>
            </a:r>
          </a:p>
          <a:p>
            <a:pPr lvl="1"/>
            <a:r>
              <a:rPr lang="en-US" dirty="0"/>
              <a:t>Enclave’s own identity (mrenclave, mrsigner, attributes)</a:t>
            </a:r>
          </a:p>
          <a:p>
            <a:pPr lvl="1"/>
            <a:r>
              <a:rPr lang="en-US" dirty="0"/>
              <a:t>Potentially adversarial selected 128-bit random  number</a:t>
            </a:r>
          </a:p>
          <a:p>
            <a:r>
              <a:rPr lang="en-US" dirty="0"/>
              <a:t>Identity used directly from CPU’s private data structures</a:t>
            </a:r>
          </a:p>
          <a:p>
            <a:pPr lvl="1"/>
            <a:r>
              <a:rPr lang="en-US" dirty="0"/>
              <a:t>Absence </a:t>
            </a:r>
            <a:r>
              <a:rPr lang="en-US" dirty="0">
                <a:sym typeface="Wingdings" panose="05000000000000000000" pitchFamily="2" charset="2"/>
              </a:rPr>
              <a:t> Use zeros</a:t>
            </a:r>
          </a:p>
          <a:p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/>
              <a:t>eys cannot be diversified for other enclave’s identity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Local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0BF-B428-4DE1-B378-034DF848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507" y="1759688"/>
            <a:ext cx="6326372" cy="4827182"/>
          </a:xfrm>
        </p:spPr>
        <p:txBody>
          <a:bodyPr>
            <a:normAutofit/>
          </a:bodyPr>
          <a:lstStyle/>
          <a:p>
            <a:r>
              <a:rPr lang="en-US" dirty="0"/>
              <a:t>Allows source enclave to prove that it’s identity is valid to any target enclave</a:t>
            </a:r>
          </a:p>
          <a:p>
            <a:pPr lvl="1"/>
            <a:r>
              <a:rPr lang="en-US" dirty="0"/>
              <a:t>Allows 512-bits additional report data</a:t>
            </a:r>
          </a:p>
          <a:p>
            <a:r>
              <a:rPr lang="en-US" dirty="0"/>
              <a:t>EREPORT provides oracle access to target enclave’s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  <a:p>
            <a:pPr lvl="1"/>
            <a:r>
              <a:rPr lang="en-US" b="1" dirty="0">
                <a:latin typeface="Inconsolata" panose="020B0609030003000000" pitchFamily="49" charset="0"/>
              </a:rPr>
              <a:t>cmac</a:t>
            </a:r>
            <a:r>
              <a:rPr lang="en-US" dirty="0"/>
              <a:t> over source enclave’s identity present in CPU (cannot be forged)</a:t>
            </a:r>
          </a:p>
          <a:p>
            <a:pPr lvl="1"/>
            <a:r>
              <a:rPr lang="en-US" dirty="0"/>
              <a:t>Randomized by CR_REPORT_KEYID set at bootup time</a:t>
            </a:r>
          </a:p>
          <a:p>
            <a:r>
              <a:rPr lang="en-US" dirty="0"/>
              <a:t>Target enclave manually computes the CMAC using it’s own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76F0F-F639-45A1-9663-605A1C6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9488" y="3958776"/>
            <a:ext cx="4202175" cy="283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C4D44-83DF-4A3D-A4D1-9B5D7E68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84" y="1434723"/>
            <a:ext cx="4366651" cy="2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76" y="145084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HW/SW crypto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How to ensure that remote endpoint is a real hardware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Run simulator on general hardware</a:t>
            </a:r>
          </a:p>
          <a:p>
            <a:pPr lvl="1"/>
            <a:r>
              <a:rPr lang="en-US" sz="3200" dirty="0"/>
              <a:t>Countermeasure: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Run simulator inside real hardware to man-in-the-middle</a:t>
            </a:r>
          </a:p>
          <a:p>
            <a:pPr lvl="1"/>
            <a:r>
              <a:rPr lang="en-US" sz="3200" dirty="0"/>
              <a:t>Countermeasure: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protects against both Class-1 and Class-2 Simulator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Common SGX Enclave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593" y="1550078"/>
            <a:ext cx="7192955" cy="51734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Generate keys, save them to disk</a:t>
            </a:r>
          </a:p>
          <a:p>
            <a:pPr lvl="1"/>
            <a:r>
              <a:rPr lang="en-US" dirty="0"/>
              <a:t>Generate CSR requests</a:t>
            </a:r>
          </a:p>
          <a:p>
            <a:pPr lvl="1"/>
            <a:r>
              <a:rPr lang="en-US" dirty="0"/>
              <a:t>Create Audit Log etc.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381E2-1297-4CFA-80CA-F5C631131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98987" y="1618538"/>
            <a:ext cx="4614867" cy="39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Sequential 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593" y="1550078"/>
            <a:ext cx="6767539" cy="51734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latin typeface="arial" panose="020B0604020202020204" pitchFamily="34" charset="0"/>
              </a:rPr>
              <a:t>Allows attacker to simulate some sub-computations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commitment log of confidential data (e.g., sha256 of someone’s birthdate)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Send confidential data (birthdate) encrypted over TLS</a:t>
            </a:r>
          </a:p>
          <a:p>
            <a:pPr lvl="1"/>
            <a:r>
              <a:rPr lang="en-US" dirty="0"/>
              <a:t>Simulate states related to birthdate</a:t>
            </a:r>
          </a:p>
          <a:p>
            <a:r>
              <a:rPr lang="en-US" dirty="0"/>
              <a:t>Enclave is a </a:t>
            </a:r>
            <a:r>
              <a:rPr lang="en-US" dirty="0">
                <a:solidFill>
                  <a:srgbClr val="C00000"/>
                </a:solidFill>
              </a:rPr>
              <a:t>single protocol </a:t>
            </a:r>
            <a:r>
              <a:rPr lang="en-US" dirty="0"/>
              <a:t>sequentially composed of sub-protocols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381E2-1297-4CFA-80CA-F5C631131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98987" y="1618538"/>
            <a:ext cx="4614867" cy="3934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D8FA75-3DC5-4D82-A485-A066FA7353E7}"/>
              </a:ext>
            </a:extLst>
          </p:cNvPr>
          <p:cNvSpPr/>
          <p:nvPr/>
        </p:nvSpPr>
        <p:spPr>
          <a:xfrm>
            <a:off x="7054702" y="3359887"/>
            <a:ext cx="4762960" cy="2748517"/>
          </a:xfrm>
          <a:prstGeom prst="rect">
            <a:avLst/>
          </a:prstGeom>
          <a:solidFill>
            <a:srgbClr val="C00000">
              <a:alpha val="13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Simulate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9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82538" y="3486456"/>
            <a:ext cx="4958319" cy="2690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789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5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845774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Concurrent composition not limited to running same operation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4"/>
                </a:solidFill>
              </a:rPr>
              <a:t>State Malleability and Knowledge Extractors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466952"/>
            <a:ext cx="6857185" cy="5320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Adversary controls what happens after AEX</a:t>
            </a:r>
          </a:p>
          <a:p>
            <a:r>
              <a:rPr lang="en-US" dirty="0">
                <a:solidFill>
                  <a:srgbClr val="C00000"/>
                </a:solidFill>
              </a:rPr>
              <a:t>Global enclave state is malleable</a:t>
            </a:r>
          </a:p>
          <a:p>
            <a:r>
              <a:rPr lang="en-US" dirty="0"/>
              <a:t>Partial rewinding effect possible</a:t>
            </a:r>
          </a:p>
          <a:p>
            <a:pPr lvl="1"/>
            <a:r>
              <a:rPr lang="en-US" dirty="0"/>
              <a:t>SGX allows multiple threads within the same enclave</a:t>
            </a:r>
          </a:p>
          <a:p>
            <a:pPr lvl="1"/>
            <a:r>
              <a:rPr lang="en-US" dirty="0"/>
              <a:t>Interrupt one-thread at appropriate point</a:t>
            </a:r>
          </a:p>
          <a:p>
            <a:pPr lvl="1"/>
            <a:r>
              <a:rPr lang="en-US" dirty="0"/>
              <a:t>ecall other threads</a:t>
            </a:r>
          </a:p>
          <a:p>
            <a:r>
              <a:rPr lang="en-US" dirty="0"/>
              <a:t>Careful with interactive Proof-of-Knowledge (PoK) protocols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-p</a:t>
            </a:r>
            <a:r>
              <a:rPr lang="en-US" dirty="0"/>
              <a:t>rotocols require just 2 response per commitment to reveal the secret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0F992-2FF0-4E18-809D-33492EE9EB6C}"/>
              </a:ext>
            </a:extLst>
          </p:cNvPr>
          <p:cNvSpPr txBox="1"/>
          <p:nvPr/>
        </p:nvSpPr>
        <p:spPr>
          <a:xfrm>
            <a:off x="2400910" y="1955935"/>
            <a:ext cx="155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cntr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86C4E-A0E9-4BD6-B831-617763D4F97A}"/>
              </a:ext>
            </a:extLst>
          </p:cNvPr>
          <p:cNvSpPr txBox="1"/>
          <p:nvPr/>
        </p:nvSpPr>
        <p:spPr>
          <a:xfrm>
            <a:off x="3175949" y="2257957"/>
            <a:ext cx="83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cntr+1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C14B0-398D-4D1A-8118-C32F0D75A201}"/>
              </a:ext>
            </a:extLst>
          </p:cNvPr>
          <p:cNvSpPr txBox="1"/>
          <p:nvPr/>
        </p:nvSpPr>
        <p:spPr>
          <a:xfrm>
            <a:off x="3175948" y="3050926"/>
            <a:ext cx="83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cntr-1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62622-78C5-4156-8940-B455F97DC6CC}"/>
              </a:ext>
            </a:extLst>
          </p:cNvPr>
          <p:cNvSpPr txBox="1"/>
          <p:nvPr/>
        </p:nvSpPr>
        <p:spPr>
          <a:xfrm>
            <a:off x="3092823" y="4753738"/>
            <a:ext cx="155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cntr + n</a:t>
            </a:r>
          </a:p>
        </p:txBody>
      </p:sp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027-3357-4E3F-8292-6E2FE0F2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SGX EPID Provisioning and Remote Attestation</a:t>
            </a:r>
          </a:p>
        </p:txBody>
      </p:sp>
    </p:spTree>
    <p:extLst>
      <p:ext uri="{BB962C8B-B14F-4D97-AF65-F5344CB8AC3E}">
        <p14:creationId xmlns:p14="http://schemas.microsoft.com/office/powerpoint/2010/main" val="103879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1179</Words>
  <Application>Microsoft Office PowerPoint</Application>
  <PresentationFormat>Widescreen</PresentationFormat>
  <Paragraphs>224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Inconsolata</vt:lpstr>
      <vt:lpstr>Symbol</vt:lpstr>
      <vt:lpstr>Wingdings</vt:lpstr>
      <vt:lpstr>Office Theme</vt:lpstr>
      <vt:lpstr>PowerPoint Presentation</vt:lpstr>
      <vt:lpstr>Roadmap</vt:lpstr>
      <vt:lpstr>HW/SW crypto co-design</vt:lpstr>
      <vt:lpstr>Common SGX Enclave Design</vt:lpstr>
      <vt:lpstr>Sequential Composition</vt:lpstr>
      <vt:lpstr>Concurrent Composition</vt:lpstr>
      <vt:lpstr>Concurrent Composition</vt:lpstr>
      <vt:lpstr>State Malleability and Knowledge Extractors</vt:lpstr>
      <vt:lpstr>SGX EPID Provisioning and Remote Attestation</vt:lpstr>
      <vt:lpstr>Motivation</vt:lpstr>
      <vt:lpstr>Group Signature Overview</vt:lpstr>
      <vt:lpstr>Enhanced Privacy ID (EPID)</vt:lpstr>
      <vt:lpstr>EPID Revocation</vt:lpstr>
      <vt:lpstr>SGX Remote Attestation Big Picture</vt:lpstr>
      <vt:lpstr>SGX EPID Provisioning</vt:lpstr>
      <vt:lpstr>SGX EPID Provisioning</vt:lpstr>
      <vt:lpstr>Remote Attestation</vt:lpstr>
      <vt:lpstr>Conclusion</vt:lpstr>
      <vt:lpstr>PowerPoint Presentation</vt:lpstr>
      <vt:lpstr>PowerPoint Presentation</vt:lpstr>
      <vt:lpstr>SGX Key Hierarchy</vt:lpstr>
      <vt:lpstr>SGX Key Derivation</vt:lpstr>
      <vt:lpstr>SGX Local Attestation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533</cp:revision>
  <dcterms:created xsi:type="dcterms:W3CDTF">2016-01-11T21:35:58Z</dcterms:created>
  <dcterms:modified xsi:type="dcterms:W3CDTF">2017-07-27T13:58:18Z</dcterms:modified>
</cp:coreProperties>
</file>