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74" r:id="rId13"/>
    <p:sldId id="266" r:id="rId14"/>
    <p:sldId id="273" r:id="rId15"/>
    <p:sldId id="271" r:id="rId16"/>
    <p:sldId id="272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7" autoAdjust="0"/>
    <p:restoredTop sz="94729"/>
  </p:normalViewPr>
  <p:slideViewPr>
    <p:cSldViewPr snapToGrid="0" snapToObjects="1">
      <p:cViewPr>
        <p:scale>
          <a:sx n="60" d="100"/>
          <a:sy n="60" d="100"/>
        </p:scale>
        <p:origin x="738" y="1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950A8-7D29-42E5-BF04-268604A9F382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2DBB3-CA1F-4185-9E97-9B426BC1F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64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2DBB3-CA1F-4185-9E97-9B426BC1F1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81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2DBB3-CA1F-4185-9E97-9B426BC1F1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7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2DBB3-CA1F-4185-9E97-9B426BC1F1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54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6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41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7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9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4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8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59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5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4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7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5F998-5F87-6E42-8922-48408A16CBB5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D091E-1BE9-D048-802F-264F52FB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5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5B2333-A9B6-4CB1-AF0A-10B5831C8057}"/>
              </a:ext>
            </a:extLst>
          </p:cNvPr>
          <p:cNvSpPr txBox="1"/>
          <p:nvPr/>
        </p:nvSpPr>
        <p:spPr>
          <a:xfrm>
            <a:off x="4053678" y="4161254"/>
            <a:ext cx="5774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Yogesh </a:t>
            </a:r>
            <a:r>
              <a:rPr lang="en-US" sz="4800" dirty="0" err="1">
                <a:solidFill>
                  <a:schemeClr val="bg1"/>
                </a:solidFill>
              </a:rPr>
              <a:t>Prem</a:t>
            </a:r>
            <a:r>
              <a:rPr lang="en-US" sz="4800" dirty="0">
                <a:solidFill>
                  <a:schemeClr val="bg1"/>
                </a:solidFill>
              </a:rPr>
              <a:t> Swami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Secure Substrates</a:t>
            </a:r>
          </a:p>
        </p:txBody>
      </p:sp>
    </p:spTree>
    <p:extLst>
      <p:ext uri="{BB962C8B-B14F-4D97-AF65-F5344CB8AC3E}">
        <p14:creationId xmlns:p14="http://schemas.microsoft.com/office/powerpoint/2010/main" val="2140488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08BC-BF03-4430-AF11-EAA992AE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SGX Key Derivation</a:t>
            </a:r>
          </a:p>
        </p:txBody>
      </p:sp>
    </p:spTree>
    <p:extLst>
      <p:ext uri="{BB962C8B-B14F-4D97-AF65-F5344CB8AC3E}">
        <p14:creationId xmlns:p14="http://schemas.microsoft.com/office/powerpoint/2010/main" val="3218497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08BC-BF03-4430-AF11-EAA992AE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Remote Attestation Overview (1)</a:t>
            </a:r>
          </a:p>
        </p:txBody>
      </p:sp>
    </p:spTree>
    <p:extLst>
      <p:ext uri="{BB962C8B-B14F-4D97-AF65-F5344CB8AC3E}">
        <p14:creationId xmlns:p14="http://schemas.microsoft.com/office/powerpoint/2010/main" val="158213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08BC-BF03-4430-AF11-EAA992AE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Remote Attestation Overview (2)</a:t>
            </a:r>
          </a:p>
        </p:txBody>
      </p:sp>
    </p:spTree>
    <p:extLst>
      <p:ext uri="{BB962C8B-B14F-4D97-AF65-F5344CB8AC3E}">
        <p14:creationId xmlns:p14="http://schemas.microsoft.com/office/powerpoint/2010/main" val="3435531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08BC-BF03-4430-AF11-EAA992AE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Enhanced Privacy ID (EPID)</a:t>
            </a:r>
          </a:p>
        </p:txBody>
      </p:sp>
    </p:spTree>
    <p:extLst>
      <p:ext uri="{BB962C8B-B14F-4D97-AF65-F5344CB8AC3E}">
        <p14:creationId xmlns:p14="http://schemas.microsoft.com/office/powerpoint/2010/main" val="2775942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08BC-BF03-4430-AF11-EAA992AE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EPID Revocation</a:t>
            </a:r>
          </a:p>
        </p:txBody>
      </p:sp>
    </p:spTree>
    <p:extLst>
      <p:ext uri="{BB962C8B-B14F-4D97-AF65-F5344CB8AC3E}">
        <p14:creationId xmlns:p14="http://schemas.microsoft.com/office/powerpoint/2010/main" val="991554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08BC-BF03-4430-AF11-EAA992AE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EPID Provisioning (1)</a:t>
            </a:r>
          </a:p>
        </p:txBody>
      </p:sp>
    </p:spTree>
    <p:extLst>
      <p:ext uri="{BB962C8B-B14F-4D97-AF65-F5344CB8AC3E}">
        <p14:creationId xmlns:p14="http://schemas.microsoft.com/office/powerpoint/2010/main" val="2896201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08BC-BF03-4430-AF11-EAA992AE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EPID Provisioning (2)</a:t>
            </a:r>
          </a:p>
        </p:txBody>
      </p:sp>
    </p:spTree>
    <p:extLst>
      <p:ext uri="{BB962C8B-B14F-4D97-AF65-F5344CB8AC3E}">
        <p14:creationId xmlns:p14="http://schemas.microsoft.com/office/powerpoint/2010/main" val="2767877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08BC-BF03-4430-AF11-EAA992AE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EPID Quoting Enclave</a:t>
            </a:r>
          </a:p>
        </p:txBody>
      </p:sp>
    </p:spTree>
    <p:extLst>
      <p:ext uri="{BB962C8B-B14F-4D97-AF65-F5344CB8AC3E}">
        <p14:creationId xmlns:p14="http://schemas.microsoft.com/office/powerpoint/2010/main" val="4020399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08BC-BF03-4430-AF11-EAA992AE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EPID Quote Verification Pitfalls</a:t>
            </a:r>
          </a:p>
        </p:txBody>
      </p:sp>
    </p:spTree>
    <p:extLst>
      <p:ext uri="{BB962C8B-B14F-4D97-AF65-F5344CB8AC3E}">
        <p14:creationId xmlns:p14="http://schemas.microsoft.com/office/powerpoint/2010/main" val="41679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F879-D25F-421B-A25E-0EA7A9852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HW/SW crypto co-design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588F4-B7A6-4892-AB3A-30D288651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348" y="1601666"/>
            <a:ext cx="6953352" cy="4868282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/>
              <a:t>Software Simulation of HW as attack vector</a:t>
            </a:r>
          </a:p>
          <a:p>
            <a:r>
              <a:rPr lang="en-US" sz="4000" dirty="0"/>
              <a:t>Class-1 Simulation</a:t>
            </a:r>
          </a:p>
          <a:p>
            <a:pPr lvl="1"/>
            <a:r>
              <a:rPr lang="en-US" sz="3200" dirty="0"/>
              <a:t>Simulate HW on any UTM</a:t>
            </a:r>
          </a:p>
          <a:p>
            <a:pPr lvl="1"/>
            <a:r>
              <a:rPr lang="en-US" sz="3200" dirty="0"/>
              <a:t>Counter measure: Oracle access to a hardware resident key</a:t>
            </a:r>
          </a:p>
          <a:p>
            <a:r>
              <a:rPr lang="en-US" sz="4000" dirty="0"/>
              <a:t>Cass-2 Simulation</a:t>
            </a:r>
          </a:p>
          <a:p>
            <a:pPr lvl="1"/>
            <a:r>
              <a:rPr lang="en-US" sz="3200" dirty="0"/>
              <a:t>Run simulator inside real hardware</a:t>
            </a:r>
          </a:p>
          <a:p>
            <a:pPr lvl="1"/>
            <a:r>
              <a:rPr lang="en-US" sz="3200" dirty="0"/>
              <a:t>Simulator gets (oracle) access to keys</a:t>
            </a:r>
          </a:p>
          <a:p>
            <a:pPr lvl="1"/>
            <a:r>
              <a:rPr lang="en-US" sz="3200" dirty="0"/>
              <a:t>Counter measure: More difficult</a:t>
            </a:r>
          </a:p>
          <a:p>
            <a:r>
              <a:rPr lang="en-US" sz="4000" dirty="0">
                <a:solidFill>
                  <a:srgbClr val="006C31"/>
                </a:solidFill>
              </a:rPr>
              <a:t>Intel SGX secure against both!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E4C091-FA92-4330-8FCC-31CC5EAFAD6F}"/>
              </a:ext>
            </a:extLst>
          </p:cNvPr>
          <p:cNvSpPr/>
          <p:nvPr/>
        </p:nvSpPr>
        <p:spPr>
          <a:xfrm>
            <a:off x="7581198" y="1782417"/>
            <a:ext cx="4458410" cy="16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Class-1 Simulator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7D86B9-09F6-4F00-A4CD-E048371640C4}"/>
              </a:ext>
            </a:extLst>
          </p:cNvPr>
          <p:cNvSpPr/>
          <p:nvPr/>
        </p:nvSpPr>
        <p:spPr>
          <a:xfrm>
            <a:off x="7796674" y="1938002"/>
            <a:ext cx="1094509" cy="562331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enclave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1009F6-42F9-4BE0-BAB7-79A2FDFCB27F}"/>
              </a:ext>
            </a:extLst>
          </p:cNvPr>
          <p:cNvSpPr/>
          <p:nvPr/>
        </p:nvSpPr>
        <p:spPr>
          <a:xfrm>
            <a:off x="7726539" y="2500334"/>
            <a:ext cx="1234779" cy="562331"/>
          </a:xfrm>
          <a:prstGeom prst="rect">
            <a:avLst/>
          </a:prstGeom>
          <a:solidFill>
            <a:schemeClr val="tx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SGX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E306B5-013C-43B8-A53F-43B879C9D01B}"/>
              </a:ext>
            </a:extLst>
          </p:cNvPr>
          <p:cNvSpPr/>
          <p:nvPr/>
        </p:nvSpPr>
        <p:spPr>
          <a:xfrm>
            <a:off x="10737710" y="1938002"/>
            <a:ext cx="1094509" cy="562331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enclave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668E2C-9EB5-438B-9CCF-EF9D40072ED0}"/>
              </a:ext>
            </a:extLst>
          </p:cNvPr>
          <p:cNvSpPr/>
          <p:nvPr/>
        </p:nvSpPr>
        <p:spPr>
          <a:xfrm>
            <a:off x="10667575" y="2500334"/>
            <a:ext cx="1234779" cy="562331"/>
          </a:xfrm>
          <a:prstGeom prst="rect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SGX Simulator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7D4EEBC-3B55-45FC-B814-F904098FC6B7}"/>
              </a:ext>
            </a:extLst>
          </p:cNvPr>
          <p:cNvSpPr/>
          <p:nvPr/>
        </p:nvSpPr>
        <p:spPr>
          <a:xfrm>
            <a:off x="9259579" y="2239077"/>
            <a:ext cx="1179870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attacker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FF5B-F4E3-495A-9849-7A883F6D3836}"/>
              </a:ext>
            </a:extLst>
          </p:cNvPr>
          <p:cNvSpPr/>
          <p:nvPr/>
        </p:nvSpPr>
        <p:spPr>
          <a:xfrm>
            <a:off x="7581198" y="3780582"/>
            <a:ext cx="4458410" cy="24668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Class-2 Simulator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F7477E-28C4-43F7-A46D-12FDE2BB96B0}"/>
              </a:ext>
            </a:extLst>
          </p:cNvPr>
          <p:cNvSpPr/>
          <p:nvPr/>
        </p:nvSpPr>
        <p:spPr>
          <a:xfrm>
            <a:off x="7796674" y="4738944"/>
            <a:ext cx="1094509" cy="562331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enclave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D7A42D-037F-4998-9FFE-6DBA5749F86F}"/>
              </a:ext>
            </a:extLst>
          </p:cNvPr>
          <p:cNvSpPr/>
          <p:nvPr/>
        </p:nvSpPr>
        <p:spPr>
          <a:xfrm>
            <a:off x="7726539" y="5301276"/>
            <a:ext cx="1234779" cy="562331"/>
          </a:xfrm>
          <a:prstGeom prst="rect">
            <a:avLst/>
          </a:prstGeom>
          <a:solidFill>
            <a:schemeClr val="tx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SGX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4500F0-BB9C-4A99-AF8F-EE4B5B15862D}"/>
              </a:ext>
            </a:extLst>
          </p:cNvPr>
          <p:cNvSpPr/>
          <p:nvPr/>
        </p:nvSpPr>
        <p:spPr>
          <a:xfrm>
            <a:off x="10667573" y="4203082"/>
            <a:ext cx="1094509" cy="562331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enclave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8CE93C-71A1-4E4D-B3A3-5CCA5B7EE390}"/>
              </a:ext>
            </a:extLst>
          </p:cNvPr>
          <p:cNvSpPr/>
          <p:nvPr/>
        </p:nvSpPr>
        <p:spPr>
          <a:xfrm>
            <a:off x="10597440" y="4738945"/>
            <a:ext cx="1234779" cy="562331"/>
          </a:xfrm>
          <a:prstGeom prst="rect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SGX Simulator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BB866F9-38DC-478C-B06E-619D39DE083C}"/>
              </a:ext>
            </a:extLst>
          </p:cNvPr>
          <p:cNvSpPr/>
          <p:nvPr/>
        </p:nvSpPr>
        <p:spPr>
          <a:xfrm>
            <a:off x="9259579" y="5040019"/>
            <a:ext cx="1179870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attacker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F496943-EC68-4580-B1A3-A4F72D4A5CA5}"/>
              </a:ext>
            </a:extLst>
          </p:cNvPr>
          <p:cNvSpPr/>
          <p:nvPr/>
        </p:nvSpPr>
        <p:spPr>
          <a:xfrm>
            <a:off x="10597439" y="5301275"/>
            <a:ext cx="1234779" cy="562331"/>
          </a:xfrm>
          <a:prstGeom prst="rect">
            <a:avLst/>
          </a:prstGeom>
          <a:solidFill>
            <a:schemeClr val="tx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SGX</a:t>
            </a:r>
          </a:p>
        </p:txBody>
      </p:sp>
    </p:spTree>
    <p:extLst>
      <p:ext uri="{BB962C8B-B14F-4D97-AF65-F5344CB8AC3E}">
        <p14:creationId xmlns:p14="http://schemas.microsoft.com/office/powerpoint/2010/main" val="135581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F879-D25F-421B-A25E-0EA7A9852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Common SGX Enclave Design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09A11-81F6-484A-B2AF-205B723E1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4880"/>
          </a:xfrm>
        </p:spPr>
        <p:txBody>
          <a:bodyPr>
            <a:normAutofit/>
          </a:bodyPr>
          <a:lstStyle/>
          <a:p>
            <a:r>
              <a:rPr lang="en-US" b="1" dirty="0"/>
              <a:t>STEP-1</a:t>
            </a:r>
            <a:r>
              <a:rPr lang="en-US" dirty="0"/>
              <a:t>: Define a generic Remote Attestation Scheme</a:t>
            </a:r>
          </a:p>
          <a:p>
            <a:r>
              <a:rPr lang="en-US" b="1" dirty="0"/>
              <a:t>STEP-2</a:t>
            </a:r>
            <a:r>
              <a:rPr lang="en-US" dirty="0"/>
              <a:t>: Arbitrarily compose different cryptographic schemes</a:t>
            </a:r>
          </a:p>
          <a:p>
            <a:pPr lvl="1"/>
            <a:r>
              <a:rPr lang="en-US" dirty="0"/>
              <a:t>Load encrypted Private Key from Disk into Enclave</a:t>
            </a:r>
          </a:p>
          <a:p>
            <a:pPr lvl="1"/>
            <a:r>
              <a:rPr lang="en-US" dirty="0"/>
              <a:t>Load authenticated Public Keys from Disk into Enclave</a:t>
            </a:r>
          </a:p>
          <a:p>
            <a:pPr lvl="1"/>
            <a:r>
              <a:rPr lang="en-US" dirty="0"/>
              <a:t>Create signed/mac-</a:t>
            </a:r>
            <a:r>
              <a:rPr lang="en-US" dirty="0" err="1"/>
              <a:t>ed</a:t>
            </a:r>
            <a:r>
              <a:rPr lang="en-US" dirty="0"/>
              <a:t> Audit Log of events (e.g., which key was used, etc.)</a:t>
            </a:r>
          </a:p>
          <a:p>
            <a:pPr lvl="1"/>
            <a:r>
              <a:rPr lang="en-US" dirty="0"/>
              <a:t>Make arbitrary </a:t>
            </a:r>
            <a:r>
              <a:rPr lang="en-US" dirty="0" err="1"/>
              <a:t>ecalls</a:t>
            </a:r>
            <a:r>
              <a:rPr lang="en-US" dirty="0"/>
              <a:t>, </a:t>
            </a:r>
            <a:r>
              <a:rPr lang="en-US" dirty="0" err="1"/>
              <a:t>ocalls</a:t>
            </a:r>
            <a:r>
              <a:rPr lang="en-US" dirty="0"/>
              <a:t>, and exit from enclave due to interrupts</a:t>
            </a:r>
          </a:p>
          <a:p>
            <a:r>
              <a:rPr lang="en-US" b="1" dirty="0"/>
              <a:t>STEP-3</a:t>
            </a:r>
            <a:r>
              <a:rPr lang="en-US" dirty="0"/>
              <a:t>: Define a workflow that combines STEP-1 and STEP-2 to achieve the goal</a:t>
            </a:r>
          </a:p>
          <a:p>
            <a:r>
              <a:rPr lang="en-US" dirty="0"/>
              <a:t>Several examples (both published as well as propriety) 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rgbClr val="C00000"/>
                </a:solidFill>
              </a:rPr>
              <a:t>Is this design paradigm secure? </a:t>
            </a:r>
          </a:p>
        </p:txBody>
      </p:sp>
    </p:spTree>
    <p:extLst>
      <p:ext uri="{BB962C8B-B14F-4D97-AF65-F5344CB8AC3E}">
        <p14:creationId xmlns:p14="http://schemas.microsoft.com/office/powerpoint/2010/main" val="787422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3985D61-1D37-4D17-8487-EDC331AD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Sequential Composition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C2855FD-0AE4-4DFC-BA2F-5D400AAED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5782" y="1706555"/>
            <a:ext cx="6356384" cy="48605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Example vacuously broken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Attacker runs attestation correctly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Runs rest of the protocol outside the enclave</a:t>
            </a:r>
          </a:p>
          <a:p>
            <a:r>
              <a:rPr lang="en-US" dirty="0"/>
              <a:t>If |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/>
              <a:t>| &gt; 2</a:t>
            </a:r>
            <a:r>
              <a:rPr lang="en-US" baseline="30000" dirty="0"/>
              <a:t>x </a:t>
            </a:r>
            <a:r>
              <a:rPr lang="en-US" dirty="0"/>
              <a:t>and the |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/>
              <a:t>| &gt; 2</a:t>
            </a:r>
            <a:r>
              <a:rPr lang="en-US" baseline="30000" dirty="0"/>
              <a:t>y </a:t>
            </a:r>
            <a:r>
              <a:rPr lang="en-US" dirty="0"/>
              <a:t>then 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baseline="-25000" dirty="0">
                <a:sym typeface="Symbol" panose="05050102010706020507" pitchFamily="18" charset="2"/>
              </a:rPr>
              <a:t>1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baseline="-25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 ≠ </a:t>
            </a:r>
            <a:r>
              <a:rPr lang="en-US" baseline="-25000" dirty="0">
                <a:sym typeface="Symbol" panose="05050102010706020507" pitchFamily="18" charset="2"/>
              </a:rPr>
              <a:t>2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|</a:t>
            </a:r>
            <a:r>
              <a:rPr lang="en-US" baseline="-25000" dirty="0" err="1">
                <a:sym typeface="Symbol" panose="05050102010706020507" pitchFamily="18" charset="2"/>
              </a:rPr>
              <a:t>i</a:t>
            </a:r>
            <a:r>
              <a:rPr lang="en-US" baseline="-25000" dirty="0">
                <a:sym typeface="Symbol" panose="05050102010706020507" pitchFamily="18" charset="2"/>
              </a:rPr>
              <a:t>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baseline="-25000" dirty="0">
                <a:sym typeface="Symbol" panose="05050102010706020507" pitchFamily="18" charset="2"/>
              </a:rPr>
              <a:t>j</a:t>
            </a:r>
            <a:r>
              <a:rPr lang="en-US" dirty="0">
                <a:sym typeface="Symbol" panose="05050102010706020507" pitchFamily="18" charset="2"/>
              </a:rPr>
              <a:t> | </a:t>
            </a:r>
            <a:r>
              <a:rPr lang="en-US" dirty="0"/>
              <a:t>≱ 2</a:t>
            </a:r>
            <a:r>
              <a:rPr lang="en-US" baseline="30000" dirty="0"/>
              <a:t>min{</a:t>
            </a:r>
            <a:r>
              <a:rPr lang="en-US" baseline="30000" dirty="0" err="1"/>
              <a:t>x,y</a:t>
            </a:r>
            <a:r>
              <a:rPr lang="en-US" baseline="30000" dirty="0"/>
              <a:t>} </a:t>
            </a:r>
          </a:p>
          <a:p>
            <a:pPr lvl="1"/>
            <a:r>
              <a:rPr lang="en-US" dirty="0"/>
              <a:t>E.g., Mac-and-Encrypt vs. Encrypt-then-Mac</a:t>
            </a:r>
          </a:p>
          <a:p>
            <a:r>
              <a:rPr lang="en-US" dirty="0"/>
              <a:t>Sequential composition of protocols not always secure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Enclave is a single protocol</a:t>
            </a:r>
          </a:p>
          <a:p>
            <a:pPr lvl="1"/>
            <a:r>
              <a:rPr lang="en-US" dirty="0"/>
              <a:t>Broken mean </a:t>
            </a:r>
            <a:r>
              <a:rPr lang="en-US" dirty="0">
                <a:solidFill>
                  <a:srgbClr val="C00000"/>
                </a:solidFill>
              </a:rPr>
              <a:t>bounds of the enclave protocol </a:t>
            </a:r>
            <a:r>
              <a:rPr lang="en-US" dirty="0"/>
              <a:t>within known cryptanalysis limits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86F164-6098-466E-B4E1-743CAD138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14" y="1787686"/>
            <a:ext cx="5293542" cy="451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62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596D-E60A-4B94-B98E-82EEB84C0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Concurrent Composition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D58140-AAB7-498F-ACCA-1FEE413847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6632" y="3486456"/>
            <a:ext cx="4958319" cy="2690507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0CEA00-C9F7-4019-B7E8-4978D64A1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7723" y="1581134"/>
            <a:ext cx="6982690" cy="5032375"/>
          </a:xfrm>
        </p:spPr>
        <p:txBody>
          <a:bodyPr>
            <a:normAutofit/>
          </a:bodyPr>
          <a:lstStyle/>
          <a:p>
            <a:r>
              <a:rPr lang="en-US" dirty="0"/>
              <a:t>Attacker runs the same enclave concurrently</a:t>
            </a:r>
          </a:p>
          <a:p>
            <a:pPr lvl="1"/>
            <a:r>
              <a:rPr lang="en-US" dirty="0"/>
              <a:t>Feed the same </a:t>
            </a:r>
            <a:r>
              <a:rPr lang="en-US" dirty="0">
                <a:latin typeface="Inconsolata" panose="020B0609030003000000" pitchFamily="49" charset="0"/>
              </a:rPr>
              <a:t>&lt;</a:t>
            </a:r>
            <a:r>
              <a:rPr lang="en-US" dirty="0" err="1">
                <a:solidFill>
                  <a:srgbClr val="C00000"/>
                </a:solidFill>
                <a:latin typeface="Inconsolata" panose="020B0609030003000000" pitchFamily="49" charset="0"/>
              </a:rPr>
              <a:t>tpm_cntr</a:t>
            </a:r>
            <a:r>
              <a:rPr lang="en-US" dirty="0" err="1"/>
              <a:t>,</a:t>
            </a:r>
            <a:r>
              <a:rPr lang="en-US" dirty="0" err="1">
                <a:solidFill>
                  <a:srgbClr val="C00000"/>
                </a:solidFill>
                <a:latin typeface="Inconsolata" panose="020B0609030003000000" pitchFamily="49" charset="0"/>
              </a:rPr>
              <a:t>tpm_sig</a:t>
            </a:r>
            <a:r>
              <a:rPr lang="en-US" dirty="0">
                <a:latin typeface="Inconsolata" panose="020B0609030003000000" pitchFamily="49" charset="0"/>
              </a:rPr>
              <a:t>&gt;</a:t>
            </a:r>
            <a:r>
              <a:rPr lang="en-US" dirty="0"/>
              <a:t> to both instances</a:t>
            </a:r>
          </a:p>
          <a:p>
            <a:r>
              <a:rPr lang="en-US" dirty="0"/>
              <a:t>Attacker runs different enclaves with same </a:t>
            </a:r>
            <a:r>
              <a:rPr lang="en-US" dirty="0" err="1">
                <a:solidFill>
                  <a:srgbClr val="C00000"/>
                </a:solidFill>
                <a:latin typeface="Inconsolata" panose="020B0609030003000000" pitchFamily="49" charset="0"/>
              </a:rPr>
              <a:t>mrsigner</a:t>
            </a:r>
            <a:r>
              <a:rPr lang="en-US" dirty="0"/>
              <a:t> in parallel</a:t>
            </a:r>
          </a:p>
          <a:p>
            <a:r>
              <a:rPr lang="en-US" dirty="0"/>
              <a:t>SGX Has no in-built replay protection</a:t>
            </a:r>
          </a:p>
          <a:p>
            <a:pPr lvl="1"/>
            <a:r>
              <a:rPr lang="en-US" dirty="0"/>
              <a:t>Adding TPM to TCB non-trivial</a:t>
            </a:r>
          </a:p>
          <a:p>
            <a:pPr lvl="1"/>
            <a:r>
              <a:rPr lang="en-US" dirty="0"/>
              <a:t>TPM and CPU needs mutual </a:t>
            </a:r>
            <a:r>
              <a:rPr lang="en-US" dirty="0" err="1"/>
              <a:t>auth</a:t>
            </a:r>
            <a:r>
              <a:rPr lang="en-US" dirty="0"/>
              <a:t> (motherboard/CPU swap!)</a:t>
            </a:r>
          </a:p>
          <a:p>
            <a:r>
              <a:rPr lang="en-US" dirty="0"/>
              <a:t>Launch Enclave cannot limit concurrency</a:t>
            </a:r>
          </a:p>
          <a:p>
            <a:pPr lvl="1"/>
            <a:r>
              <a:rPr lang="en-US" dirty="0"/>
              <a:t>EINITTOKEN is a long-term credential</a:t>
            </a:r>
          </a:p>
          <a:p>
            <a:pPr lvl="1"/>
            <a:r>
              <a:rPr lang="en-US" dirty="0"/>
              <a:t>Whitelist ineffective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1A8DF2-DBFC-444C-BFE2-B39446247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28" y="1863030"/>
            <a:ext cx="5147324" cy="110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93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25EFA-BE78-405A-9C8B-2573BD00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SGX Computational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214B38-583B-4A45-89B4-28E3EC897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4815" y="1825625"/>
            <a:ext cx="6518155" cy="4961472"/>
          </a:xfrm>
        </p:spPr>
        <p:txBody>
          <a:bodyPr>
            <a:normAutofit/>
          </a:bodyPr>
          <a:lstStyle/>
          <a:p>
            <a:r>
              <a:rPr lang="en-US" dirty="0"/>
              <a:t>SGX enclave </a:t>
            </a:r>
            <a:r>
              <a:rPr lang="en-US" u="sng" dirty="0"/>
              <a:t>is not</a:t>
            </a:r>
            <a:r>
              <a:rPr lang="en-US" dirty="0"/>
              <a:t> a black-box (Oracle)</a:t>
            </a:r>
          </a:p>
          <a:p>
            <a:pPr lvl="1"/>
            <a:r>
              <a:rPr lang="en-US" dirty="0"/>
              <a:t>Adversary can force the enclave to exit at arbitrary execution point via AEX</a:t>
            </a:r>
          </a:p>
          <a:p>
            <a:pPr lvl="1"/>
            <a:r>
              <a:rPr lang="en-US" dirty="0"/>
              <a:t>SGX allows making </a:t>
            </a:r>
            <a:r>
              <a:rPr lang="en-US" dirty="0" err="1"/>
              <a:t>ecalls</a:t>
            </a:r>
            <a:r>
              <a:rPr lang="en-US" dirty="0"/>
              <a:t> after retuning from interrupts</a:t>
            </a:r>
          </a:p>
          <a:p>
            <a:r>
              <a:rPr lang="en-US" dirty="0"/>
              <a:t>SGX allows multiple threads within the same enclave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Select number of allowed threads carefully!</a:t>
            </a:r>
          </a:p>
          <a:p>
            <a:r>
              <a:rPr lang="en-US" dirty="0"/>
              <a:t>Makes global state in enclave malleable</a:t>
            </a:r>
          </a:p>
          <a:p>
            <a:r>
              <a:rPr lang="en-US" dirty="0"/>
              <a:t>Requires careful </a:t>
            </a:r>
            <a:r>
              <a:rPr lang="en-US" dirty="0" err="1">
                <a:latin typeface="Inconsolata" panose="020B0609030003000000" pitchFamily="49" charset="0"/>
              </a:rPr>
              <a:t>ecall</a:t>
            </a:r>
            <a:r>
              <a:rPr lang="en-US" dirty="0"/>
              <a:t> interface for Proof-of-Knowledge (</a:t>
            </a:r>
            <a:r>
              <a:rPr lang="en-US" dirty="0" err="1"/>
              <a:t>PoK</a:t>
            </a:r>
            <a:r>
              <a:rPr lang="en-US" dirty="0"/>
              <a:t>) protocols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D29B4EC-FA67-4D9F-ACB1-E27C0A755A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2905" y="1874398"/>
            <a:ext cx="5358441" cy="4677987"/>
          </a:xfrm>
          <a:prstGeom prst="rect">
            <a:avLst/>
          </a:prstGeom>
        </p:spPr>
      </p:pic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D349E2E2-275D-4384-98F4-5A4914A26047}"/>
              </a:ext>
            </a:extLst>
          </p:cNvPr>
          <p:cNvSpPr/>
          <p:nvPr/>
        </p:nvSpPr>
        <p:spPr>
          <a:xfrm>
            <a:off x="872429" y="1144222"/>
            <a:ext cx="4462386" cy="3246854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2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88CD1-ABC1-427C-AA6E-2D67CDB49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380" y="365125"/>
            <a:ext cx="10515600" cy="1325563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State Malleability and </a:t>
            </a:r>
            <a:r>
              <a:rPr lang="en-US" dirty="0" err="1">
                <a:solidFill>
                  <a:schemeClr val="bg1"/>
                </a:solidFill>
              </a:rPr>
              <a:t>PoK</a:t>
            </a:r>
            <a:r>
              <a:rPr lang="en-US" dirty="0">
                <a:solidFill>
                  <a:schemeClr val="bg1"/>
                </a:solidFill>
              </a:rPr>
              <a:t> extractor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FA525-F179-4B5F-95BA-635ACA0E4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4272" y="1466952"/>
            <a:ext cx="5765528" cy="5238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Inconsolata" panose="020B0609030003000000" pitchFamily="49" charset="0"/>
              </a:rPr>
              <a:t>/* count of generals who have authorized launch. */ </a:t>
            </a:r>
            <a:br>
              <a:rPr lang="en-US" sz="1400" dirty="0">
                <a:latin typeface="Inconsolata" panose="020B0609030003000000" pitchFamily="49" charset="0"/>
              </a:rPr>
            </a:br>
            <a:r>
              <a:rPr lang="en-US" sz="1400" dirty="0">
                <a:solidFill>
                  <a:srgbClr val="0070C0"/>
                </a:solidFill>
                <a:latin typeface="Inconsolata" panose="020B0609030003000000" pitchFamily="49" charset="0"/>
              </a:rPr>
              <a:t>static </a:t>
            </a:r>
            <a:r>
              <a:rPr lang="en-US" sz="1400" dirty="0" err="1">
                <a:solidFill>
                  <a:srgbClr val="0070C0"/>
                </a:solidFill>
                <a:latin typeface="Inconsolata" panose="020B0609030003000000" pitchFamily="49" charset="0"/>
              </a:rPr>
              <a:t>int</a:t>
            </a:r>
            <a:r>
              <a:rPr lang="en-US" sz="1400" dirty="0">
                <a:latin typeface="Inconsolata" panose="020B0609030003000000" pitchFamily="49" charset="0"/>
              </a:rPr>
              <a:t> </a:t>
            </a:r>
            <a:r>
              <a:rPr lang="en-US" sz="1400" b="1" dirty="0" err="1">
                <a:solidFill>
                  <a:srgbClr val="C00000"/>
                </a:solidFill>
                <a:latin typeface="Inconsolata" panose="020B0609030003000000" pitchFamily="49" charset="0"/>
              </a:rPr>
              <a:t>auth_count</a:t>
            </a:r>
            <a:r>
              <a:rPr lang="en-US" sz="1400" dirty="0">
                <a:solidFill>
                  <a:srgbClr val="C00000"/>
                </a:solidFill>
                <a:latin typeface="Inconsolata" panose="020B0609030003000000" pitchFamily="49" charset="0"/>
              </a:rPr>
              <a:t> </a:t>
            </a:r>
            <a:r>
              <a:rPr lang="en-US" sz="1400" dirty="0">
                <a:latin typeface="Inconsolata" panose="020B0609030003000000" pitchFamily="49" charset="0"/>
              </a:rPr>
              <a:t>= 0;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Inconsolata" panose="020B0609030003000000" pitchFamily="49" charset="0"/>
              </a:rPr>
              <a:t>/* hardcoded list of generals and their PKs */</a:t>
            </a:r>
            <a:br>
              <a:rPr lang="en-US" sz="1400" dirty="0">
                <a:latin typeface="Inconsolata" panose="020B0609030003000000" pitchFamily="49" charset="0"/>
              </a:rPr>
            </a:br>
            <a:r>
              <a:rPr lang="en-US" sz="1400" dirty="0">
                <a:solidFill>
                  <a:srgbClr val="0070C0"/>
                </a:solidFill>
                <a:latin typeface="Inconsolata" panose="020B0609030003000000" pitchFamily="49" charset="0"/>
              </a:rPr>
              <a:t>struct</a:t>
            </a:r>
            <a:r>
              <a:rPr lang="en-US" sz="1400" dirty="0">
                <a:latin typeface="Inconsolata" panose="020B0609030003000000" pitchFamily="49" charset="0"/>
              </a:rPr>
              <a:t> </a:t>
            </a:r>
            <a:r>
              <a:rPr lang="en-US" sz="1400" dirty="0" err="1">
                <a:latin typeface="Inconsolata" panose="020B0609030003000000" pitchFamily="49" charset="0"/>
              </a:rPr>
              <a:t>general_info</a:t>
            </a:r>
            <a:r>
              <a:rPr lang="en-US" sz="1400" dirty="0">
                <a:latin typeface="Inconsolata" panose="020B0609030003000000" pitchFamily="49" charset="0"/>
              </a:rPr>
              <a:t>{</a:t>
            </a:r>
            <a:br>
              <a:rPr lang="en-US" sz="1400" dirty="0">
                <a:latin typeface="Inconsolata" panose="020B0609030003000000" pitchFamily="49" charset="0"/>
              </a:rPr>
            </a:br>
            <a:r>
              <a:rPr lang="en-US" sz="1400" dirty="0">
                <a:latin typeface="Inconsolata" panose="020B0609030003000000" pitchFamily="49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Inconsolata" panose="020B0609030003000000" pitchFamily="49" charset="0"/>
              </a:rPr>
              <a:t>char</a:t>
            </a:r>
            <a:r>
              <a:rPr lang="en-US" sz="1400" dirty="0">
                <a:latin typeface="Inconsolata" panose="020B0609030003000000" pitchFamily="49" charset="0"/>
              </a:rPr>
              <a:t> </a:t>
            </a:r>
            <a:r>
              <a:rPr lang="en-US" sz="1400" dirty="0" err="1">
                <a:latin typeface="Inconsolata" panose="020B0609030003000000" pitchFamily="49" charset="0"/>
              </a:rPr>
              <a:t>general_name</a:t>
            </a:r>
            <a:r>
              <a:rPr lang="en-US" sz="1400" dirty="0">
                <a:latin typeface="Inconsolata" panose="020B0609030003000000" pitchFamily="49" charset="0"/>
              </a:rPr>
              <a:t>[256]; </a:t>
            </a:r>
            <a:br>
              <a:rPr lang="en-US" sz="1400" dirty="0">
                <a:latin typeface="Inconsolata" panose="020B0609030003000000" pitchFamily="49" charset="0"/>
              </a:rPr>
            </a:br>
            <a:r>
              <a:rPr lang="en-US" sz="1400" dirty="0">
                <a:latin typeface="Inconsolata" panose="020B0609030003000000" pitchFamily="49" charset="0"/>
              </a:rPr>
              <a:t>  </a:t>
            </a:r>
            <a:r>
              <a:rPr lang="en-US" sz="1400" dirty="0" err="1">
                <a:solidFill>
                  <a:srgbClr val="0070C0"/>
                </a:solidFill>
                <a:latin typeface="Inconsolata" panose="020B0609030003000000" pitchFamily="49" charset="0"/>
              </a:rPr>
              <a:t>const</a:t>
            </a:r>
            <a:r>
              <a:rPr lang="en-US" sz="1400" dirty="0">
                <a:latin typeface="Inconsolata" panose="020B0609030003000000" pitchFamily="49" charset="0"/>
              </a:rPr>
              <a:t> sgx_ec256_public_t </a:t>
            </a:r>
            <a:r>
              <a:rPr lang="en-US" sz="1400" dirty="0" err="1">
                <a:latin typeface="Inconsolata" panose="020B0609030003000000" pitchFamily="49" charset="0"/>
              </a:rPr>
              <a:t>general_pub</a:t>
            </a:r>
            <a:r>
              <a:rPr lang="en-US" sz="1400" dirty="0">
                <a:latin typeface="Inconsolata" panose="020B0609030003000000" pitchFamily="49" charset="0"/>
              </a:rPr>
              <a:t>; </a:t>
            </a:r>
            <a:br>
              <a:rPr lang="en-US" sz="1400" dirty="0">
                <a:latin typeface="Inconsolata" panose="020B0609030003000000" pitchFamily="49" charset="0"/>
              </a:rPr>
            </a:br>
            <a:r>
              <a:rPr lang="en-US" sz="1400" dirty="0">
                <a:latin typeface="Inconsolata" panose="020B0609030003000000" pitchFamily="49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Inconsolata" panose="020B0609030003000000" pitchFamily="49" charset="0"/>
              </a:rPr>
              <a:t>bool</a:t>
            </a:r>
            <a:r>
              <a:rPr lang="en-US" sz="1400" dirty="0">
                <a:latin typeface="Inconsolata" panose="020B0609030003000000" pitchFamily="49" charset="0"/>
              </a:rPr>
              <a:t> </a:t>
            </a:r>
            <a:r>
              <a:rPr lang="en-US" sz="1400" dirty="0" err="1">
                <a:latin typeface="Inconsolata" panose="020B0609030003000000" pitchFamily="49" charset="0"/>
              </a:rPr>
              <a:t>has_authorized</a:t>
            </a:r>
            <a:r>
              <a:rPr lang="en-US" sz="1400" dirty="0">
                <a:latin typeface="Inconsolata" panose="020B0609030003000000" pitchFamily="49" charset="0"/>
              </a:rPr>
              <a:t>;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Inconsolata" panose="020B0609030003000000" pitchFamily="49" charset="0"/>
              </a:rPr>
              <a:t>// initialized to false </a:t>
            </a:r>
            <a:br>
              <a:rPr lang="en-US" sz="1400" dirty="0">
                <a:latin typeface="Inconsolata" panose="020B0609030003000000" pitchFamily="49" charset="0"/>
              </a:rPr>
            </a:br>
            <a:r>
              <a:rPr lang="en-US" sz="1400" dirty="0">
                <a:latin typeface="Inconsolata" panose="020B0609030003000000" pitchFamily="49" charset="0"/>
              </a:rPr>
              <a:t>}</a:t>
            </a:r>
            <a:r>
              <a:rPr lang="en-US" sz="1400" b="1" dirty="0">
                <a:solidFill>
                  <a:srgbClr val="C00000"/>
                </a:solidFill>
                <a:latin typeface="Inconsolata" panose="020B0609030003000000" pitchFamily="49" charset="0"/>
              </a:rPr>
              <a:t>GENERALS</a:t>
            </a:r>
            <a:r>
              <a:rPr lang="en-US" sz="1400" dirty="0">
                <a:latin typeface="Inconsolata" panose="020B0609030003000000" pitchFamily="49" charset="0"/>
              </a:rPr>
              <a:t>[] = { ... };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Inconsolata" panose="020B0609030003000000" pitchFamily="49" charset="0"/>
              </a:rPr>
              <a:t>/*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Inconsolata" panose="020B0609030003000000" pitchFamily="49" charset="0"/>
              </a:rPr>
              <a:t>ecall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Inconsolata" panose="020B0609030003000000" pitchFamily="49" charset="0"/>
              </a:rPr>
              <a:t> made by each general with a sig on name + aux data */ </a:t>
            </a:r>
            <a:r>
              <a:rPr lang="en-US" sz="1400" dirty="0" err="1">
                <a:solidFill>
                  <a:srgbClr val="0070C0"/>
                </a:solidFill>
                <a:latin typeface="Inconsolata" panose="020B0609030003000000" pitchFamily="49" charset="0"/>
              </a:rPr>
              <a:t>int</a:t>
            </a:r>
            <a:r>
              <a:rPr lang="en-US" sz="1400" dirty="0">
                <a:latin typeface="Inconsolata" panose="020B0609030003000000" pitchFamily="49" charset="0"/>
              </a:rPr>
              <a:t> </a:t>
            </a:r>
            <a:r>
              <a:rPr lang="en-US" sz="1400" b="1" dirty="0" err="1">
                <a:solidFill>
                  <a:srgbClr val="C00000"/>
                </a:solidFill>
                <a:latin typeface="Inconsolata" panose="020B0609030003000000" pitchFamily="49" charset="0"/>
              </a:rPr>
              <a:t>auth_and_launch</a:t>
            </a:r>
            <a:r>
              <a:rPr lang="en-US" sz="1400" dirty="0">
                <a:latin typeface="Inconsolata" panose="020B0609030003000000" pitchFamily="49" charset="0"/>
              </a:rPr>
              <a:t>(</a:t>
            </a:r>
            <a:r>
              <a:rPr lang="en-US" sz="1400" dirty="0" err="1">
                <a:solidFill>
                  <a:srgbClr val="0070C0"/>
                </a:solidFill>
                <a:latin typeface="Inconsolata" panose="020B0609030003000000" pitchFamily="49" charset="0"/>
              </a:rPr>
              <a:t>const</a:t>
            </a:r>
            <a:r>
              <a:rPr lang="en-US" sz="1400" dirty="0">
                <a:solidFill>
                  <a:srgbClr val="0070C0"/>
                </a:solidFill>
                <a:latin typeface="Inconsolata" panose="020B0609030003000000" pitchFamily="49" charset="0"/>
              </a:rPr>
              <a:t> char</a:t>
            </a:r>
            <a:r>
              <a:rPr lang="en-US" sz="1400" dirty="0">
                <a:latin typeface="Inconsolata" panose="020B0609030003000000" pitchFamily="49" charset="0"/>
              </a:rPr>
              <a:t>* </a:t>
            </a:r>
            <a:r>
              <a:rPr lang="en-US" sz="1400" dirty="0" err="1">
                <a:solidFill>
                  <a:srgbClr val="0070C0"/>
                </a:solidFill>
                <a:latin typeface="Inconsolata" panose="020B0609030003000000" pitchFamily="49" charset="0"/>
              </a:rPr>
              <a:t>const</a:t>
            </a:r>
            <a:r>
              <a:rPr lang="en-US" sz="1400" dirty="0">
                <a:latin typeface="Inconsolata" panose="020B0609030003000000" pitchFamily="49" charset="0"/>
              </a:rPr>
              <a:t> </a:t>
            </a:r>
            <a:r>
              <a:rPr lang="en-US" sz="1400" dirty="0" err="1">
                <a:latin typeface="Inconsolata" panose="020B0609030003000000" pitchFamily="49" charset="0"/>
              </a:rPr>
              <a:t>general_name</a:t>
            </a:r>
            <a:r>
              <a:rPr lang="en-US" sz="1400" dirty="0">
                <a:latin typeface="Inconsolata" panose="020B0609030003000000" pitchFamily="49" charset="0"/>
              </a:rPr>
              <a:t>, </a:t>
            </a:r>
            <a:br>
              <a:rPr lang="en-US" sz="1400" dirty="0">
                <a:latin typeface="Inconsolata" panose="020B0609030003000000" pitchFamily="49" charset="0"/>
              </a:rPr>
            </a:br>
            <a:r>
              <a:rPr lang="en-US" sz="1400" dirty="0">
                <a:latin typeface="Inconsolata" panose="020B0609030003000000" pitchFamily="49" charset="0"/>
              </a:rPr>
              <a:t>                    </a:t>
            </a:r>
            <a:r>
              <a:rPr lang="en-US" sz="1400" dirty="0" err="1">
                <a:solidFill>
                  <a:srgbClr val="0070C0"/>
                </a:solidFill>
                <a:latin typeface="Inconsolata" panose="020B0609030003000000" pitchFamily="49" charset="0"/>
              </a:rPr>
              <a:t>const</a:t>
            </a:r>
            <a:r>
              <a:rPr lang="en-US" sz="1400" dirty="0">
                <a:latin typeface="Inconsolata" panose="020B0609030003000000" pitchFamily="49" charset="0"/>
              </a:rPr>
              <a:t> sgx_ec256_signature_t* sig){     </a:t>
            </a:r>
            <a:br>
              <a:rPr lang="en-US" sz="1400" dirty="0">
                <a:latin typeface="Inconsolata" panose="020B0609030003000000" pitchFamily="49" charset="0"/>
              </a:rPr>
            </a:br>
            <a:r>
              <a:rPr lang="en-US" sz="1400" dirty="0">
                <a:latin typeface="Inconsolata" panose="020B0609030003000000" pitchFamily="49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Inconsolata" panose="020B0609030003000000" pitchFamily="49" charset="0"/>
              </a:rPr>
              <a:t>struct</a:t>
            </a:r>
            <a:r>
              <a:rPr lang="en-US" sz="1400" dirty="0">
                <a:latin typeface="Inconsolata" panose="020B0609030003000000" pitchFamily="49" charset="0"/>
              </a:rPr>
              <a:t> </a:t>
            </a:r>
            <a:r>
              <a:rPr lang="en-US" sz="1400" dirty="0" err="1">
                <a:latin typeface="Inconsolata" panose="020B0609030003000000" pitchFamily="49" charset="0"/>
              </a:rPr>
              <a:t>general_info</a:t>
            </a:r>
            <a:r>
              <a:rPr lang="en-US" sz="1400" dirty="0">
                <a:latin typeface="Inconsolata" panose="020B0609030003000000" pitchFamily="49" charset="0"/>
              </a:rPr>
              <a:t>* </a:t>
            </a:r>
            <a:r>
              <a:rPr lang="en-US" sz="1400" dirty="0" err="1">
                <a:latin typeface="Inconsolata" panose="020B0609030003000000" pitchFamily="49" charset="0"/>
              </a:rPr>
              <a:t>valid_general</a:t>
            </a:r>
            <a:r>
              <a:rPr lang="en-US" sz="1400" dirty="0">
                <a:latin typeface="Inconsolata" panose="020B0609030003000000" pitchFamily="49" charset="0"/>
              </a:rPr>
              <a:t> = </a:t>
            </a:r>
            <a:br>
              <a:rPr lang="en-US" sz="1400" dirty="0">
                <a:latin typeface="Inconsolata" panose="020B0609030003000000" pitchFamily="49" charset="0"/>
              </a:rPr>
            </a:br>
            <a:r>
              <a:rPr lang="en-US" sz="1400" dirty="0">
                <a:latin typeface="Inconsolata" panose="020B0609030003000000" pitchFamily="49" charset="0"/>
              </a:rPr>
              <a:t>                </a:t>
            </a:r>
            <a:r>
              <a:rPr lang="en-US" sz="1400" dirty="0" err="1">
                <a:latin typeface="Inconsolata" panose="020B0609030003000000" pitchFamily="49" charset="0"/>
              </a:rPr>
              <a:t>validate_general</a:t>
            </a:r>
            <a:r>
              <a:rPr lang="en-US" sz="1400" dirty="0">
                <a:latin typeface="Inconsolata" panose="020B0609030003000000" pitchFamily="49" charset="0"/>
              </a:rPr>
              <a:t>(</a:t>
            </a:r>
            <a:r>
              <a:rPr lang="en-US" sz="1400" dirty="0" err="1">
                <a:latin typeface="Inconsolata" panose="020B0609030003000000" pitchFamily="49" charset="0"/>
              </a:rPr>
              <a:t>general_name</a:t>
            </a:r>
            <a:r>
              <a:rPr lang="en-US" sz="1400" dirty="0">
                <a:latin typeface="Inconsolata" panose="020B0609030003000000" pitchFamily="49" charset="0"/>
              </a:rPr>
              <a:t>, sig);</a:t>
            </a:r>
          </a:p>
          <a:p>
            <a:pPr marL="0" indent="0">
              <a:buNone/>
            </a:pPr>
            <a:r>
              <a:rPr lang="en-US" sz="1400" dirty="0">
                <a:latin typeface="Inconsolata" panose="020B0609030003000000" pitchFamily="49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Inconsolata" panose="020B0609030003000000" pitchFamily="49" charset="0"/>
              </a:rPr>
              <a:t>if</a:t>
            </a:r>
            <a:r>
              <a:rPr lang="en-US" sz="1400" dirty="0">
                <a:latin typeface="Inconsolata" panose="020B0609030003000000" pitchFamily="49" charset="0"/>
              </a:rPr>
              <a:t>(!</a:t>
            </a:r>
            <a:r>
              <a:rPr lang="en-US" sz="1400" dirty="0" err="1">
                <a:latin typeface="Inconsolata" panose="020B0609030003000000" pitchFamily="49" charset="0"/>
              </a:rPr>
              <a:t>valid_general</a:t>
            </a:r>
            <a:r>
              <a:rPr lang="en-US" sz="1400" dirty="0">
                <a:latin typeface="Inconsolata" panose="020B0609030003000000" pitchFamily="49" charset="0"/>
              </a:rPr>
              <a:t>){ </a:t>
            </a:r>
            <a:r>
              <a:rPr lang="en-US" sz="1400" dirty="0">
                <a:solidFill>
                  <a:srgbClr val="0070C0"/>
                </a:solidFill>
                <a:latin typeface="Inconsolata" panose="020B0609030003000000" pitchFamily="49" charset="0"/>
              </a:rPr>
              <a:t>return</a:t>
            </a:r>
            <a:r>
              <a:rPr lang="en-US" sz="1400" dirty="0">
                <a:latin typeface="Inconsolata" panose="020B0609030003000000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Inconsolata" panose="020B0609030003000000" pitchFamily="49" charset="0"/>
              </a:rPr>
              <a:t>INVALID_GENERAL</a:t>
            </a:r>
            <a:r>
              <a:rPr lang="en-US" sz="1400" dirty="0">
                <a:latin typeface="Inconsolata" panose="020B0609030003000000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400" dirty="0">
                <a:latin typeface="Inconsolata" panose="020B0609030003000000" pitchFamily="49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Inconsolata" panose="020B0609030003000000" pitchFamily="49" charset="0"/>
              </a:rPr>
              <a:t>if</a:t>
            </a:r>
            <a:r>
              <a:rPr lang="en-US" sz="1400" dirty="0">
                <a:latin typeface="Inconsolata" panose="020B0609030003000000" pitchFamily="49" charset="0"/>
              </a:rPr>
              <a:t>(!</a:t>
            </a:r>
            <a:r>
              <a:rPr lang="en-US" sz="1400" dirty="0" err="1">
                <a:latin typeface="Inconsolata" panose="020B0609030003000000" pitchFamily="49" charset="0"/>
              </a:rPr>
              <a:t>valid_general</a:t>
            </a:r>
            <a:r>
              <a:rPr lang="en-US" sz="1400" dirty="0">
                <a:latin typeface="Inconsolata" panose="020B0609030003000000" pitchFamily="49" charset="0"/>
              </a:rPr>
              <a:t>-&gt;</a:t>
            </a:r>
            <a:r>
              <a:rPr lang="en-US" sz="1400" dirty="0" err="1">
                <a:latin typeface="Inconsolata" panose="020B0609030003000000" pitchFamily="49" charset="0"/>
              </a:rPr>
              <a:t>has_authorized</a:t>
            </a:r>
            <a:r>
              <a:rPr lang="en-US" sz="1400" dirty="0">
                <a:latin typeface="Inconsolata" panose="020B0609030003000000" pitchFamily="49" charset="0"/>
              </a:rPr>
              <a:t>){  </a:t>
            </a:r>
            <a:br>
              <a:rPr lang="en-US" sz="1400" dirty="0">
                <a:latin typeface="Inconsolata" panose="020B0609030003000000" pitchFamily="49" charset="0"/>
              </a:rPr>
            </a:br>
            <a:r>
              <a:rPr lang="en-US" sz="1400" dirty="0">
                <a:latin typeface="Inconsolata" panose="020B0609030003000000" pitchFamily="49" charset="0"/>
              </a:rPr>
              <a:t>    </a:t>
            </a:r>
            <a:r>
              <a:rPr lang="en-US" sz="1400" dirty="0" err="1">
                <a:latin typeface="Inconsolata" panose="020B0609030003000000" pitchFamily="49" charset="0"/>
              </a:rPr>
              <a:t>auth_count</a:t>
            </a:r>
            <a:r>
              <a:rPr lang="en-US" sz="1400" dirty="0">
                <a:latin typeface="Inconsolata" panose="020B0609030003000000" pitchFamily="49" charset="0"/>
              </a:rPr>
              <a:t>++;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Inconsolata" panose="020B0609030003000000" pitchFamily="49" charset="0"/>
              </a:rPr>
              <a:t>// AES here will be devastating!  </a:t>
            </a:r>
            <a:br>
              <a:rPr lang="en-US" sz="1400" dirty="0">
                <a:latin typeface="Inconsolata" panose="020B0609030003000000" pitchFamily="49" charset="0"/>
              </a:rPr>
            </a:br>
            <a:r>
              <a:rPr lang="en-US" sz="1400" dirty="0">
                <a:latin typeface="Inconsolata" panose="020B0609030003000000" pitchFamily="49" charset="0"/>
              </a:rPr>
              <a:t>    </a:t>
            </a:r>
            <a:r>
              <a:rPr lang="en-US" sz="1400" dirty="0" err="1">
                <a:latin typeface="Inconsolata" panose="020B0609030003000000" pitchFamily="49" charset="0"/>
              </a:rPr>
              <a:t>valid_general</a:t>
            </a:r>
            <a:r>
              <a:rPr lang="en-US" sz="1400" dirty="0">
                <a:latin typeface="Inconsolata" panose="020B0609030003000000" pitchFamily="49" charset="0"/>
              </a:rPr>
              <a:t>-&gt;</a:t>
            </a:r>
            <a:r>
              <a:rPr lang="en-US" sz="1400" dirty="0" err="1">
                <a:latin typeface="Inconsolata" panose="020B0609030003000000" pitchFamily="49" charset="0"/>
              </a:rPr>
              <a:t>has_authorized</a:t>
            </a:r>
            <a:r>
              <a:rPr lang="en-US" sz="1400" dirty="0">
                <a:latin typeface="Inconsolata" panose="020B0609030003000000" pitchFamily="49" charset="0"/>
              </a:rPr>
              <a:t> = true; </a:t>
            </a:r>
            <a:br>
              <a:rPr lang="en-US" sz="1400" dirty="0">
                <a:latin typeface="Inconsolata" panose="020B0609030003000000" pitchFamily="49" charset="0"/>
              </a:rPr>
            </a:br>
            <a:r>
              <a:rPr lang="en-US" sz="1400" dirty="0">
                <a:latin typeface="Inconsolata" panose="020B0609030003000000" pitchFamily="49" charset="0"/>
              </a:rPr>
              <a:t>  }</a:t>
            </a:r>
            <a:r>
              <a:rPr lang="en-US" sz="1400" dirty="0">
                <a:solidFill>
                  <a:srgbClr val="0070C0"/>
                </a:solidFill>
                <a:latin typeface="Inconsolata" panose="020B0609030003000000" pitchFamily="49" charset="0"/>
              </a:rPr>
              <a:t>else</a:t>
            </a:r>
            <a:r>
              <a:rPr lang="en-US" sz="1400" dirty="0">
                <a:latin typeface="Inconsolata" panose="020B0609030003000000" pitchFamily="49" charset="0"/>
              </a:rPr>
              <a:t>{ </a:t>
            </a:r>
            <a:r>
              <a:rPr lang="en-US" sz="1400" dirty="0">
                <a:solidFill>
                  <a:srgbClr val="0070C0"/>
                </a:solidFill>
                <a:latin typeface="Inconsolata" panose="020B0609030003000000" pitchFamily="49" charset="0"/>
              </a:rPr>
              <a:t>return</a:t>
            </a:r>
            <a:r>
              <a:rPr lang="en-US" sz="1400" dirty="0">
                <a:latin typeface="Inconsolata" panose="020B0609030003000000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Inconsolata" panose="020B0609030003000000" pitchFamily="49" charset="0"/>
              </a:rPr>
              <a:t>GENERAL_ALREADY_AUTHORIZED_ACTION</a:t>
            </a:r>
            <a:r>
              <a:rPr lang="en-US" sz="1400" dirty="0">
                <a:latin typeface="Inconsolata" panose="020B0609030003000000" pitchFamily="49" charset="0"/>
              </a:rPr>
              <a:t>;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Inconsolata" panose="020B0609030003000000" pitchFamily="49" charset="0"/>
              </a:rPr>
              <a:t>/* replay*/</a:t>
            </a:r>
            <a:r>
              <a:rPr lang="en-US" sz="1400" dirty="0">
                <a:latin typeface="Inconsolata" panose="020B0609030003000000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Inconsolata" panose="020B0609030003000000" pitchFamily="49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Inconsolata" panose="020B0609030003000000" pitchFamily="49" charset="0"/>
              </a:rPr>
              <a:t>if</a:t>
            </a:r>
            <a:r>
              <a:rPr lang="en-US" sz="1400" dirty="0">
                <a:latin typeface="Inconsolata" panose="020B0609030003000000" pitchFamily="49" charset="0"/>
              </a:rPr>
              <a:t>(</a:t>
            </a:r>
            <a:r>
              <a:rPr lang="en-US" sz="1400" dirty="0" err="1">
                <a:latin typeface="Inconsolata" panose="020B0609030003000000" pitchFamily="49" charset="0"/>
              </a:rPr>
              <a:t>auth_count</a:t>
            </a:r>
            <a:r>
              <a:rPr lang="en-US" sz="1400" dirty="0">
                <a:latin typeface="Inconsolata" panose="020B0609030003000000" pitchFamily="49" charset="0"/>
              </a:rPr>
              <a:t> == 2){ </a:t>
            </a:r>
            <a:r>
              <a:rPr lang="en-US" sz="1400" dirty="0">
                <a:solidFill>
                  <a:srgbClr val="0070C0"/>
                </a:solidFill>
                <a:latin typeface="Inconsolata" panose="020B0609030003000000" pitchFamily="49" charset="0"/>
              </a:rPr>
              <a:t>return</a:t>
            </a:r>
            <a:r>
              <a:rPr lang="en-US" sz="1400" dirty="0">
                <a:latin typeface="Inconsolata" panose="020B0609030003000000" pitchFamily="49" charset="0"/>
              </a:rPr>
              <a:t> </a:t>
            </a:r>
            <a:r>
              <a:rPr lang="en-US" sz="1400" dirty="0" err="1">
                <a:latin typeface="Inconsolata" panose="020B0609030003000000" pitchFamily="49" charset="0"/>
              </a:rPr>
              <a:t>nuke_the_kashbah</a:t>
            </a:r>
            <a:r>
              <a:rPr lang="en-US" sz="1400" dirty="0">
                <a:latin typeface="Inconsolata" panose="020B0609030003000000" pitchFamily="49" charset="0"/>
              </a:rPr>
              <a:t>(location); }</a:t>
            </a:r>
          </a:p>
          <a:p>
            <a:pPr marL="0" indent="0">
              <a:buNone/>
            </a:pPr>
            <a:r>
              <a:rPr lang="en-US" sz="1400" dirty="0">
                <a:latin typeface="Inconsolata" panose="020B0609030003000000" pitchFamily="49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Inconsolata" panose="020B0609030003000000" pitchFamily="49" charset="0"/>
              </a:rPr>
              <a:t>return</a:t>
            </a:r>
            <a:r>
              <a:rPr lang="en-US" sz="1400" dirty="0">
                <a:latin typeface="Inconsolata" panose="020B0609030003000000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Inconsolata" panose="020B0609030003000000" pitchFamily="49" charset="0"/>
              </a:rPr>
              <a:t>PENDING_AUTHORIZATION</a:t>
            </a:r>
            <a:r>
              <a:rPr lang="en-US" sz="1400" dirty="0">
                <a:latin typeface="Inconsolata" panose="020B0609030003000000" pitchFamily="49" charset="0"/>
              </a:rPr>
              <a:t>;</a:t>
            </a:r>
            <a:br>
              <a:rPr lang="en-US" sz="1400" dirty="0">
                <a:latin typeface="Inconsolata" panose="020B0609030003000000" pitchFamily="49" charset="0"/>
              </a:rPr>
            </a:br>
            <a:r>
              <a:rPr lang="en-US" sz="1400" dirty="0">
                <a:latin typeface="Inconsolata" panose="020B0609030003000000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F52D8-A372-403E-BB2B-6BB0BF9D1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3180" y="1644871"/>
            <a:ext cx="5451764" cy="4351338"/>
          </a:xfrm>
        </p:spPr>
        <p:txBody>
          <a:bodyPr>
            <a:noAutofit/>
          </a:bodyPr>
          <a:lstStyle/>
          <a:p>
            <a:r>
              <a:rPr lang="en-US" sz="3200" dirty="0"/>
              <a:t>Attacker runs the same enclave in parallel</a:t>
            </a:r>
          </a:p>
          <a:p>
            <a:pPr lvl="1"/>
            <a:r>
              <a:rPr lang="en-US" sz="2800" dirty="0"/>
              <a:t>poly(</a:t>
            </a:r>
            <a:r>
              <a:rPr lang="en-US" sz="2800" dirty="0" err="1"/>
              <a:t>instr</a:t>
            </a:r>
            <a:r>
              <a:rPr lang="en-US" sz="2800" dirty="0"/>
              <a:t>-count)</a:t>
            </a:r>
          </a:p>
          <a:p>
            <a:r>
              <a:rPr lang="en-US" sz="3200" dirty="0"/>
              <a:t>Randomly interrupt the CPU</a:t>
            </a:r>
          </a:p>
          <a:p>
            <a:r>
              <a:rPr lang="en-US" sz="3200" dirty="0"/>
              <a:t>Make </a:t>
            </a:r>
            <a:r>
              <a:rPr lang="en-US" sz="3200" dirty="0" err="1">
                <a:latin typeface="Inconsolata" panose="020B0609030003000000" pitchFamily="49" charset="0"/>
              </a:rPr>
              <a:t>ecall</a:t>
            </a:r>
            <a:r>
              <a:rPr lang="en-US" sz="3200" dirty="0"/>
              <a:t> with same input parameter</a:t>
            </a:r>
          </a:p>
          <a:p>
            <a:r>
              <a:rPr lang="en-US" sz="3200" dirty="0"/>
              <a:t>With multiple threads, one might be able to exploit </a:t>
            </a:r>
            <a:r>
              <a:rPr lang="en-US" sz="3200" dirty="0" err="1"/>
              <a:t>PoK</a:t>
            </a:r>
            <a:r>
              <a:rPr lang="en-US" sz="3200" dirty="0"/>
              <a:t> protocols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AA8A8EA-444F-489B-B7FC-07F2A8DB23CD}"/>
              </a:ext>
            </a:extLst>
          </p:cNvPr>
          <p:cNvSpPr/>
          <p:nvPr/>
        </p:nvSpPr>
        <p:spPr>
          <a:xfrm>
            <a:off x="141804" y="4893019"/>
            <a:ext cx="542773" cy="456465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4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F1A9-725A-4FF9-B871-4233FCB14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SGX Remote Attestation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C2423-D8B1-49D2-A773-69BB2E088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035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08BC-BF03-4430-AF11-EAA992AE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SGX Key Hierarchy</a:t>
            </a:r>
          </a:p>
        </p:txBody>
      </p:sp>
    </p:spTree>
    <p:extLst>
      <p:ext uri="{BB962C8B-B14F-4D97-AF65-F5344CB8AC3E}">
        <p14:creationId xmlns:p14="http://schemas.microsoft.com/office/powerpoint/2010/main" val="1750362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492</Words>
  <Application>Microsoft Office PowerPoint</Application>
  <PresentationFormat>Widescreen</PresentationFormat>
  <Paragraphs>91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</vt:lpstr>
      <vt:lpstr>Calibri</vt:lpstr>
      <vt:lpstr>Calibri Light</vt:lpstr>
      <vt:lpstr>Inconsolata</vt:lpstr>
      <vt:lpstr>Symbol</vt:lpstr>
      <vt:lpstr>Office Theme</vt:lpstr>
      <vt:lpstr>PowerPoint Presentation</vt:lpstr>
      <vt:lpstr>HW/SW crypto co-design</vt:lpstr>
      <vt:lpstr>Common SGX Enclave Design</vt:lpstr>
      <vt:lpstr>Sequential Composition</vt:lpstr>
      <vt:lpstr>Concurrent Composition</vt:lpstr>
      <vt:lpstr>SGX Computational Model</vt:lpstr>
      <vt:lpstr>State Malleability and PoK extractor</vt:lpstr>
      <vt:lpstr>SGX Remote Attestation</vt:lpstr>
      <vt:lpstr>SGX Key Hierarchy</vt:lpstr>
      <vt:lpstr>SGX Key Derivation</vt:lpstr>
      <vt:lpstr>Remote Attestation Overview (1)</vt:lpstr>
      <vt:lpstr>Remote Attestation Overview (2)</vt:lpstr>
      <vt:lpstr>Enhanced Privacy ID (EPID)</vt:lpstr>
      <vt:lpstr>EPID Revocation</vt:lpstr>
      <vt:lpstr>EPID Provisioning (1)</vt:lpstr>
      <vt:lpstr>EPID Provisioning (2)</vt:lpstr>
      <vt:lpstr>EPID Quoting Enclave</vt:lpstr>
      <vt:lpstr>EPID Quote Verification Pitfalls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swami</cp:lastModifiedBy>
  <cp:revision>106</cp:revision>
  <dcterms:created xsi:type="dcterms:W3CDTF">2016-01-11T21:35:58Z</dcterms:created>
  <dcterms:modified xsi:type="dcterms:W3CDTF">2017-07-15T12:26:17Z</dcterms:modified>
</cp:coreProperties>
</file>