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6" r:id="rId12"/>
    <p:sldId id="266" r:id="rId13"/>
    <p:sldId id="273" r:id="rId14"/>
    <p:sldId id="271" r:id="rId15"/>
    <p:sldId id="278" r:id="rId16"/>
    <p:sldId id="272" r:id="rId17"/>
    <p:sldId id="267" r:id="rId18"/>
    <p:sldId id="26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 autoAdjust="0"/>
    <p:restoredTop sz="94729"/>
  </p:normalViewPr>
  <p:slideViewPr>
    <p:cSldViewPr snapToGrid="0" snapToObjects="1">
      <p:cViewPr varScale="1">
        <p:scale>
          <a:sx n="60" d="100"/>
          <a:sy n="60" d="100"/>
        </p:scale>
        <p:origin x="5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6303005" y="5153891"/>
            <a:ext cx="57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</a:t>
            </a:r>
            <a:r>
              <a:rPr lang="en-US" sz="4800" dirty="0" err="1">
                <a:solidFill>
                  <a:schemeClr val="bg1"/>
                </a:solidFill>
              </a:rPr>
              <a:t>Prem</a:t>
            </a:r>
            <a:r>
              <a:rPr lang="en-US" sz="4800" dirty="0">
                <a:solidFill>
                  <a:schemeClr val="bg1"/>
                </a:solidFill>
              </a:rPr>
              <a:t> Swami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6274-DB04-4CD9-B161-3488E27D13B4}"/>
              </a:ext>
            </a:extLst>
          </p:cNvPr>
          <p:cNvSpPr txBox="1"/>
          <p:nvPr/>
        </p:nvSpPr>
        <p:spPr>
          <a:xfrm>
            <a:off x="3281082" y="3546122"/>
            <a:ext cx="862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SGX Remote Attestation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BBDC3-3E1A-4AA4-BFDF-8B4102E4E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6" y="1825626"/>
            <a:ext cx="598973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9369-6546-4010-B590-A510DC3A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293"/>
            <a:ext cx="5794744" cy="5178056"/>
          </a:xfrm>
        </p:spPr>
        <p:txBody>
          <a:bodyPr>
            <a:normAutofit/>
          </a:bodyPr>
          <a:lstStyle/>
          <a:p>
            <a:r>
              <a:rPr lang="en-US" dirty="0"/>
              <a:t>Each named key can further be diversified</a:t>
            </a:r>
          </a:p>
          <a:p>
            <a:pPr lvl="1"/>
            <a:r>
              <a:rPr lang="en-US" dirty="0"/>
              <a:t>Enclave’s own identity (</a:t>
            </a:r>
            <a:r>
              <a:rPr lang="en-US" dirty="0" err="1"/>
              <a:t>mrenclave</a:t>
            </a:r>
            <a:r>
              <a:rPr lang="en-US" dirty="0"/>
              <a:t>, </a:t>
            </a:r>
            <a:r>
              <a:rPr lang="en-US" dirty="0" err="1"/>
              <a:t>mrsigner</a:t>
            </a:r>
            <a:r>
              <a:rPr lang="en-US" dirty="0"/>
              <a:t>, attributes)</a:t>
            </a:r>
          </a:p>
          <a:p>
            <a:pPr lvl="1"/>
            <a:r>
              <a:rPr lang="en-US" dirty="0"/>
              <a:t>Potentially </a:t>
            </a:r>
            <a:r>
              <a:rPr lang="en-US" dirty="0" err="1"/>
              <a:t>adversarially</a:t>
            </a:r>
            <a:r>
              <a:rPr lang="en-US" dirty="0"/>
              <a:t> selected 128-bit random  number</a:t>
            </a:r>
          </a:p>
          <a:p>
            <a:r>
              <a:rPr lang="en-US" dirty="0"/>
              <a:t>Identity used directly from CPU’s private data structures</a:t>
            </a:r>
          </a:p>
          <a:p>
            <a:pPr lvl="1"/>
            <a:r>
              <a:rPr lang="en-US" dirty="0"/>
              <a:t>Absence </a:t>
            </a:r>
            <a:r>
              <a:rPr lang="en-US" dirty="0">
                <a:sym typeface="Wingdings" panose="05000000000000000000" pitchFamily="2" charset="2"/>
              </a:rPr>
              <a:t> Use zeros</a:t>
            </a:r>
          </a:p>
          <a:p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/>
              <a:t>eys cannot be diversified for other enclave’s identity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Group Signature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24" y="1486510"/>
            <a:ext cx="6513266" cy="5371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 messages on behalf of the group</a:t>
            </a:r>
          </a:p>
          <a:p>
            <a:pPr lvl="1"/>
            <a:r>
              <a:rPr lang="en-US" dirty="0"/>
              <a:t>Single group public-key</a:t>
            </a:r>
          </a:p>
          <a:p>
            <a:pPr lvl="1"/>
            <a:r>
              <a:rPr lang="en-US" dirty="0"/>
              <a:t>Unique member private-key</a:t>
            </a:r>
          </a:p>
          <a:p>
            <a:pPr lvl="1"/>
            <a:r>
              <a:rPr lang="en-US" dirty="0"/>
              <a:t>Group manager decides who can join</a:t>
            </a:r>
          </a:p>
          <a:p>
            <a:r>
              <a:rPr lang="en-US" dirty="0"/>
              <a:t>Fully Anonymity [</a:t>
            </a:r>
            <a:r>
              <a:rPr lang="en-US" dirty="0">
                <a:solidFill>
                  <a:srgbClr val="0070C0"/>
                </a:solidFill>
              </a:rPr>
              <a:t>BMW03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Adversary cannot tell which member signed the message even if it has private-key of each member</a:t>
            </a:r>
          </a:p>
          <a:p>
            <a:r>
              <a:rPr lang="en-US" dirty="0"/>
              <a:t>Full Traceability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 </a:t>
            </a:r>
          </a:p>
          <a:p>
            <a:pPr lvl="1"/>
            <a:r>
              <a:rPr lang="en-US" dirty="0"/>
              <a:t>A privileged entity (Opener) can find out who signed the message</a:t>
            </a:r>
          </a:p>
          <a:p>
            <a:r>
              <a:rPr lang="en-US" dirty="0"/>
              <a:t>Non-</a:t>
            </a:r>
            <a:r>
              <a:rPr lang="en-US" dirty="0" err="1"/>
              <a:t>Frameability</a:t>
            </a:r>
            <a:r>
              <a:rPr lang="en-US" dirty="0"/>
              <a:t>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 sub-set </a:t>
            </a:r>
            <a:r>
              <a:rPr lang="en-US" dirty="0">
                <a:sym typeface="Symbol" panose="05050102010706020507" pitchFamily="18" charset="2"/>
              </a:rPr>
              <a:t> </a:t>
            </a:r>
            <a:r>
              <a:rPr lang="en-US" dirty="0"/>
              <a:t>of group members cannot create a valid signature which the opener attributes to someone outside of </a:t>
            </a:r>
            <a:r>
              <a:rPr lang="en-US" dirty="0">
                <a:sym typeface="Symbol" panose="05050102010706020507" pitchFamily="18" charset="2"/>
              </a:rPr>
              <a:t>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3F067-D55E-4F5E-A60C-16805A9D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53" y="1568437"/>
            <a:ext cx="4429787" cy="51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Enhanced Privacy ID (EPID)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A2B9-7540-4EF7-A01D-9F4F9FE1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602" y="1388714"/>
            <a:ext cx="5780198" cy="5427722"/>
          </a:xfrm>
        </p:spPr>
        <p:txBody>
          <a:bodyPr>
            <a:normAutofit/>
          </a:bodyPr>
          <a:lstStyle/>
          <a:p>
            <a:r>
              <a:rPr lang="en-US" dirty="0"/>
              <a:t>Based on BBS+ scheme [</a:t>
            </a:r>
            <a:r>
              <a:rPr lang="en-US" dirty="0">
                <a:solidFill>
                  <a:srgbClr val="0070C0"/>
                </a:solidFill>
              </a:rPr>
              <a:t>BBS03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ASM06</a:t>
            </a:r>
            <a:r>
              <a:rPr lang="en-US" dirty="0"/>
              <a:t>]</a:t>
            </a:r>
          </a:p>
          <a:p>
            <a:r>
              <a:rPr lang="en-US" dirty="0"/>
              <a:t>Almost standard construction</a:t>
            </a:r>
          </a:p>
          <a:p>
            <a:pPr lvl="1"/>
            <a:r>
              <a:rPr lang="en-US" b="1" dirty="0"/>
              <a:t>Join</a:t>
            </a:r>
            <a:r>
              <a:rPr lang="en-US" dirty="0"/>
              <a:t>: BBS+ signature on member’s private-key in zero-knowledge</a:t>
            </a:r>
          </a:p>
          <a:p>
            <a:pPr lvl="1"/>
            <a:r>
              <a:rPr lang="en-US" b="1" dirty="0"/>
              <a:t>Sign</a:t>
            </a:r>
            <a:r>
              <a:rPr lang="en-US" dirty="0"/>
              <a:t>: Proves knowledge of BBS+ signature of group manager on </a:t>
            </a:r>
            <a:br>
              <a:rPr lang="en-US" dirty="0"/>
            </a:br>
            <a:r>
              <a:rPr lang="en-US" dirty="0"/>
              <a:t>private-key in zero-knowledge</a:t>
            </a:r>
          </a:p>
          <a:p>
            <a:r>
              <a:rPr lang="en-US" dirty="0"/>
              <a:t>Blinded join process</a:t>
            </a:r>
          </a:p>
          <a:p>
            <a:pPr lvl="1"/>
            <a:r>
              <a:rPr lang="en-US" dirty="0"/>
              <a:t>Group manager never knows the member’s private key</a:t>
            </a:r>
          </a:p>
          <a:p>
            <a:pPr lvl="1"/>
            <a:r>
              <a:rPr lang="en-US" dirty="0"/>
              <a:t>No concurrent join by 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F4783-DB7B-4468-8096-64B0BAE22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178" y="1592506"/>
            <a:ext cx="6965840" cy="48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Revocation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E26-C076-4DEA-9996-A95436AD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1825625"/>
            <a:ext cx="11388436" cy="4863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Private-Key Base Revocation (</a:t>
            </a:r>
            <a:r>
              <a:rPr lang="en-US" dirty="0" err="1">
                <a:latin typeface="Inconsolata" panose="020B0609030003000000" pitchFamily="49" charset="0"/>
              </a:rPr>
              <a:t>Priv</a:t>
            </a:r>
            <a:r>
              <a:rPr lang="en-US" dirty="0">
                <a:latin typeface="Inconsolata" panose="020B0609030003000000" pitchFamily="49" charset="0"/>
              </a:rPr>
              <a:t>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Member’s private-key directly placed in the revocation list</a:t>
            </a:r>
          </a:p>
          <a:p>
            <a:pPr lvl="1"/>
            <a:r>
              <a:rPr lang="en-US" dirty="0"/>
              <a:t>Retroactively destroys member’s privacy (no full anonymity [</a:t>
            </a:r>
            <a:r>
              <a:rPr lang="en-US" dirty="0">
                <a:solidFill>
                  <a:schemeClr val="accent5"/>
                </a:solidFill>
              </a:rPr>
              <a:t>BMW04</a:t>
            </a:r>
            <a:r>
              <a:rPr lang="en-US" dirty="0"/>
              <a:t>])</a:t>
            </a:r>
          </a:p>
          <a:p>
            <a:r>
              <a:rPr lang="en-US" dirty="0"/>
              <a:t>Signature Based Revocation (</a:t>
            </a:r>
            <a:r>
              <a:rPr lang="en-US" dirty="0">
                <a:latin typeface="Inconsolata" panose="020B0609030003000000" pitchFamily="49" charset="0"/>
              </a:rPr>
              <a:t>Sig-RL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addition to basic signature, each signature also contains:</a:t>
            </a:r>
          </a:p>
          <a:p>
            <a:pPr lvl="2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G</a:t>
            </a:r>
            <a:r>
              <a:rPr lang="en-US" baseline="-25000" dirty="0"/>
              <a:t>3 </a:t>
            </a:r>
            <a:r>
              <a:rPr lang="en-US" dirty="0"/>
              <a:t>(B can be fixed if user wants </a:t>
            </a:r>
            <a:r>
              <a:rPr lang="en-US" dirty="0" err="1"/>
              <a:t>linkability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 = B</a:t>
            </a:r>
            <a:r>
              <a:rPr lang="en-US" baseline="30000" dirty="0">
                <a:sym typeface="Symbol" panose="05050102010706020507" pitchFamily="18" charset="2"/>
              </a:rPr>
              <a:t>f </a:t>
            </a:r>
            <a:r>
              <a:rPr lang="en-US" dirty="0">
                <a:sym typeface="Symbol" panose="05050102010706020507" pitchFamily="18" charset="2"/>
              </a:rPr>
              <a:t>( f :: Private Key)</a:t>
            </a:r>
            <a:endParaRPr lang="en-US" baseline="30000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&lt;B,K&gt; added to signature in addition to &lt;A, x, y&gt;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Sig-RL consists of [&lt;B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&gt;, &lt;B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&gt;, …, &lt;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 err="1">
                <a:sym typeface="Symbol" panose="05050102010706020507" pitchFamily="18" charset="2"/>
              </a:rPr>
              <a:t>,K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&gt;]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Signing a message requires proving in ZK that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K = B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baseline="-25000" dirty="0" err="1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30000" dirty="0" err="1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 [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CS03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  <a:p>
            <a:r>
              <a:rPr lang="en-US" dirty="0"/>
              <a:t>Not Verifier Local Revocation [</a:t>
            </a:r>
            <a:r>
              <a:rPr lang="en-US" dirty="0">
                <a:solidFill>
                  <a:schemeClr val="accent5"/>
                </a:solidFill>
              </a:rPr>
              <a:t>BS04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Signer needs a live copy of revocation list</a:t>
            </a:r>
          </a:p>
          <a:p>
            <a:pPr lvl="1"/>
            <a:r>
              <a:rPr lang="en-US" dirty="0"/>
              <a:t>For same message m, and same signer S, the signature length can different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2092850"/>
            <a:ext cx="11124385" cy="42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How to bootstrap EPID credentials and join SGX EPID Group</a:t>
            </a:r>
          </a:p>
          <a:p>
            <a:pPr lvl="1"/>
            <a:r>
              <a:rPr lang="en-US" dirty="0"/>
              <a:t>EPID Join protocol only defines how to get group member certificate</a:t>
            </a:r>
          </a:p>
          <a:p>
            <a:r>
              <a:rPr lang="en-US" dirty="0"/>
              <a:t>Handled by two Intel Provided Enclave: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PvE</a:t>
            </a:r>
            <a:r>
              <a:rPr lang="en-US" dirty="0"/>
              <a:t> (Provisioning Enclave)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PcE</a:t>
            </a:r>
            <a:r>
              <a:rPr lang="en-US" dirty="0"/>
              <a:t> (Provisioning Certification Enclave?)</a:t>
            </a:r>
          </a:p>
          <a:p>
            <a:pPr lvl="1"/>
            <a:r>
              <a:rPr lang="en-US" dirty="0"/>
              <a:t>Both enclaves have access to Provision Key</a:t>
            </a:r>
          </a:p>
          <a:p>
            <a:pPr lvl="1"/>
            <a:r>
              <a:rPr lang="en-US" dirty="0"/>
              <a:t>Launch Enclave limits access to Provision Key to only these two enclaves</a:t>
            </a:r>
          </a:p>
          <a:p>
            <a:r>
              <a:rPr lang="en-US" dirty="0"/>
              <a:t>Each platform given a Provisioning ID (PPID)</a:t>
            </a:r>
          </a:p>
          <a:p>
            <a:pPr lvl="1"/>
            <a:r>
              <a:rPr lang="en-US" dirty="0" err="1">
                <a:latin typeface="Inconsolata" panose="020B0609030003000000" pitchFamily="49" charset="0"/>
              </a:rPr>
              <a:t>ppid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b="1" dirty="0" err="1"/>
              <a:t>cmac</a:t>
            </a:r>
            <a:r>
              <a:rPr lang="en-US" dirty="0"/>
              <a:t>(</a:t>
            </a:r>
            <a:r>
              <a:rPr lang="en-US" dirty="0" err="1">
                <a:latin typeface="Inconsolata" panose="020B0609030003000000" pitchFamily="49" charset="0"/>
              </a:rPr>
              <a:t>provision_key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0</a:t>
            </a:r>
            <a:r>
              <a:rPr lang="en-US" baseline="-25000" dirty="0">
                <a:latin typeface="Inconsolata" panose="020B0609030003000000" pitchFamily="49" charset="0"/>
              </a:rPr>
              <a:t>128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provisioning is not anonymous</a:t>
            </a:r>
          </a:p>
        </p:txBody>
      </p:sp>
    </p:spTree>
    <p:extLst>
      <p:ext uri="{BB962C8B-B14F-4D97-AF65-F5344CB8AC3E}">
        <p14:creationId xmlns:p14="http://schemas.microsoft.com/office/powerpoint/2010/main" val="289620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1442504"/>
            <a:ext cx="11124385" cy="5329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Endpoint Selection</a:t>
            </a:r>
          </a:p>
          <a:p>
            <a:pPr lvl="1"/>
            <a:r>
              <a:rPr lang="en-US" dirty="0" err="1"/>
              <a:t>PvE</a:t>
            </a:r>
            <a:r>
              <a:rPr lang="en-US" dirty="0"/>
              <a:t>/</a:t>
            </a:r>
            <a:r>
              <a:rPr lang="en-US" dirty="0" err="1"/>
              <a:t>PcE</a:t>
            </a:r>
            <a:r>
              <a:rPr lang="en-US" dirty="0"/>
              <a:t> send OAEP encrypted PPID to IAS</a:t>
            </a:r>
          </a:p>
          <a:p>
            <a:pPr lvl="1"/>
            <a:r>
              <a:rPr lang="en-US" dirty="0"/>
              <a:t>IAS responds with &lt;nonce, Signed EPID System </a:t>
            </a:r>
            <a:r>
              <a:rPr lang="en-US" dirty="0" err="1"/>
              <a:t>Params</a:t>
            </a:r>
            <a:r>
              <a:rPr lang="en-US" dirty="0"/>
              <a:t>&gt;</a:t>
            </a:r>
          </a:p>
          <a:p>
            <a:r>
              <a:rPr lang="en-US" dirty="0" err="1"/>
              <a:t>EpidJoin</a:t>
            </a:r>
            <a:r>
              <a:rPr lang="en-US" dirty="0"/>
              <a:t> (</a:t>
            </a:r>
            <a:r>
              <a:rPr lang="en-US" dirty="0" err="1"/>
              <a:t>PvE</a:t>
            </a:r>
            <a:r>
              <a:rPr lang="en-US" dirty="0"/>
              <a:t>/</a:t>
            </a:r>
            <a:r>
              <a:rPr lang="en-US" dirty="0" err="1"/>
              <a:t>PcE</a:t>
            </a:r>
            <a:r>
              <a:rPr lang="en-US" dirty="0"/>
              <a:t> action)</a:t>
            </a:r>
          </a:p>
          <a:p>
            <a:pPr lvl="1"/>
            <a:r>
              <a:rPr lang="en-US" dirty="0"/>
              <a:t>Generate </a:t>
            </a:r>
            <a:r>
              <a:rPr lang="en-US" dirty="0" err="1">
                <a:solidFill>
                  <a:srgbClr val="0070C0"/>
                </a:solidFill>
              </a:rPr>
              <a:t>EpidPrivateKey</a:t>
            </a:r>
            <a:r>
              <a:rPr lang="en-US" dirty="0"/>
              <a:t> and </a:t>
            </a:r>
            <a:r>
              <a:rPr lang="en-US" dirty="0" err="1">
                <a:solidFill>
                  <a:srgbClr val="0070C0"/>
                </a:solidFill>
              </a:rPr>
              <a:t>EpidJoinRequest</a:t>
            </a:r>
            <a:r>
              <a:rPr lang="en-US" dirty="0"/>
              <a:t> with given nonce</a:t>
            </a:r>
          </a:p>
          <a:p>
            <a:pPr lvl="1"/>
            <a:r>
              <a:rPr lang="en-US" dirty="0"/>
              <a:t>Encrypt </a:t>
            </a:r>
            <a:r>
              <a:rPr lang="en-US" dirty="0" err="1">
                <a:solidFill>
                  <a:srgbClr val="0070C0"/>
                </a:solidFill>
              </a:rPr>
              <a:t>EpidPrivateKey</a:t>
            </a:r>
            <a:r>
              <a:rPr lang="en-US" dirty="0"/>
              <a:t> with </a:t>
            </a:r>
            <a:r>
              <a:rPr lang="en-US" dirty="0" err="1">
                <a:solidFill>
                  <a:srgbClr val="C00000"/>
                </a:solidFill>
              </a:rPr>
              <a:t>ProvisioningSealKey</a:t>
            </a:r>
            <a:r>
              <a:rPr lang="en-US" dirty="0"/>
              <a:t> to create </a:t>
            </a:r>
            <a:r>
              <a:rPr lang="en-US" dirty="0" err="1">
                <a:solidFill>
                  <a:srgbClr val="0070C0"/>
                </a:solidFill>
              </a:rPr>
              <a:t>EpidKeyEscrow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Encrypt </a:t>
            </a:r>
            <a:r>
              <a:rPr lang="en-US" dirty="0" err="1">
                <a:solidFill>
                  <a:srgbClr val="0070C0"/>
                </a:solidFill>
              </a:rPr>
              <a:t>EpidJoinRequest</a:t>
            </a:r>
            <a:r>
              <a:rPr lang="en-US" dirty="0">
                <a:solidFill>
                  <a:srgbClr val="0070C0"/>
                </a:solidFill>
              </a:rPr>
              <a:t> || </a:t>
            </a:r>
            <a:r>
              <a:rPr lang="en-US" dirty="0" err="1">
                <a:solidFill>
                  <a:srgbClr val="0070C0"/>
                </a:solidFill>
              </a:rPr>
              <a:t>EpidKeyEscrow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ProvisioningKey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ECDSA sign encrypted blob with a key derived from </a:t>
            </a:r>
            <a:r>
              <a:rPr lang="en-US" dirty="0" err="1">
                <a:solidFill>
                  <a:srgbClr val="C00000"/>
                </a:solidFill>
              </a:rPr>
              <a:t>ProvisioningKey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Whole step skipped if platform already provisioned in past</a:t>
            </a:r>
          </a:p>
          <a:p>
            <a:r>
              <a:rPr lang="en-US" dirty="0"/>
              <a:t>Finalize (IAS action)</a:t>
            </a:r>
          </a:p>
          <a:p>
            <a:pPr lvl="1"/>
            <a:r>
              <a:rPr lang="en-US" dirty="0"/>
              <a:t>Member certificate </a:t>
            </a:r>
            <a:r>
              <a:rPr lang="en-US" dirty="0" err="1"/>
              <a:t>encypted</a:t>
            </a:r>
            <a:r>
              <a:rPr lang="en-US" dirty="0"/>
              <a:t> with </a:t>
            </a:r>
            <a:r>
              <a:rPr lang="en-US" dirty="0" err="1">
                <a:solidFill>
                  <a:srgbClr val="C00000"/>
                </a:solidFill>
              </a:rPr>
              <a:t>ProvisioningKey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EpidKeyEscrow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Proof of knowledge based on ECDSA signature</a:t>
            </a:r>
          </a:p>
          <a:p>
            <a:r>
              <a:rPr lang="en-US" dirty="0"/>
              <a:t>Encrypting </a:t>
            </a:r>
            <a:r>
              <a:rPr lang="en-US" dirty="0" err="1">
                <a:solidFill>
                  <a:srgbClr val="0070C0"/>
                </a:solidFill>
              </a:rPr>
              <a:t>EpidJoinRequest</a:t>
            </a:r>
            <a:r>
              <a:rPr lang="en-US" dirty="0"/>
              <a:t> prevents concurrent join</a:t>
            </a:r>
          </a:p>
        </p:txBody>
      </p:sp>
    </p:spTree>
    <p:extLst>
      <p:ext uri="{BB962C8B-B14F-4D97-AF65-F5344CB8AC3E}">
        <p14:creationId xmlns:p14="http://schemas.microsoft.com/office/powerpoint/2010/main" val="28256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Provisioning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5CE90-B615-47FD-AFE3-B127FE03A1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" y="1379285"/>
            <a:ext cx="5175422" cy="29728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D1EC-6CD2-443F-A413-E0E5C9F2590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00046" y="1315928"/>
            <a:ext cx="4911029" cy="3410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0BB84-47BB-4BA0-A2B3-E81A2E71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34" y="4277934"/>
            <a:ext cx="6314551" cy="2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Local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0BF-B428-4DE1-B378-034DF848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507" y="1759688"/>
            <a:ext cx="6326372" cy="4827182"/>
          </a:xfrm>
        </p:spPr>
        <p:txBody>
          <a:bodyPr/>
          <a:lstStyle/>
          <a:p>
            <a:r>
              <a:rPr lang="en-US" dirty="0"/>
              <a:t>Allows source enclave to prove it’s identity is valid to any target enclave</a:t>
            </a:r>
          </a:p>
          <a:p>
            <a:pPr lvl="1"/>
            <a:r>
              <a:rPr lang="en-US" dirty="0"/>
              <a:t>Allows 512-bits additional report data</a:t>
            </a:r>
          </a:p>
          <a:p>
            <a:r>
              <a:rPr lang="en-US" dirty="0"/>
              <a:t>EREPORT provides oracle access to target enclave’s </a:t>
            </a:r>
            <a:r>
              <a:rPr lang="en-US" dirty="0" err="1">
                <a:solidFill>
                  <a:srgbClr val="0070C0"/>
                </a:solidFill>
              </a:rPr>
              <a:t>ReportKey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Inconsolata" panose="020B0609030003000000" pitchFamily="49" charset="0"/>
              </a:rPr>
              <a:t>cmac</a:t>
            </a:r>
            <a:r>
              <a:rPr lang="en-US" dirty="0"/>
              <a:t> over source enclave’s identity present in CPU (cannot be forged)</a:t>
            </a:r>
          </a:p>
          <a:p>
            <a:pPr lvl="1"/>
            <a:r>
              <a:rPr lang="en-US" dirty="0"/>
              <a:t>Randomized by CR_REPORT_KEYID set at bootup time</a:t>
            </a:r>
          </a:p>
          <a:p>
            <a:r>
              <a:rPr lang="en-US" dirty="0"/>
              <a:t>Target enclave manually computes the CMAC using it’s own </a:t>
            </a:r>
            <a:r>
              <a:rPr lang="en-US" dirty="0" err="1">
                <a:solidFill>
                  <a:srgbClr val="0070C0"/>
                </a:solidFill>
              </a:rPr>
              <a:t>ReportKey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76F0F-F639-45A1-9663-605A1C6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9488" y="3958776"/>
            <a:ext cx="4202175" cy="283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C4D44-83DF-4A3D-A4D1-9B5D7E68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84" y="1434723"/>
            <a:ext cx="4366651" cy="2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06" y="210952"/>
            <a:ext cx="7276215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Remote Attestation</a:t>
            </a:r>
          </a:p>
        </p:txBody>
      </p: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06" y="210952"/>
            <a:ext cx="7276215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Quote Verification Pitfalls</a:t>
            </a:r>
          </a:p>
        </p:txBody>
      </p:sp>
    </p:spTree>
    <p:extLst>
      <p:ext uri="{BB962C8B-B14F-4D97-AF65-F5344CB8AC3E}">
        <p14:creationId xmlns:p14="http://schemas.microsoft.com/office/powerpoint/2010/main" val="8665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76" y="145084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HW/SW crypto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Software Simulation of HW as attack vector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Simulate HW on any UTM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Run simulator inside real hardware</a:t>
            </a:r>
          </a:p>
          <a:p>
            <a:pPr lvl="1"/>
            <a:r>
              <a:rPr lang="en-US" sz="3200" dirty="0"/>
              <a:t>Simulator gets (oracle) access to keys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is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Common SGX Enclave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880"/>
          </a:xfrm>
        </p:spPr>
        <p:txBody>
          <a:bodyPr>
            <a:normAutofit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Load encrypted Private Key from Disk into Enclave</a:t>
            </a:r>
          </a:p>
          <a:p>
            <a:pPr lvl="1"/>
            <a:r>
              <a:rPr lang="en-US" dirty="0"/>
              <a:t>Load authenticated Public Keys from Disk into Enclave</a:t>
            </a:r>
          </a:p>
          <a:p>
            <a:pPr lvl="1"/>
            <a:r>
              <a:rPr lang="en-US" dirty="0"/>
              <a:t>Create signed/mac-</a:t>
            </a:r>
            <a:r>
              <a:rPr lang="en-US" dirty="0" err="1"/>
              <a:t>ed</a:t>
            </a:r>
            <a:r>
              <a:rPr lang="en-US" dirty="0"/>
              <a:t> Audit Log of events (e.g., which key was used, etc.)</a:t>
            </a:r>
          </a:p>
          <a:p>
            <a:pPr lvl="1"/>
            <a:r>
              <a:rPr lang="en-US" dirty="0"/>
              <a:t>Make arbitrary </a:t>
            </a:r>
            <a:r>
              <a:rPr lang="en-US" dirty="0" err="1"/>
              <a:t>ecalls</a:t>
            </a:r>
            <a:r>
              <a:rPr lang="en-US" dirty="0"/>
              <a:t>, </a:t>
            </a:r>
            <a:r>
              <a:rPr lang="en-US" dirty="0" err="1"/>
              <a:t>ocalls</a:t>
            </a:r>
            <a:r>
              <a:rPr lang="en-US" dirty="0"/>
              <a:t>, and exit from enclave due to interrupts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85D61-1D37-4D17-8487-EDC331AD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Sequential 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2855FD-0AE4-4DFC-BA2F-5D400AAE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0456" y="1452281"/>
            <a:ext cx="6612810" cy="5060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</a:p>
          <a:p>
            <a:r>
              <a:rPr lang="en-US" dirty="0">
                <a:solidFill>
                  <a:srgbClr val="C00000"/>
                </a:solidFill>
              </a:rPr>
              <a:t>Enclave is a single protocol sequentially composed of sub-protocols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Not unconditionally secure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Numerous 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Log commitments etc. can be devastating</a:t>
            </a:r>
          </a:p>
          <a:p>
            <a:r>
              <a:rPr lang="en-US" dirty="0"/>
              <a:t>If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| &gt; 2</a:t>
            </a:r>
            <a:r>
              <a:rPr lang="en-US" baseline="30000" dirty="0"/>
              <a:t>x </a:t>
            </a:r>
            <a:r>
              <a:rPr lang="en-US" dirty="0"/>
              <a:t>and the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| &gt; 2</a:t>
            </a:r>
            <a:r>
              <a:rPr lang="en-US" baseline="30000" dirty="0"/>
              <a:t>y </a:t>
            </a:r>
            <a:r>
              <a:rPr lang="en-US" dirty="0"/>
              <a:t>then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≠ </a:t>
            </a:r>
            <a:r>
              <a:rPr lang="en-US" baseline="-25000" dirty="0">
                <a:sym typeface="Symbol" panose="05050102010706020507" pitchFamily="18" charset="2"/>
              </a:rPr>
              <a:t>2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|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baseline="-25000" dirty="0">
                <a:sym typeface="Symbol" panose="05050102010706020507" pitchFamily="18" charset="2"/>
              </a:rPr>
              <a:t>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/>
              <a:t>≱ 2</a:t>
            </a:r>
            <a:r>
              <a:rPr lang="en-US" baseline="30000" dirty="0"/>
              <a:t>min{</a:t>
            </a:r>
            <a:r>
              <a:rPr lang="en-US" baseline="30000" dirty="0" err="1"/>
              <a:t>x,y</a:t>
            </a:r>
            <a:r>
              <a:rPr lang="en-US" baseline="30000" dirty="0"/>
              <a:t>}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6F164-6098-466E-B4E1-743CAD1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4" y="1787686"/>
            <a:ext cx="5293542" cy="45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5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845774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 err="1"/>
              <a:t>,</a:t>
            </a:r>
            <a:r>
              <a:rPr lang="en-US" dirty="0" err="1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Concurrent composition not limited to running same operation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pPr lvl="1"/>
            <a:r>
              <a:rPr lang="en-US" dirty="0"/>
              <a:t>TPM and CPU needs mutual </a:t>
            </a:r>
            <a:r>
              <a:rPr lang="en-US" dirty="0" err="1"/>
              <a:t>auth</a:t>
            </a:r>
            <a:r>
              <a:rPr lang="en-US" dirty="0"/>
              <a:t> (motherboard/CPU swap!)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Computational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825625"/>
            <a:ext cx="6518155" cy="4961472"/>
          </a:xfrm>
        </p:spPr>
        <p:txBody>
          <a:bodyPr>
            <a:normAutofit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 (Oracle)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SGX allows making </a:t>
            </a:r>
            <a:r>
              <a:rPr lang="en-US" dirty="0" err="1"/>
              <a:t>ecalls</a:t>
            </a:r>
            <a:r>
              <a:rPr lang="en-US" dirty="0"/>
              <a:t> after returning from interrupts</a:t>
            </a:r>
          </a:p>
          <a:p>
            <a:r>
              <a:rPr lang="en-US" dirty="0"/>
              <a:t>SGX allows multiple threads within the same enclave</a:t>
            </a:r>
          </a:p>
          <a:p>
            <a:r>
              <a:rPr lang="en-US" dirty="0"/>
              <a:t>Makes global state in enclave malleable</a:t>
            </a:r>
          </a:p>
          <a:p>
            <a:r>
              <a:rPr lang="en-US" dirty="0"/>
              <a:t>Requires careful </a:t>
            </a:r>
            <a:r>
              <a:rPr lang="en-US" dirty="0" err="1">
                <a:latin typeface="Inconsolata" panose="020B0609030003000000" pitchFamily="49" charset="0"/>
              </a:rPr>
              <a:t>ecall</a:t>
            </a:r>
            <a:r>
              <a:rPr lang="en-US" dirty="0"/>
              <a:t> interface for Proof-of-Knowledge (</a:t>
            </a:r>
            <a:r>
              <a:rPr lang="en-US" dirty="0" err="1"/>
              <a:t>PoK</a:t>
            </a:r>
            <a:r>
              <a:rPr lang="en-US" dirty="0"/>
              <a:t>) protocols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CD1-ABC1-427C-AA6E-2D67CDB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8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State Malleability and </a:t>
            </a:r>
            <a:r>
              <a:rPr lang="en-US" dirty="0" err="1">
                <a:solidFill>
                  <a:schemeClr val="accent4"/>
                </a:solidFill>
              </a:rPr>
              <a:t>PoK</a:t>
            </a:r>
            <a:r>
              <a:rPr lang="en-US" dirty="0">
                <a:solidFill>
                  <a:schemeClr val="accent4"/>
                </a:solidFill>
              </a:rPr>
              <a:t>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A525-F179-4B5F-95BA-635ACA0E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804" y="1320263"/>
            <a:ext cx="6151420" cy="547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static </a:t>
            </a: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Inconsolata" panose="020B0609030003000000" pitchFamily="49" charset="0"/>
              </a:rPr>
              <a:t>auth_count</a:t>
            </a:r>
            <a:r>
              <a:rPr lang="en-US" sz="1800" dirty="0">
                <a:solidFill>
                  <a:srgbClr val="C00000"/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= 0;</a:t>
            </a:r>
            <a:br>
              <a:rPr lang="en-US" sz="1800" dirty="0">
                <a:latin typeface="Inconsolata" panose="020B0609030003000000" pitchFamily="49" charset="0"/>
              </a:rPr>
            </a:b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 err="1">
                <a:latin typeface="Inconsolata" panose="020B0609030003000000" pitchFamily="49" charset="0"/>
              </a:rPr>
              <a:t>general_info</a:t>
            </a:r>
            <a:r>
              <a:rPr lang="en-US" sz="1800" dirty="0">
                <a:latin typeface="Inconsolata" panose="020B0609030003000000" pitchFamily="49" charset="0"/>
              </a:rPr>
              <a:t>{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char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 err="1">
                <a:latin typeface="Inconsolata" panose="020B0609030003000000" pitchFamily="49" charset="0"/>
              </a:rPr>
              <a:t>general_name</a:t>
            </a:r>
            <a:r>
              <a:rPr lang="en-US" sz="1800" dirty="0">
                <a:latin typeface="Inconsolata" panose="020B0609030003000000" pitchFamily="49" charset="0"/>
              </a:rPr>
              <a:t>[256];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sgx_ec256_public_t </a:t>
            </a:r>
            <a:r>
              <a:rPr lang="en-US" sz="1800" dirty="0" err="1">
                <a:latin typeface="Inconsolata" panose="020B0609030003000000" pitchFamily="49" charset="0"/>
              </a:rPr>
              <a:t>general_pub</a:t>
            </a:r>
            <a:r>
              <a:rPr lang="en-US" sz="1800" dirty="0">
                <a:latin typeface="Inconsolata" panose="020B0609030003000000" pitchFamily="49" charset="0"/>
              </a:rPr>
              <a:t>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bool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 err="1">
                <a:latin typeface="Inconsolata" panose="020B0609030003000000" pitchFamily="49" charset="0"/>
              </a:rPr>
              <a:t>has_authorized</a:t>
            </a:r>
            <a:r>
              <a:rPr lang="en-US" sz="1800" dirty="0">
                <a:latin typeface="Inconsolata" panose="020B0609030003000000" pitchFamily="49" charset="0"/>
              </a:rPr>
              <a:t>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initialized to false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GENERALS</a:t>
            </a:r>
            <a:r>
              <a:rPr lang="en-US" sz="1800" dirty="0">
                <a:latin typeface="Inconsolata" panose="020B0609030003000000" pitchFamily="49" charset="0"/>
              </a:rPr>
              <a:t>[] = { </a:t>
            </a:r>
            <a:r>
              <a:rPr lang="en-US" sz="1800" dirty="0">
                <a:solidFill>
                  <a:schemeClr val="accent5"/>
                </a:solidFill>
                <a:latin typeface="Inconsolata" panose="020B0609030003000000" pitchFamily="49" charset="0"/>
              </a:rPr>
              <a:t>…</a:t>
            </a:r>
            <a:r>
              <a:rPr lang="en-US" sz="1800" dirty="0">
                <a:latin typeface="Inconsolata" panose="020B0609030003000000" pitchFamily="49" charset="0"/>
              </a:rPr>
              <a:t> };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</a:b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Inconsolata" panose="020B0609030003000000" pitchFamily="49" charset="0"/>
              </a:rPr>
              <a:t>auth_and_launch</a:t>
            </a:r>
            <a:r>
              <a:rPr lang="en-US" sz="1800" dirty="0">
                <a:latin typeface="Inconsolata" panose="020B0609030003000000" pitchFamily="49" charset="0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 char</a:t>
            </a:r>
            <a:r>
              <a:rPr lang="en-US" sz="1800" dirty="0">
                <a:latin typeface="Inconsolata" panose="020B0609030003000000" pitchFamily="49" charset="0"/>
              </a:rPr>
              <a:t>* </a:t>
            </a: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 err="1">
                <a:latin typeface="Inconsolata" panose="020B0609030003000000" pitchFamily="49" charset="0"/>
              </a:rPr>
              <a:t>general_name</a:t>
            </a:r>
            <a:r>
              <a:rPr lang="en-US" sz="1800" dirty="0">
                <a:latin typeface="Inconsolata" panose="020B0609030003000000" pitchFamily="49" charset="0"/>
              </a:rPr>
              <a:t>,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</a:t>
            </a:r>
            <a:r>
              <a:rPr lang="en-US" sz="1800" dirty="0" err="1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sgx_ec256_signature_t* sig)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{   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 err="1">
                <a:latin typeface="Inconsolata" panose="020B0609030003000000" pitchFamily="49" charset="0"/>
              </a:rPr>
              <a:t>general_info</a:t>
            </a:r>
            <a:r>
              <a:rPr lang="en-US" sz="1800" dirty="0">
                <a:latin typeface="Inconsolata" panose="020B0609030003000000" pitchFamily="49" charset="0"/>
              </a:rPr>
              <a:t>* </a:t>
            </a:r>
            <a:r>
              <a:rPr lang="en-US" sz="1800" dirty="0" err="1">
                <a:latin typeface="Inconsolata" panose="020B0609030003000000" pitchFamily="49" charset="0"/>
              </a:rPr>
              <a:t>valid_general</a:t>
            </a:r>
            <a:r>
              <a:rPr lang="en-US" sz="1800" dirty="0">
                <a:latin typeface="Inconsolata" panose="020B0609030003000000" pitchFamily="49" charset="0"/>
              </a:rPr>
              <a:t> =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</a:t>
            </a:r>
            <a:r>
              <a:rPr lang="en-US" sz="1800" dirty="0" err="1">
                <a:latin typeface="Inconsolata" panose="020B0609030003000000" pitchFamily="49" charset="0"/>
              </a:rPr>
              <a:t>validate_general</a:t>
            </a:r>
            <a:r>
              <a:rPr lang="en-US" sz="1800" dirty="0">
                <a:latin typeface="Inconsolata" panose="020B0609030003000000" pitchFamily="49" charset="0"/>
              </a:rPr>
              <a:t>(</a:t>
            </a:r>
            <a:r>
              <a:rPr lang="en-US" sz="1800" dirty="0" err="1">
                <a:latin typeface="Inconsolata" panose="020B0609030003000000" pitchFamily="49" charset="0"/>
              </a:rPr>
              <a:t>general_name</a:t>
            </a:r>
            <a:r>
              <a:rPr lang="en-US" sz="1800" dirty="0">
                <a:latin typeface="Inconsolata" panose="020B0609030003000000" pitchFamily="49" charset="0"/>
              </a:rPr>
              <a:t>, sig);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</a:t>
            </a:r>
            <a:r>
              <a:rPr lang="en-US" sz="1800" dirty="0" err="1">
                <a:latin typeface="Inconsolata" panose="020B0609030003000000" pitchFamily="49" charset="0"/>
              </a:rPr>
              <a:t>valid_general</a:t>
            </a:r>
            <a:r>
              <a:rPr lang="en-US" sz="1800" dirty="0">
                <a:latin typeface="Inconsolata" panose="020B0609030003000000" pitchFamily="49" charset="0"/>
              </a:rPr>
              <a:t>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INVALID_GENERAL</a:t>
            </a:r>
            <a:r>
              <a:rPr lang="en-US" sz="1800" dirty="0">
                <a:latin typeface="Inconsolata" panose="020B0609030003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</a:t>
            </a:r>
            <a:r>
              <a:rPr lang="en-US" sz="1800" dirty="0" err="1">
                <a:latin typeface="Inconsolata" panose="020B0609030003000000" pitchFamily="49" charset="0"/>
              </a:rPr>
              <a:t>valid_general</a:t>
            </a:r>
            <a:r>
              <a:rPr lang="en-US" sz="1800" dirty="0">
                <a:latin typeface="Inconsolata" panose="020B0609030003000000" pitchFamily="49" charset="0"/>
              </a:rPr>
              <a:t>-&gt;</a:t>
            </a:r>
            <a:r>
              <a:rPr lang="en-US" sz="1800" dirty="0" err="1">
                <a:latin typeface="Inconsolata" panose="020B0609030003000000" pitchFamily="49" charset="0"/>
              </a:rPr>
              <a:t>has_authorized</a:t>
            </a:r>
            <a:r>
              <a:rPr lang="en-US" sz="1800" dirty="0">
                <a:latin typeface="Inconsolata" panose="020B0609030003000000" pitchFamily="49" charset="0"/>
              </a:rPr>
              <a:t>){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</a:t>
            </a:r>
            <a:r>
              <a:rPr lang="en-US" sz="1800" dirty="0" err="1">
                <a:latin typeface="Inconsolata" panose="020B0609030003000000" pitchFamily="49" charset="0"/>
              </a:rPr>
              <a:t>auth_count</a:t>
            </a:r>
            <a:r>
              <a:rPr lang="en-US" sz="1800" dirty="0">
                <a:latin typeface="Inconsolata" panose="020B0609030003000000" pitchFamily="49" charset="0"/>
              </a:rPr>
              <a:t>++;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AEX here will be devastating!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</a:t>
            </a:r>
            <a:r>
              <a:rPr lang="en-US" sz="1800" dirty="0" err="1">
                <a:latin typeface="Inconsolata" panose="020B0609030003000000" pitchFamily="49" charset="0"/>
              </a:rPr>
              <a:t>valid_general</a:t>
            </a:r>
            <a:r>
              <a:rPr lang="en-US" sz="1800" dirty="0">
                <a:latin typeface="Inconsolata" panose="020B0609030003000000" pitchFamily="49" charset="0"/>
              </a:rPr>
              <a:t>-&gt;</a:t>
            </a:r>
            <a:r>
              <a:rPr lang="en-US" sz="1800" dirty="0" err="1">
                <a:latin typeface="Inconsolata" panose="020B0609030003000000" pitchFamily="49" charset="0"/>
              </a:rPr>
              <a:t>has_authorized</a:t>
            </a:r>
            <a:r>
              <a:rPr lang="en-US" sz="1800" dirty="0">
                <a:latin typeface="Inconsolata" panose="020B0609030003000000" pitchFamily="49" charset="0"/>
              </a:rPr>
              <a:t> = true;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}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else</a:t>
            </a:r>
            <a:r>
              <a:rPr lang="en-US" sz="1800" dirty="0">
                <a:latin typeface="Inconsolata" panose="020B0609030003000000" pitchFamily="49" charset="0"/>
              </a:rPr>
              <a:t>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GENERAL_ALREADY_AUTHORIZED_ACTION</a:t>
            </a:r>
            <a:r>
              <a:rPr lang="en-US" sz="1800" dirty="0">
                <a:latin typeface="Inconsolata" panose="020B0609030003000000" pitchFamily="49" charset="0"/>
              </a:rPr>
              <a:t>;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</a:t>
            </a:r>
            <a:r>
              <a:rPr lang="en-US" sz="1800" dirty="0" err="1">
                <a:latin typeface="Inconsolata" panose="020B0609030003000000" pitchFamily="49" charset="0"/>
              </a:rPr>
              <a:t>auth_count</a:t>
            </a:r>
            <a:r>
              <a:rPr lang="en-US" sz="1800" dirty="0">
                <a:latin typeface="Inconsolata" panose="020B0609030003000000" pitchFamily="49" charset="0"/>
              </a:rPr>
              <a:t> == 2){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… </a:t>
            </a:r>
            <a:r>
              <a:rPr lang="en-US" sz="1800" dirty="0">
                <a:latin typeface="Inconsolata" panose="020B0609030003000000" pitchFamily="49" charset="0"/>
              </a:rPr>
              <a:t>}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52D8-A372-403E-BB2B-6BB0BF9D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644871"/>
            <a:ext cx="5601720" cy="4971082"/>
          </a:xfrm>
        </p:spPr>
        <p:txBody>
          <a:bodyPr>
            <a:noAutofit/>
          </a:bodyPr>
          <a:lstStyle/>
          <a:p>
            <a:r>
              <a:rPr lang="en-US" sz="3200" dirty="0"/>
              <a:t>Attacker artificially creates AEX at desired location</a:t>
            </a:r>
          </a:p>
          <a:p>
            <a:pPr lvl="1"/>
            <a:r>
              <a:rPr lang="en-US" sz="2800" dirty="0"/>
              <a:t>Run the same enclave in parallel for poly(</a:t>
            </a:r>
            <a:r>
              <a:rPr lang="en-US" sz="2800" dirty="0" err="1"/>
              <a:t>instr</a:t>
            </a:r>
            <a:r>
              <a:rPr lang="en-US" sz="2800" dirty="0"/>
              <a:t>-count) times</a:t>
            </a:r>
          </a:p>
          <a:p>
            <a:pPr lvl="1"/>
            <a:r>
              <a:rPr lang="en-US" sz="2800" dirty="0"/>
              <a:t>Interrupt processor randomly</a:t>
            </a:r>
            <a:endParaRPr lang="en-US" sz="3200" dirty="0"/>
          </a:p>
          <a:p>
            <a:r>
              <a:rPr lang="en-US" sz="3200" dirty="0"/>
              <a:t>Make </a:t>
            </a:r>
            <a:r>
              <a:rPr lang="en-US" sz="3200" dirty="0" err="1">
                <a:latin typeface="Inconsolata" panose="020B0609030003000000" pitchFamily="49" charset="0"/>
              </a:rPr>
              <a:t>ecall</a:t>
            </a:r>
            <a:r>
              <a:rPr lang="en-US" sz="3200" dirty="0"/>
              <a:t> with same input parameter</a:t>
            </a:r>
          </a:p>
          <a:p>
            <a:r>
              <a:rPr lang="en-US" sz="3200" dirty="0"/>
              <a:t>With multiple threads, one might be able to exploit </a:t>
            </a:r>
            <a:r>
              <a:rPr lang="en-US" sz="3200" dirty="0" err="1"/>
              <a:t>PoK</a:t>
            </a:r>
            <a:r>
              <a:rPr lang="en-US" sz="3200" dirty="0"/>
              <a:t> protocols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A8A8EA-444F-489B-B7FC-07F2A8DB23CD}"/>
              </a:ext>
            </a:extLst>
          </p:cNvPr>
          <p:cNvSpPr/>
          <p:nvPr/>
        </p:nvSpPr>
        <p:spPr>
          <a:xfrm>
            <a:off x="176441" y="5500625"/>
            <a:ext cx="542773" cy="4564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Remote Attestation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677557"/>
            <a:ext cx="5929709" cy="5116648"/>
          </a:xfrm>
        </p:spPr>
        <p:txBody>
          <a:bodyPr>
            <a:normAutofit/>
          </a:bodyPr>
          <a:lstStyle/>
          <a:p>
            <a:r>
              <a:rPr lang="en-US" dirty="0"/>
              <a:t>EPID Provisioning</a:t>
            </a:r>
          </a:p>
          <a:p>
            <a:pPr lvl="1"/>
            <a:r>
              <a:rPr lang="en-US" dirty="0"/>
              <a:t>Each SGX CPU contains a 128-bit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known to Intel</a:t>
            </a:r>
          </a:p>
          <a:p>
            <a:pPr lvl="1"/>
            <a:r>
              <a:rPr lang="en-US" dirty="0"/>
              <a:t>CPU joins SGX EPID Group using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as </a:t>
            </a:r>
            <a:r>
              <a:rPr lang="en-US" dirty="0" err="1"/>
              <a:t>RoT</a:t>
            </a:r>
            <a:endParaRPr lang="en-US" dirty="0"/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Enclaves generate local attestation for Quoting Enclave (QE)</a:t>
            </a:r>
          </a:p>
          <a:p>
            <a:pPr lvl="1"/>
            <a:r>
              <a:rPr lang="en-US" dirty="0"/>
              <a:t>QE generates </a:t>
            </a:r>
            <a:r>
              <a:rPr lang="en-US" dirty="0">
                <a:solidFill>
                  <a:srgbClr val="C00000"/>
                </a:solidFill>
              </a:rPr>
              <a:t>encrypted</a:t>
            </a:r>
            <a:r>
              <a:rPr lang="en-US" dirty="0"/>
              <a:t> EPID Signature on data sent in local attestation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Enclave must send the encrypted Sig to Intel for validation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A692E-9FCE-4BF8-B831-B54CE46A8DD4}"/>
              </a:ext>
            </a:extLst>
          </p:cNvPr>
          <p:cNvGrpSpPr/>
          <p:nvPr/>
        </p:nvGrpSpPr>
        <p:grpSpPr>
          <a:xfrm>
            <a:off x="6226839" y="1500398"/>
            <a:ext cx="5766501" cy="5174041"/>
            <a:chOff x="6216207" y="1441919"/>
            <a:chExt cx="5766501" cy="51740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7E1BB-E042-47C3-B486-3D906F6ED32C}"/>
                </a:ext>
              </a:extLst>
            </p:cNvPr>
            <p:cNvSpPr txBox="1"/>
            <p:nvPr/>
          </p:nvSpPr>
          <p:spPr>
            <a:xfrm>
              <a:off x="10872797" y="5363615"/>
              <a:ext cx="1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YES/NO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E3ED74-53F7-4ECD-BBE6-E0E2FDB9C111}"/>
                </a:ext>
              </a:extLst>
            </p:cNvPr>
            <p:cNvSpPr txBox="1"/>
            <p:nvPr/>
          </p:nvSpPr>
          <p:spPr>
            <a:xfrm>
              <a:off x="9126275" y="5180835"/>
              <a:ext cx="1889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enc</a:t>
              </a:r>
              <a:r>
                <a:rPr lang="en-US" b="1" dirty="0">
                  <a:solidFill>
                    <a:srgbClr val="FF0000"/>
                  </a:solidFill>
                </a:rPr>
                <a:t>(</a:t>
              </a:r>
              <a:r>
                <a:rPr lang="en-US" b="1" dirty="0" err="1">
                  <a:solidFill>
                    <a:srgbClr val="FF0000"/>
                  </a:solidFill>
                </a:rPr>
                <a:t>epid_sig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56ABB-C316-403B-BD41-81CFF5B1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760" y="1958532"/>
              <a:ext cx="35146" cy="4362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64F8E-CAA8-4410-94C3-24335CB59F0E}"/>
                </a:ext>
              </a:extLst>
            </p:cNvPr>
            <p:cNvSpPr txBox="1"/>
            <p:nvPr/>
          </p:nvSpPr>
          <p:spPr>
            <a:xfrm flipH="1">
              <a:off x="8026384" y="2242222"/>
              <a:ext cx="298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 Blinded Join and</a:t>
              </a:r>
            </a:p>
            <a:p>
              <a:pPr algn="ctr"/>
              <a:r>
                <a:rPr lang="en-US" dirty="0" err="1"/>
                <a:t>PoK</a:t>
              </a:r>
              <a:r>
                <a:rPr lang="en-US" dirty="0"/>
                <a:t> of </a:t>
              </a:r>
              <a:r>
                <a:rPr lang="en-US" dirty="0" err="1"/>
                <a:t>RoT</a:t>
              </a:r>
              <a:r>
                <a:rPr lang="en-US" dirty="0"/>
                <a:t>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71148-23B5-4749-B446-AA2036FB82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385" y="1958532"/>
              <a:ext cx="19316" cy="22476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57797-5D19-4A08-98CF-19C1AF66048E}"/>
                </a:ext>
              </a:extLst>
            </p:cNvPr>
            <p:cNvSpPr txBox="1"/>
            <p:nvPr/>
          </p:nvSpPr>
          <p:spPr>
            <a:xfrm flipH="1">
              <a:off x="7416607" y="1592497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SGX CPU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91206-8F2F-4D78-A303-72FA2D540805}"/>
                </a:ext>
              </a:extLst>
            </p:cNvPr>
            <p:cNvSpPr txBox="1"/>
            <p:nvPr/>
          </p:nvSpPr>
          <p:spPr>
            <a:xfrm flipH="1">
              <a:off x="8614719" y="1441919"/>
              <a:ext cx="180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RoT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established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at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mfg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C0B54-2A73-49E6-9A2F-75AAB3FE7118}"/>
                </a:ext>
              </a:extLst>
            </p:cNvPr>
            <p:cNvSpPr txBox="1"/>
            <p:nvPr/>
          </p:nvSpPr>
          <p:spPr>
            <a:xfrm>
              <a:off x="6583806" y="2100248"/>
              <a:ext cx="145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EPID Key Gen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DF2CF6-8318-4AED-8E78-9AE6095AEE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24" y="2574866"/>
              <a:ext cx="2998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E067-91A0-4ABE-8BCC-396C527D16CF}"/>
                </a:ext>
              </a:extLst>
            </p:cNvPr>
            <p:cNvSpPr txBox="1"/>
            <p:nvPr/>
          </p:nvSpPr>
          <p:spPr>
            <a:xfrm flipH="1">
              <a:off x="8026738" y="2957626"/>
              <a:ext cx="298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Membership Credentials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3078F8-0C6E-4E63-A5FD-B491E1201CF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01" y="3278278"/>
              <a:ext cx="2977117" cy="25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5D75B-CBDE-409B-B42B-052549F0C1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389" y="4200827"/>
              <a:ext cx="23209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2B5C6-08A5-4145-A329-8369841A8C00}"/>
                </a:ext>
              </a:extLst>
            </p:cNvPr>
            <p:cNvSpPr txBox="1"/>
            <p:nvPr/>
          </p:nvSpPr>
          <p:spPr>
            <a:xfrm flipH="1">
              <a:off x="10422077" y="1609183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IAS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224A87-E331-480A-AEDE-27BB4A87F4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0618" y="4184982"/>
              <a:ext cx="20683" cy="206696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33E3A-A07F-4D9F-9D9E-F7DA87F45927}"/>
                </a:ext>
              </a:extLst>
            </p:cNvPr>
            <p:cNvSpPr txBox="1"/>
            <p:nvPr/>
          </p:nvSpPr>
          <p:spPr>
            <a:xfrm flipH="1">
              <a:off x="6216207" y="6246628"/>
              <a:ext cx="123018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910DEE-9AB3-4160-B046-ED1EABF5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411" y="4184982"/>
              <a:ext cx="0" cy="20669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0703A-7ACC-44EC-8179-579508A1EE49}"/>
                </a:ext>
              </a:extLst>
            </p:cNvPr>
            <p:cNvSpPr txBox="1"/>
            <p:nvPr/>
          </p:nvSpPr>
          <p:spPr>
            <a:xfrm flipH="1">
              <a:off x="8502317" y="6246628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enclave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04E825-B499-4EA1-9EB0-CE74D88934C3}"/>
                </a:ext>
              </a:extLst>
            </p:cNvPr>
            <p:cNvSpPr txBox="1"/>
            <p:nvPr/>
          </p:nvSpPr>
          <p:spPr>
            <a:xfrm>
              <a:off x="6805300" y="4360995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local_attest</a:t>
              </a:r>
              <a:r>
                <a:rPr lang="en-US" dirty="0"/>
                <a:t>(</a:t>
              </a:r>
              <a:r>
                <a:rPr lang="en-US" dirty="0" err="1"/>
                <a:t>qe</a:t>
              </a:r>
              <a:r>
                <a:rPr lang="en-US" dirty="0"/>
                <a:t>), nonce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CA96D0-F861-437F-AFB1-056338DA081F}"/>
                </a:ext>
              </a:extLst>
            </p:cNvPr>
            <p:cNvCxnSpPr/>
            <p:nvPr/>
          </p:nvCxnSpPr>
          <p:spPr>
            <a:xfrm>
              <a:off x="6812389" y="472617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C49B8-0E2A-4070-AE7D-82C3B32541A4}"/>
                </a:ext>
              </a:extLst>
            </p:cNvPr>
            <p:cNvSpPr txBox="1"/>
            <p:nvPr/>
          </p:nvSpPr>
          <p:spPr>
            <a:xfrm>
              <a:off x="6814160" y="4959962"/>
              <a:ext cx="232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enc</a:t>
              </a:r>
              <a:r>
                <a:rPr lang="en-US" b="1" dirty="0">
                  <a:solidFill>
                    <a:srgbClr val="FF0000"/>
                  </a:solidFill>
                </a:rPr>
                <a:t>(</a:t>
              </a:r>
              <a:r>
                <a:rPr lang="en-US" b="1" dirty="0" err="1">
                  <a:solidFill>
                    <a:srgbClr val="FF0000"/>
                  </a:solidFill>
                </a:rPr>
                <a:t>epid_sig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  <a:r>
                <a:rPr lang="en-US" dirty="0"/>
                <a:t>, </a:t>
              </a:r>
              <a:r>
                <a:rPr lang="en-US" dirty="0" err="1"/>
                <a:t>local_attest</a:t>
              </a:r>
              <a:r>
                <a:rPr lang="en-US" dirty="0"/>
                <a:t>(enclave)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75BEFB-F005-45CB-B0B9-61C9439841F6}"/>
                </a:ext>
              </a:extLst>
            </p:cNvPr>
            <p:cNvCxnSpPr/>
            <p:nvPr/>
          </p:nvCxnSpPr>
          <p:spPr>
            <a:xfrm>
              <a:off x="6810618" y="529324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D8D18-437F-4DAB-AF19-3ACFB43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9138681" y="5498805"/>
              <a:ext cx="18772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1DD540-7262-40CB-BBF2-D783ACE3D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0760" y="5730044"/>
              <a:ext cx="948971" cy="105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DD42-CC9B-46C4-9527-F0879DCCD7D9}"/>
                </a:ext>
              </a:extLst>
            </p:cNvPr>
            <p:cNvCxnSpPr>
              <a:cxnSpLocks/>
              <a:stCxn id="9" idx="1"/>
              <a:endCxn id="24" idx="3"/>
            </p:cNvCxnSpPr>
            <p:nvPr/>
          </p:nvCxnSpPr>
          <p:spPr>
            <a:xfrm>
              <a:off x="8646795" y="1777163"/>
              <a:ext cx="1775282" cy="16686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2D4D8B-1BA0-4C46-93E2-19ACF550788D}"/>
                </a:ext>
              </a:extLst>
            </p:cNvPr>
            <p:cNvCxnSpPr/>
            <p:nvPr/>
          </p:nvCxnSpPr>
          <p:spPr>
            <a:xfrm>
              <a:off x="6583806" y="2461437"/>
              <a:ext cx="14285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4C440-D129-4D5A-8ECD-B44B520D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81622"/>
            <a:ext cx="5920373" cy="5216890"/>
          </a:xfrm>
        </p:spPr>
        <p:txBody>
          <a:bodyPr>
            <a:normAutofit/>
          </a:bodyPr>
          <a:lstStyle/>
          <a:p>
            <a:r>
              <a:rPr lang="en-US" dirty="0"/>
              <a:t>Two statistically independent base keys </a:t>
            </a:r>
          </a:p>
          <a:p>
            <a:r>
              <a:rPr lang="en-US" dirty="0"/>
              <a:t>Root Provisioning Key</a:t>
            </a:r>
          </a:p>
          <a:p>
            <a:pPr lvl="1"/>
            <a:r>
              <a:rPr lang="en-US" dirty="0"/>
              <a:t>Known to Intel</a:t>
            </a:r>
          </a:p>
          <a:p>
            <a:pPr lvl="1"/>
            <a:r>
              <a:rPr lang="en-US" dirty="0"/>
              <a:t>Used during EPID Join</a:t>
            </a:r>
          </a:p>
          <a:p>
            <a:r>
              <a:rPr lang="en-US" dirty="0"/>
              <a:t>Root Seal Key</a:t>
            </a:r>
          </a:p>
          <a:p>
            <a:pPr lvl="1"/>
            <a:r>
              <a:rPr lang="en-US" dirty="0"/>
              <a:t>Intel claims not to know this</a:t>
            </a:r>
          </a:p>
          <a:p>
            <a:pPr lvl="1"/>
            <a:r>
              <a:rPr lang="en-US" dirty="0"/>
              <a:t>Unclear if key is generation via oracle access or injected from outside</a:t>
            </a:r>
          </a:p>
          <a:p>
            <a:r>
              <a:rPr lang="en-US" dirty="0"/>
              <a:t>Several named-keys derived from base key</a:t>
            </a:r>
          </a:p>
          <a:p>
            <a:pPr lvl="1"/>
            <a:r>
              <a:rPr lang="en-US" dirty="0"/>
              <a:t>Coarse Access Control by Launch Enclave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609A8-9EB7-4108-87BB-88E1D5285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58" y="1863030"/>
            <a:ext cx="5961133" cy="42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1191</Words>
  <Application>Microsoft Office PowerPoint</Application>
  <PresentationFormat>Widescreen</PresentationFormat>
  <Paragraphs>190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Inconsolata</vt:lpstr>
      <vt:lpstr>Symbol</vt:lpstr>
      <vt:lpstr>Wingdings</vt:lpstr>
      <vt:lpstr>Office Theme</vt:lpstr>
      <vt:lpstr>PowerPoint Presentation</vt:lpstr>
      <vt:lpstr>HW/SW crypto co-design</vt:lpstr>
      <vt:lpstr>Common SGX Enclave Design</vt:lpstr>
      <vt:lpstr>Sequential Composition</vt:lpstr>
      <vt:lpstr>Concurrent Composition</vt:lpstr>
      <vt:lpstr>SGX Computational Model</vt:lpstr>
      <vt:lpstr>State Malleability and PoK extractor</vt:lpstr>
      <vt:lpstr>SGX Remote Attestation Big Picture</vt:lpstr>
      <vt:lpstr>SGX Key Hierarchy</vt:lpstr>
      <vt:lpstr>SGX Key Derivation</vt:lpstr>
      <vt:lpstr>Group Signature Overview</vt:lpstr>
      <vt:lpstr>Enhanced Privacy ID (EPID)</vt:lpstr>
      <vt:lpstr>EPID Revocation</vt:lpstr>
      <vt:lpstr>SGX EPID Provisioning (1)</vt:lpstr>
      <vt:lpstr>SGX EPID Provisioning (2)</vt:lpstr>
      <vt:lpstr>EPID Provisioning (2)</vt:lpstr>
      <vt:lpstr>SGX Local Attestation</vt:lpstr>
      <vt:lpstr>Remote Attestation</vt:lpstr>
      <vt:lpstr>Quote Verification 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292</cp:revision>
  <dcterms:created xsi:type="dcterms:W3CDTF">2016-01-11T21:35:58Z</dcterms:created>
  <dcterms:modified xsi:type="dcterms:W3CDTF">2017-07-24T01:16:38Z</dcterms:modified>
</cp:coreProperties>
</file>