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7" autoAdjust="0"/>
    <p:restoredTop sz="94729"/>
  </p:normalViewPr>
  <p:slideViewPr>
    <p:cSldViewPr snapToGrid="0" snapToObjects="1">
      <p:cViewPr>
        <p:scale>
          <a:sx n="56" d="100"/>
          <a:sy n="56" d="100"/>
        </p:scale>
        <p:origin x="196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50A8-7D29-42E5-BF04-268604A9F382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2DBB3-CA1F-4185-9E97-9B426BC1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6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6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4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7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9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5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5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4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5F998-5F87-6E42-8922-48408A16CBB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5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B2333-A9B6-4CB1-AF0A-10B5831C8057}"/>
              </a:ext>
            </a:extLst>
          </p:cNvPr>
          <p:cNvSpPr txBox="1"/>
          <p:nvPr/>
        </p:nvSpPr>
        <p:spPr>
          <a:xfrm>
            <a:off x="4053678" y="4161254"/>
            <a:ext cx="5774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Yogesh </a:t>
            </a:r>
            <a:r>
              <a:rPr lang="en-US" sz="4800" dirty="0" err="1">
                <a:solidFill>
                  <a:schemeClr val="bg1"/>
                </a:solidFill>
              </a:rPr>
              <a:t>Prem</a:t>
            </a:r>
            <a:r>
              <a:rPr lang="en-US" sz="4800" dirty="0">
                <a:solidFill>
                  <a:schemeClr val="bg1"/>
                </a:solidFill>
              </a:rPr>
              <a:t> Swami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Secure Substrates</a:t>
            </a:r>
          </a:p>
        </p:txBody>
      </p:sp>
    </p:spTree>
    <p:extLst>
      <p:ext uri="{BB962C8B-B14F-4D97-AF65-F5344CB8AC3E}">
        <p14:creationId xmlns:p14="http://schemas.microsoft.com/office/powerpoint/2010/main" val="214048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879-D25F-421B-A25E-0EA7A985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HW/SW Co-design crypto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88F4-B7A6-4892-AB3A-30D28865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10" y="1782417"/>
            <a:ext cx="6953352" cy="4868282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Software Simulation of HW as attack vector</a:t>
            </a:r>
          </a:p>
          <a:p>
            <a:r>
              <a:rPr lang="en-US" sz="4000" dirty="0"/>
              <a:t>Class-1 Simulator Attacks</a:t>
            </a:r>
          </a:p>
          <a:p>
            <a:pPr lvl="1"/>
            <a:r>
              <a:rPr lang="en-US" sz="3200" dirty="0"/>
              <a:t>Simulate HW on any UTM</a:t>
            </a:r>
          </a:p>
          <a:p>
            <a:pPr lvl="1"/>
            <a:r>
              <a:rPr lang="en-US" sz="3200" dirty="0"/>
              <a:t>Counter measure: Oracle access to a hardware resident key</a:t>
            </a:r>
          </a:p>
          <a:p>
            <a:r>
              <a:rPr lang="en-US" sz="4000" dirty="0"/>
              <a:t>Cass-2 Simulator Attacks</a:t>
            </a:r>
          </a:p>
          <a:p>
            <a:pPr lvl="1"/>
            <a:r>
              <a:rPr lang="en-US" sz="3200" dirty="0"/>
              <a:t>Run simulator inside real hardware</a:t>
            </a:r>
          </a:p>
          <a:p>
            <a:pPr lvl="1"/>
            <a:r>
              <a:rPr lang="en-US" sz="3200" dirty="0"/>
              <a:t>Simulator gets (oracle) access to keys</a:t>
            </a:r>
          </a:p>
          <a:p>
            <a:pPr lvl="1"/>
            <a:r>
              <a:rPr lang="en-US" sz="3200" dirty="0"/>
              <a:t>Counter measure: More difficult</a:t>
            </a:r>
          </a:p>
          <a:p>
            <a:r>
              <a:rPr lang="en-US" sz="4000" dirty="0">
                <a:solidFill>
                  <a:srgbClr val="006C31"/>
                </a:solidFill>
              </a:rPr>
              <a:t>SGX secure against both!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E4C091-FA92-4330-8FCC-31CC5EAFAD6F}"/>
              </a:ext>
            </a:extLst>
          </p:cNvPr>
          <p:cNvSpPr/>
          <p:nvPr/>
        </p:nvSpPr>
        <p:spPr>
          <a:xfrm>
            <a:off x="7581198" y="1782417"/>
            <a:ext cx="4458410" cy="16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Class-1 Simulator Attack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7D86B9-09F6-4F00-A4CD-E048371640C4}"/>
              </a:ext>
            </a:extLst>
          </p:cNvPr>
          <p:cNvSpPr/>
          <p:nvPr/>
        </p:nvSpPr>
        <p:spPr>
          <a:xfrm>
            <a:off x="7796674" y="193800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1009F6-42F9-4BE0-BAB7-79A2FDFCB27F}"/>
              </a:ext>
            </a:extLst>
          </p:cNvPr>
          <p:cNvSpPr/>
          <p:nvPr/>
        </p:nvSpPr>
        <p:spPr>
          <a:xfrm>
            <a:off x="7726539" y="2500334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E306B5-013C-43B8-A53F-43B879C9D01B}"/>
              </a:ext>
            </a:extLst>
          </p:cNvPr>
          <p:cNvSpPr/>
          <p:nvPr/>
        </p:nvSpPr>
        <p:spPr>
          <a:xfrm>
            <a:off x="10737710" y="193800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668E2C-9EB5-438B-9CCF-EF9D40072ED0}"/>
              </a:ext>
            </a:extLst>
          </p:cNvPr>
          <p:cNvSpPr/>
          <p:nvPr/>
        </p:nvSpPr>
        <p:spPr>
          <a:xfrm>
            <a:off x="10667575" y="2500334"/>
            <a:ext cx="1234779" cy="562331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 Simulator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7D4EEBC-3B55-45FC-B814-F904098FC6B7}"/>
              </a:ext>
            </a:extLst>
          </p:cNvPr>
          <p:cNvSpPr/>
          <p:nvPr/>
        </p:nvSpPr>
        <p:spPr>
          <a:xfrm>
            <a:off x="9259579" y="2239077"/>
            <a:ext cx="117987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FF5B-F4E3-495A-9849-7A883F6D3836}"/>
              </a:ext>
            </a:extLst>
          </p:cNvPr>
          <p:cNvSpPr/>
          <p:nvPr/>
        </p:nvSpPr>
        <p:spPr>
          <a:xfrm>
            <a:off x="7581198" y="3780582"/>
            <a:ext cx="4458410" cy="2466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Class-2 Simulator Attack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F7477E-28C4-43F7-A46D-12FDE2BB96B0}"/>
              </a:ext>
            </a:extLst>
          </p:cNvPr>
          <p:cNvSpPr/>
          <p:nvPr/>
        </p:nvSpPr>
        <p:spPr>
          <a:xfrm>
            <a:off x="7796674" y="4738944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7A42D-037F-4998-9FFE-6DBA5749F86F}"/>
              </a:ext>
            </a:extLst>
          </p:cNvPr>
          <p:cNvSpPr/>
          <p:nvPr/>
        </p:nvSpPr>
        <p:spPr>
          <a:xfrm>
            <a:off x="7726539" y="5301276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500F0-BB9C-4A99-AF8F-EE4B5B15862D}"/>
              </a:ext>
            </a:extLst>
          </p:cNvPr>
          <p:cNvSpPr/>
          <p:nvPr/>
        </p:nvSpPr>
        <p:spPr>
          <a:xfrm>
            <a:off x="10667573" y="420308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8CE93C-71A1-4E4D-B3A3-5CCA5B7EE390}"/>
              </a:ext>
            </a:extLst>
          </p:cNvPr>
          <p:cNvSpPr/>
          <p:nvPr/>
        </p:nvSpPr>
        <p:spPr>
          <a:xfrm>
            <a:off x="10597440" y="4738945"/>
            <a:ext cx="1234779" cy="562331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 Simulator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BB866F9-38DC-478C-B06E-619D39DE083C}"/>
              </a:ext>
            </a:extLst>
          </p:cNvPr>
          <p:cNvSpPr/>
          <p:nvPr/>
        </p:nvSpPr>
        <p:spPr>
          <a:xfrm>
            <a:off x="9259579" y="5040019"/>
            <a:ext cx="117987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496943-EC68-4580-B1A3-A4F72D4A5CA5}"/>
              </a:ext>
            </a:extLst>
          </p:cNvPr>
          <p:cNvSpPr/>
          <p:nvPr/>
        </p:nvSpPr>
        <p:spPr>
          <a:xfrm>
            <a:off x="10597439" y="5301275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</p:spTree>
    <p:extLst>
      <p:ext uri="{BB962C8B-B14F-4D97-AF65-F5344CB8AC3E}">
        <p14:creationId xmlns:p14="http://schemas.microsoft.com/office/powerpoint/2010/main" val="135581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879-D25F-421B-A25E-0EA7A985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Common SGX Design Paradigm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09A11-81F6-484A-B2AF-205B723E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880"/>
          </a:xfrm>
        </p:spPr>
        <p:txBody>
          <a:bodyPr>
            <a:normAutofit/>
          </a:bodyPr>
          <a:lstStyle/>
          <a:p>
            <a:r>
              <a:rPr lang="en-US" dirty="0"/>
              <a:t>STEP-1: Define a generic Remote Attestation Scheme</a:t>
            </a:r>
          </a:p>
          <a:p>
            <a:r>
              <a:rPr lang="en-US" dirty="0"/>
              <a:t>STEP-2: Arbitrarily compose different cryptographic schemes</a:t>
            </a:r>
          </a:p>
          <a:p>
            <a:pPr lvl="1"/>
            <a:r>
              <a:rPr lang="en-US" dirty="0"/>
              <a:t>Load encrypted Private Key from Disk into Enclave</a:t>
            </a:r>
          </a:p>
          <a:p>
            <a:pPr lvl="1"/>
            <a:r>
              <a:rPr lang="en-US" dirty="0"/>
              <a:t>Load authenticated Public Keys from Disk into Enclave</a:t>
            </a:r>
          </a:p>
          <a:p>
            <a:pPr lvl="1"/>
            <a:r>
              <a:rPr lang="en-US" dirty="0"/>
              <a:t>Create signed/mac-</a:t>
            </a:r>
            <a:r>
              <a:rPr lang="en-US" dirty="0" err="1"/>
              <a:t>ed</a:t>
            </a:r>
            <a:r>
              <a:rPr lang="en-US" dirty="0"/>
              <a:t> Audit Log of events (e.g., which key was used, etc.)</a:t>
            </a:r>
          </a:p>
          <a:p>
            <a:pPr lvl="1"/>
            <a:r>
              <a:rPr lang="en-US" dirty="0"/>
              <a:t>Make arbitrary </a:t>
            </a:r>
            <a:r>
              <a:rPr lang="en-US" dirty="0" err="1"/>
              <a:t>ecalls</a:t>
            </a:r>
            <a:r>
              <a:rPr lang="en-US" dirty="0"/>
              <a:t>, </a:t>
            </a:r>
            <a:r>
              <a:rPr lang="en-US" dirty="0" err="1"/>
              <a:t>ocalls</a:t>
            </a:r>
            <a:r>
              <a:rPr lang="en-US" dirty="0"/>
              <a:t>, and exit from enclave due to interrupts</a:t>
            </a:r>
          </a:p>
          <a:p>
            <a:r>
              <a:rPr lang="en-US" dirty="0"/>
              <a:t>STEP-3: Define a workflow that combines STEP-1 and STEP-2 to achieve the goal</a:t>
            </a:r>
          </a:p>
          <a:p>
            <a:r>
              <a:rPr lang="en-US" dirty="0"/>
              <a:t>Several examples (both published as well as propriety)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Is this design paradigm secure? </a:t>
            </a:r>
          </a:p>
        </p:txBody>
      </p:sp>
    </p:spTree>
    <p:extLst>
      <p:ext uri="{BB962C8B-B14F-4D97-AF65-F5344CB8AC3E}">
        <p14:creationId xmlns:p14="http://schemas.microsoft.com/office/powerpoint/2010/main" val="78742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8158E8-60A8-4FE1-8C4B-540B1D826F3E}"/>
              </a:ext>
            </a:extLst>
          </p:cNvPr>
          <p:cNvSpPr txBox="1"/>
          <p:nvPr/>
        </p:nvSpPr>
        <p:spPr>
          <a:xfrm flipH="1">
            <a:off x="2625842" y="88018"/>
            <a:ext cx="9412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chemeClr val="bg1"/>
                </a:solidFill>
              </a:rPr>
              <a:t>Sequential Composition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9FAD235-A87F-42A2-8010-252F4F4255B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95628" y="1383918"/>
          <a:ext cx="5535264" cy="5415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Visio" r:id="rId4" imgW="3225918" imgH="3156094" progId="Visio.Drawing.15">
                  <p:embed/>
                </p:oleObj>
              </mc:Choice>
              <mc:Fallback>
                <p:oleObj name="Visio" r:id="rId4" imgW="3225918" imgH="3156094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9FAD235-A87F-42A2-8010-252F4F4255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28" y="1383918"/>
                        <a:ext cx="5535264" cy="5415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16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182</Words>
  <Application>Microsoft Office PowerPoint</Application>
  <PresentationFormat>Widescreen</PresentationFormat>
  <Paragraphs>38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Visio</vt:lpstr>
      <vt:lpstr>PowerPoint Presentation</vt:lpstr>
      <vt:lpstr>HW/SW Co-design crypto</vt:lpstr>
      <vt:lpstr>Common SGX Design Paradigm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swami</cp:lastModifiedBy>
  <cp:revision>34</cp:revision>
  <dcterms:created xsi:type="dcterms:W3CDTF">2016-01-11T21:35:58Z</dcterms:created>
  <dcterms:modified xsi:type="dcterms:W3CDTF">2017-07-06T14:15:54Z</dcterms:modified>
</cp:coreProperties>
</file>