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84" r:id="rId4"/>
    <p:sldId id="289" r:id="rId5"/>
    <p:sldId id="290" r:id="rId6"/>
    <p:sldId id="285" r:id="rId7"/>
    <p:sldId id="267" r:id="rId8"/>
    <p:sldId id="263" r:id="rId9"/>
    <p:sldId id="286" r:id="rId10"/>
    <p:sldId id="264" r:id="rId11"/>
    <p:sldId id="261" r:id="rId12"/>
    <p:sldId id="279" r:id="rId13"/>
    <p:sldId id="291" r:id="rId14"/>
    <p:sldId id="265" r:id="rId15"/>
    <p:sldId id="288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4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8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7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1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学生寝室管理系统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99257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韩兴华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组员：</a:t>
            </a:r>
            <a:r>
              <a: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金润琦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李天傲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马一然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罗仕杰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Dormitory Management System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大作业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AutoShape 25"/>
          <p:cNvSpPr/>
          <p:nvPr/>
        </p:nvSpPr>
        <p:spPr>
          <a:xfrm rot="21558471">
            <a:off x="3342084" y="2008397"/>
            <a:ext cx="2459831" cy="223642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00957" y="2640501"/>
            <a:ext cx="503873" cy="504825"/>
            <a:chOff x="5202" y="5131"/>
            <a:chExt cx="1058" cy="1060"/>
          </a:xfrm>
          <a:solidFill>
            <a:srgbClr val="1B4367"/>
          </a:solidFill>
        </p:grpSpPr>
        <p:sp>
          <p:nvSpPr>
            <p:cNvPr id="175117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48" name="Freeform 43"/>
            <p:cNvSpPr/>
            <p:nvPr/>
          </p:nvSpPr>
          <p:spPr>
            <a:xfrm>
              <a:off x="5394" y="5396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39169" y="2649549"/>
            <a:ext cx="504825" cy="501968"/>
            <a:chOff x="8470" y="2554"/>
            <a:chExt cx="1060" cy="1054"/>
          </a:xfrm>
          <a:solidFill>
            <a:srgbClr val="1B4367"/>
          </a:solidFill>
        </p:grpSpPr>
        <p:sp>
          <p:nvSpPr>
            <p:cNvPr id="175113" name="Freeform 8"/>
            <p:cNvSpPr/>
            <p:nvPr/>
          </p:nvSpPr>
          <p:spPr>
            <a:xfrm>
              <a:off x="8470" y="2554"/>
              <a:ext cx="1061" cy="1054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381094" y="77840"/>
                </a:cxn>
                <a:cxn ang="0">
                  <a:pos x="406025" y="378587"/>
                </a:cxn>
                <a:cxn ang="0">
                  <a:pos x="101506" y="403354"/>
                </a:cxn>
                <a:cxn ang="0">
                  <a:pos x="78356" y="100838"/>
                </a:cxn>
                <a:cxn ang="0">
                  <a:pos x="381094" y="77840"/>
                </a:cxn>
              </a:cxnLst>
              <a:rect l="txL" t="txT" r="txR" b="txB"/>
              <a:pathLst>
                <a:path w="271" h="271">
                  <a:moveTo>
                    <a:pt x="214" y="44"/>
                  </a:moveTo>
                  <a:cubicBezTo>
                    <a:pt x="265" y="87"/>
                    <a:pt x="271" y="163"/>
                    <a:pt x="228" y="214"/>
                  </a:cubicBezTo>
                  <a:cubicBezTo>
                    <a:pt x="184" y="265"/>
                    <a:pt x="108" y="271"/>
                    <a:pt x="57" y="228"/>
                  </a:cubicBezTo>
                  <a:cubicBezTo>
                    <a:pt x="7" y="184"/>
                    <a:pt x="0" y="108"/>
                    <a:pt x="44" y="57"/>
                  </a:cubicBezTo>
                  <a:cubicBezTo>
                    <a:pt x="87" y="7"/>
                    <a:pt x="163" y="0"/>
                    <a:pt x="214" y="4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79" name="Freeform 87"/>
            <p:cNvSpPr>
              <a:spLocks noEditPoints="1"/>
            </p:cNvSpPr>
            <p:nvPr/>
          </p:nvSpPr>
          <p:spPr>
            <a:xfrm>
              <a:off x="8669" y="2847"/>
              <a:ext cx="712" cy="468"/>
            </a:xfrm>
            <a:custGeom>
              <a:avLst/>
              <a:gdLst>
                <a:gd name="txL" fmla="*/ 0 w 162"/>
                <a:gd name="txT" fmla="*/ 0 h 106"/>
                <a:gd name="txR" fmla="*/ 162 w 162"/>
                <a:gd name="txB" fmla="*/ 106 h 106"/>
              </a:gdLst>
              <a:ahLst/>
              <a:cxnLst>
                <a:cxn ang="0">
                  <a:pos x="323850" y="24082"/>
                </a:cxn>
                <a:cxn ang="0">
                  <a:pos x="173919" y="0"/>
                </a:cxn>
                <a:cxn ang="0">
                  <a:pos x="9995" y="24082"/>
                </a:cxn>
                <a:cxn ang="0">
                  <a:pos x="9995" y="110376"/>
                </a:cxn>
                <a:cxn ang="0">
                  <a:pos x="5997" y="120410"/>
                </a:cxn>
                <a:cxn ang="0">
                  <a:pos x="15993" y="132451"/>
                </a:cxn>
                <a:cxn ang="0">
                  <a:pos x="27987" y="120410"/>
                </a:cxn>
                <a:cxn ang="0">
                  <a:pos x="21990" y="110376"/>
                </a:cxn>
                <a:cxn ang="0">
                  <a:pos x="21990" y="56192"/>
                </a:cxn>
                <a:cxn ang="0">
                  <a:pos x="173919" y="78267"/>
                </a:cxn>
                <a:cxn ang="0">
                  <a:pos x="323850" y="54185"/>
                </a:cxn>
                <a:cxn ang="0">
                  <a:pos x="323850" y="24082"/>
                </a:cxn>
                <a:cxn ang="0">
                  <a:pos x="25988" y="136465"/>
                </a:cxn>
                <a:cxn ang="0">
                  <a:pos x="7996" y="136465"/>
                </a:cxn>
                <a:cxn ang="0">
                  <a:pos x="0" y="188643"/>
                </a:cxn>
                <a:cxn ang="0">
                  <a:pos x="5997" y="190650"/>
                </a:cxn>
                <a:cxn ang="0">
                  <a:pos x="7996" y="184629"/>
                </a:cxn>
                <a:cxn ang="0">
                  <a:pos x="7996" y="190650"/>
                </a:cxn>
                <a:cxn ang="0">
                  <a:pos x="17992" y="192657"/>
                </a:cxn>
                <a:cxn ang="0">
                  <a:pos x="19991" y="186636"/>
                </a:cxn>
                <a:cxn ang="0">
                  <a:pos x="21990" y="190650"/>
                </a:cxn>
                <a:cxn ang="0">
                  <a:pos x="23989" y="190650"/>
                </a:cxn>
                <a:cxn ang="0">
                  <a:pos x="25988" y="166568"/>
                </a:cxn>
                <a:cxn ang="0">
                  <a:pos x="27987" y="190650"/>
                </a:cxn>
                <a:cxn ang="0">
                  <a:pos x="33984" y="188643"/>
                </a:cxn>
                <a:cxn ang="0">
                  <a:pos x="25988" y="136465"/>
                </a:cxn>
                <a:cxn ang="0">
                  <a:pos x="59972" y="188643"/>
                </a:cxn>
                <a:cxn ang="0">
                  <a:pos x="59972" y="74253"/>
                </a:cxn>
                <a:cxn ang="0">
                  <a:pos x="173919" y="90308"/>
                </a:cxn>
                <a:cxn ang="0">
                  <a:pos x="281869" y="74253"/>
                </a:cxn>
                <a:cxn ang="0">
                  <a:pos x="281869" y="186636"/>
                </a:cxn>
                <a:cxn ang="0">
                  <a:pos x="171920" y="212725"/>
                </a:cxn>
                <a:cxn ang="0">
                  <a:pos x="59972" y="188643"/>
                </a:cxn>
              </a:cxnLst>
              <a:rect l="txL" t="txT" r="txR" b="txB"/>
              <a:pathLst>
                <a:path w="162" h="106">
                  <a:moveTo>
                    <a:pt x="162" y="12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7"/>
                    <a:pt x="5" y="41"/>
                    <a:pt x="5" y="55"/>
                  </a:cubicBezTo>
                  <a:cubicBezTo>
                    <a:pt x="4" y="56"/>
                    <a:pt x="3" y="58"/>
                    <a:pt x="3" y="60"/>
                  </a:cubicBezTo>
                  <a:cubicBezTo>
                    <a:pt x="3" y="63"/>
                    <a:pt x="5" y="66"/>
                    <a:pt x="8" y="66"/>
                  </a:cubicBezTo>
                  <a:cubicBezTo>
                    <a:pt x="12" y="66"/>
                    <a:pt x="14" y="63"/>
                    <a:pt x="14" y="60"/>
                  </a:cubicBezTo>
                  <a:cubicBezTo>
                    <a:pt x="14" y="58"/>
                    <a:pt x="13" y="56"/>
                    <a:pt x="11" y="5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2" y="12"/>
                    <a:pt x="162" y="12"/>
                    <a:pt x="162" y="12"/>
                  </a:cubicBezTo>
                  <a:close/>
                  <a:moveTo>
                    <a:pt x="13" y="68"/>
                  </a:moveTo>
                  <a:cubicBezTo>
                    <a:pt x="10" y="69"/>
                    <a:pt x="7" y="69"/>
                    <a:pt x="4" y="68"/>
                  </a:cubicBezTo>
                  <a:cubicBezTo>
                    <a:pt x="3" y="77"/>
                    <a:pt x="1" y="85"/>
                    <a:pt x="0" y="94"/>
                  </a:cubicBezTo>
                  <a:cubicBezTo>
                    <a:pt x="1" y="94"/>
                    <a:pt x="2" y="94"/>
                    <a:pt x="3" y="95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6" y="95"/>
                    <a:pt x="8" y="96"/>
                    <a:pt x="9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4"/>
                    <a:pt x="16" y="94"/>
                    <a:pt x="17" y="94"/>
                  </a:cubicBezTo>
                  <a:cubicBezTo>
                    <a:pt x="16" y="85"/>
                    <a:pt x="14" y="77"/>
                    <a:pt x="13" y="68"/>
                  </a:cubicBezTo>
                  <a:close/>
                  <a:moveTo>
                    <a:pt x="30" y="94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22" y="93"/>
                    <a:pt x="104" y="98"/>
                    <a:pt x="86" y="106"/>
                  </a:cubicBezTo>
                  <a:cubicBezTo>
                    <a:pt x="68" y="97"/>
                    <a:pt x="49" y="94"/>
                    <a:pt x="30" y="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62336" y="1637518"/>
            <a:ext cx="450533" cy="452438"/>
            <a:chOff x="4704" y="4364"/>
            <a:chExt cx="946" cy="950"/>
          </a:xfrm>
          <a:solidFill>
            <a:srgbClr val="1B4367"/>
          </a:solidFill>
        </p:grpSpPr>
        <p:sp>
          <p:nvSpPr>
            <p:cNvPr id="175115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1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53613" y="1634185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93246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717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962" name="TextBox 1210"/>
          <p:cNvSpPr/>
          <p:nvPr/>
        </p:nvSpPr>
        <p:spPr>
          <a:xfrm>
            <a:off x="1201593" y="1531278"/>
            <a:ext cx="175048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多线程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Task&lt;Void&gt;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670" y="1813231"/>
            <a:ext cx="2325309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使用继承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Task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类创建多线程，重写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call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方法以及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succeeded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310466" y="2598902"/>
            <a:ext cx="104650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en-GB" altLang="zh-CN" b="1" dirty="0">
                <a:solidFill>
                  <a:srgbClr val="1B4367"/>
                </a:solidFill>
                <a:cs typeface="+mn-ea"/>
                <a:sym typeface="+mn-lt"/>
              </a:rPr>
              <a:t>Controller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645" y="2880855"/>
            <a:ext cx="184023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Controller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类作为单个窗体中与后端交互的中介类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6795124" y="2596106"/>
            <a:ext cx="130869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en-GB" altLang="zh-CN" b="1" dirty="0" err="1">
                <a:solidFill>
                  <a:srgbClr val="1B4367"/>
                </a:solidFill>
                <a:cs typeface="+mn-ea"/>
                <a:sym typeface="+mn-lt"/>
              </a:rPr>
              <a:t>SceneBuilder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95124" y="2893151"/>
            <a:ext cx="184023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SceneBuilder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创建、设计窗体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6184880" y="1529208"/>
            <a:ext cx="98943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en-GB" altLang="zh-CN" b="1" dirty="0">
                <a:solidFill>
                  <a:srgbClr val="1B4367"/>
                </a:solidFill>
                <a:cs typeface="+mn-ea"/>
                <a:sym typeface="+mn-lt"/>
              </a:rPr>
              <a:t>WebView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73587" y="1777645"/>
            <a:ext cx="184023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构建内置浏览器，显示高德地图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前端技术：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JavaFX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nimBg="1"/>
      <p:bldP spid="39962" grpId="0"/>
      <p:bldP spid="18" grpId="0"/>
      <p:bldP spid="20" grpId="0"/>
      <p:bldP spid="21" grpId="0"/>
      <p:bldP spid="22" grpId="0"/>
      <p:bldP spid="23" grpId="0"/>
      <p:bldP spid="25" grpId="0"/>
      <p:bldP spid="12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77260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客户端、服务端设计技术</a:t>
            </a: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>
              <a:spLocks/>
            </p:cNvSpPr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>
              <a:spLocks/>
            </p:cNvSpPr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017408" y="3142870"/>
            <a:ext cx="1395254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多线程登录验证</a:t>
            </a: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保证服务端、客户端在多线程访问中不会被线程锁占用导致无法登录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2884521" y="1221909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数据库的访问设计</a:t>
            </a:r>
          </a:p>
        </p:txBody>
      </p:sp>
      <p:sp>
        <p:nvSpPr>
          <p:cNvPr id="71" name="文本框 8"/>
          <p:cNvSpPr txBox="1"/>
          <p:nvPr/>
        </p:nvSpPr>
        <p:spPr>
          <a:xfrm>
            <a:off x="2536890" y="1506502"/>
            <a:ext cx="2270052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ClassNameTransformer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FieldNameTransformer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表进行表名与类名的转换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669013" y="3142870"/>
            <a:ext cx="156837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GB" altLang="zh-CN" b="1" dirty="0">
                <a:solidFill>
                  <a:srgbClr val="1B4367"/>
                </a:solidFill>
                <a:cs typeface="+mn-ea"/>
                <a:sym typeface="+mn-lt"/>
              </a:rPr>
              <a:t>SQL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语句自动构建</a:t>
            </a: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除了用户输入字段用？替代，其余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语句在服务端由字符串连接构建。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878585" y="1221909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密码传输</a:t>
            </a:r>
          </a:p>
        </p:txBody>
      </p:sp>
      <p:sp>
        <p:nvSpPr>
          <p:cNvPr id="75" name="文本框 8"/>
          <p:cNvSpPr txBox="1"/>
          <p:nvPr/>
        </p:nvSpPr>
        <p:spPr>
          <a:xfrm>
            <a:off x="6171880" y="1506502"/>
            <a:ext cx="2270052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除了默认密码，其余密码传输均使用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MD5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加密。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3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8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3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70735" y="781545"/>
            <a:ext cx="2694623" cy="868063"/>
            <a:chOff x="6178340" y="1457775"/>
            <a:chExt cx="3592830" cy="1157414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1746065"/>
              <a:ext cx="3592830" cy="86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无论学生端用户还是管理端用户，都通过操纵</a:t>
              </a:r>
              <a:r>
                <a:rPr lang="en-GB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GUI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界面来对信息进行增删改查。</a:t>
              </a:r>
              <a:r>
                <a:rPr lang="en-GB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GUI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调用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StudentUser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ManagerUser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实现的方法。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1" y="1457775"/>
              <a:ext cx="192194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用户</a:t>
              </a:r>
              <a:r>
                <a:rPr lang="en-GB" altLang="zh-CN" b="1" dirty="0">
                  <a:solidFill>
                    <a:srgbClr val="1B4367"/>
                  </a:solidFill>
                  <a:cs typeface="+mn-ea"/>
                  <a:sym typeface="+mn-lt"/>
                </a:rPr>
                <a:t>GUI</a:t>
              </a: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端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21"/>
            <a:ext cx="2694623" cy="1060423"/>
            <a:chOff x="6180940" y="3828220"/>
            <a:chExt cx="3592830" cy="1413893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1125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用户端与服务器采用特定的通信协议，保证信息的可靠、有效传输。多线程中既保证线程的并发执行，并且保证线程不会被死锁锁住。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3586419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用户端</a:t>
              </a:r>
              <a:r>
                <a:rPr lang="en-GB" altLang="zh-CN" b="1" dirty="0">
                  <a:solidFill>
                    <a:srgbClr val="1B4367"/>
                  </a:solidFill>
                  <a:cs typeface="+mn-ea"/>
                  <a:sym typeface="+mn-lt"/>
                </a:rPr>
                <a:t>&amp;</a:t>
              </a: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服务器端进行通信</a:t>
              </a: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68325" y="1645601"/>
            <a:ext cx="2694623" cy="1060423"/>
            <a:chOff x="1641794" y="2573986"/>
            <a:chExt cx="3592830" cy="1413894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112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基于用户的操作以及数据库中的数据，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StudentUser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ManagerUser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调用下层提供的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Query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Modify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服务接口，对数据进行增删改查。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2322217" y="2573986"/>
              <a:ext cx="2881739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用户端功能函数调用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70275" y="3352063"/>
            <a:ext cx="2694623" cy="675704"/>
            <a:chOff x="1644394" y="4873181"/>
            <a:chExt cx="3592830" cy="900938"/>
          </a:xfrm>
        </p:grpSpPr>
        <p:sp>
          <p:nvSpPr>
            <p:cNvPr id="68" name="文本框 5"/>
            <p:cNvSpPr txBox="1"/>
            <p:nvPr/>
          </p:nvSpPr>
          <p:spPr>
            <a:xfrm>
              <a:off x="1644394" y="5161472"/>
              <a:ext cx="3592830" cy="61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构建</a:t>
              </a:r>
              <a:r>
                <a:rPr lang="en-GB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SQL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查询语句，对数据库的结果进行处理和返回。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1856207" y="4873181"/>
              <a:ext cx="3326599" cy="3795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服务器端与数据库进行通信</a:t>
              </a: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分层设计技术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项目总结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184951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项目构建</a:t>
            </a:r>
          </a:p>
        </p:txBody>
      </p: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5915025" y="1116807"/>
            <a:ext cx="1866900" cy="63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调用端使用查改服务对业务逻辑进行实现，同时提供函数给前端。</a:t>
            </a:r>
          </a:p>
        </p:txBody>
      </p:sp>
      <p:sp>
        <p:nvSpPr>
          <p:cNvPr id="53" name="TextBox 30"/>
          <p:cNvSpPr txBox="1">
            <a:spLocks noChangeArrowheads="1"/>
          </p:cNvSpPr>
          <p:nvPr/>
        </p:nvSpPr>
        <p:spPr bwMode="auto">
          <a:xfrm>
            <a:off x="1325167" y="1116807"/>
            <a:ext cx="1868090" cy="43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服务器、数据库访问端编写相关服务函数，提供给调用端。</a:t>
            </a:r>
          </a:p>
        </p:txBody>
      </p:sp>
      <p:sp>
        <p:nvSpPr>
          <p:cNvPr id="54" name="TextBox 31"/>
          <p:cNvSpPr txBox="1">
            <a:spLocks noChangeArrowheads="1"/>
          </p:cNvSpPr>
          <p:nvPr/>
        </p:nvSpPr>
        <p:spPr bwMode="auto">
          <a:xfrm>
            <a:off x="965598" y="2518173"/>
            <a:ext cx="1868090" cy="63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调试无误后，对前端和调用端、服务器和客户端之间的访问提供多线程并发执行的逻辑。</a:t>
            </a: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6222206" y="2518173"/>
            <a:ext cx="1866900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前端设计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后，通过连接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上面的按钮、文本框等控件到控制类的代码部分，调用调用端提供的函数。</a:t>
            </a: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3600450" y="4007644"/>
            <a:ext cx="1866900" cy="63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测试时，使用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以及控制台信息进行功能调试，同时对后端、调用出现的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进行纠错。</a:t>
            </a:r>
          </a:p>
        </p:txBody>
      </p:sp>
      <p:sp>
        <p:nvSpPr>
          <p:cNvPr id="57" name="环形箭头 15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447338 w 3827462"/>
              <a:gd name="T1" fmla="*/ 1008122 h 3827463"/>
              <a:gd name="T2" fmla="*/ 3688519 w 3827462"/>
              <a:gd name="T3" fmla="*/ 1764717 h 3827463"/>
              <a:gd name="T4" fmla="*/ 3820762 w 3827462"/>
              <a:gd name="T5" fmla="*/ 1765838 h 3827463"/>
              <a:gd name="T6" fmla="*/ 3595190 w 3827462"/>
              <a:gd name="T7" fmla="*/ 1927981 h 3827463"/>
              <a:gd name="T8" fmla="*/ 3356355 w 3827462"/>
              <a:gd name="T9" fmla="*/ 1761902 h 3827463"/>
              <a:gd name="T10" fmla="*/ 3488541 w 3827462"/>
              <a:gd name="T11" fmla="*/ 1763023 h 3827463"/>
              <a:gd name="T12" fmla="*/ 3275959 w 3827462"/>
              <a:gd name="T13" fmla="*/ 1109323 h 3827463"/>
              <a:gd name="T14" fmla="*/ 3447338 w 3827462"/>
              <a:gd name="T15" fmla="*/ 1008122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环形箭头 17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325627 w 3827462"/>
              <a:gd name="T1" fmla="*/ 2999378 h 3827463"/>
              <a:gd name="T2" fmla="*/ 2603197 w 3827462"/>
              <a:gd name="T3" fmla="*/ 3555900 h 3827463"/>
              <a:gd name="T4" fmla="*/ 2642943 w 3827462"/>
              <a:gd name="T5" fmla="*/ 3682034 h 3827463"/>
              <a:gd name="T6" fmla="*/ 2419100 w 3827462"/>
              <a:gd name="T7" fmla="*/ 3517511 h 3827463"/>
              <a:gd name="T8" fmla="*/ 2503364 w 3827462"/>
              <a:gd name="T9" fmla="*/ 3239081 h 3827463"/>
              <a:gd name="T10" fmla="*/ 2543093 w 3827462"/>
              <a:gd name="T11" fmla="*/ 3365160 h 3827463"/>
              <a:gd name="T12" fmla="*/ 3167850 w 3827462"/>
              <a:gd name="T13" fmla="*/ 2878059 h 3827463"/>
              <a:gd name="T14" fmla="*/ 3325627 w 3827462"/>
              <a:gd name="T15" fmla="*/ 2999378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环形箭头 19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78454 w 3827462"/>
              <a:gd name="T1" fmla="*/ 3612425 h 3827463"/>
              <a:gd name="T2" fmla="*/ 607834 w 3827462"/>
              <a:gd name="T3" fmla="*/ 3124811 h 3827463"/>
              <a:gd name="T4" fmla="*/ 502996 w 3827462"/>
              <a:gd name="T5" fmla="*/ 3205424 h 3827463"/>
              <a:gd name="T6" fmla="*/ 580723 w 3827462"/>
              <a:gd name="T7" fmla="*/ 2938718 h 3827463"/>
              <a:gd name="T8" fmla="*/ 871164 w 3827462"/>
              <a:gd name="T9" fmla="*/ 2922329 h 3827463"/>
              <a:gd name="T10" fmla="*/ 766371 w 3827462"/>
              <a:gd name="T11" fmla="*/ 3002907 h 3827463"/>
              <a:gd name="T12" fmla="*/ 1438271 w 3827462"/>
              <a:gd name="T13" fmla="*/ 3422597 h 3827463"/>
              <a:gd name="T14" fmla="*/ 1378454 w 3827462"/>
              <a:gd name="T15" fmla="*/ 36124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环形箭头 21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2762 w 3827462"/>
              <a:gd name="T1" fmla="*/ 1928825 h 3827463"/>
              <a:gd name="T2" fmla="*/ 303229 w 3827462"/>
              <a:gd name="T3" fmla="*/ 1153231 h 3827463"/>
              <a:gd name="T4" fmla="*/ 189353 w 3827462"/>
              <a:gd name="T5" fmla="*/ 1085986 h 3827463"/>
              <a:gd name="T6" fmla="*/ 465813 w 3827462"/>
              <a:gd name="T7" fmla="*/ 1058722 h 3827463"/>
              <a:gd name="T8" fmla="*/ 589258 w 3827462"/>
              <a:gd name="T9" fmla="*/ 1322134 h 3827463"/>
              <a:gd name="T10" fmla="*/ 475432 w 3827462"/>
              <a:gd name="T11" fmla="*/ 1254918 h 3827463"/>
              <a:gd name="T12" fmla="*/ 331783 w 3827462"/>
              <a:gd name="T13" fmla="*/ 1927138 h 3827463"/>
              <a:gd name="T14" fmla="*/ 132762 w 3827462"/>
              <a:gd name="T15" fmla="*/ 19288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2762" y="1928825"/>
                </a:moveTo>
                <a:cubicBezTo>
                  <a:pt x="130490" y="1660759"/>
                  <a:pt x="188761" y="1395639"/>
                  <a:pt x="303229" y="1153231"/>
                </a:cubicBezTo>
                <a:lnTo>
                  <a:pt x="189353" y="1085986"/>
                </a:lnTo>
                <a:lnTo>
                  <a:pt x="465813" y="1058722"/>
                </a:lnTo>
                <a:lnTo>
                  <a:pt x="589258" y="1322134"/>
                </a:lnTo>
                <a:lnTo>
                  <a:pt x="475432" y="1254918"/>
                </a:lnTo>
                <a:cubicBezTo>
                  <a:pt x="378858" y="1465754"/>
                  <a:pt x="329818" y="1695244"/>
                  <a:pt x="331783" y="1927138"/>
                </a:cubicBezTo>
                <a:lnTo>
                  <a:pt x="132762" y="19288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环形箭头 23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402143 w 3827462"/>
              <a:gd name="T1" fmla="*/ 207755 h 3827463"/>
              <a:gd name="T2" fmla="*/ 2266009 w 3827462"/>
              <a:gd name="T3" fmla="*/ 167885 h 3827463"/>
              <a:gd name="T4" fmla="*/ 2303996 w 3827462"/>
              <a:gd name="T5" fmla="*/ 41210 h 3827463"/>
              <a:gd name="T6" fmla="*/ 2396735 w 3827462"/>
              <a:gd name="T7" fmla="*/ 303075 h 3827463"/>
              <a:gd name="T8" fmla="*/ 2170594 w 3827462"/>
              <a:gd name="T9" fmla="*/ 486063 h 3827463"/>
              <a:gd name="T10" fmla="*/ 2208565 w 3827462"/>
              <a:gd name="T11" fmla="*/ 359443 h 3827463"/>
              <a:gd name="T12" fmla="*/ 1459312 w 3827462"/>
              <a:gd name="T13" fmla="*/ 398396 h 3827463"/>
              <a:gd name="T14" fmla="*/ 1402143 w 3827462"/>
              <a:gd name="T15" fmla="*/ 20775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35"/>
          <p:cNvGrpSpPr>
            <a:grpSpLocks/>
          </p:cNvGrpSpPr>
          <p:nvPr/>
        </p:nvGrpSpPr>
        <p:grpSpPr bwMode="auto">
          <a:xfrm>
            <a:off x="3373042" y="1102519"/>
            <a:ext cx="639365" cy="639366"/>
            <a:chOff x="0" y="0"/>
            <a:chExt cx="914400" cy="914400"/>
          </a:xfrm>
        </p:grpSpPr>
        <p:sp>
          <p:nvSpPr>
            <p:cNvPr id="63" name="椭圆 34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" name="TextBox 24"/>
            <p:cNvSpPr txBox="1">
              <a:spLocks noChangeArrowheads="1"/>
            </p:cNvSpPr>
            <p:nvPr/>
          </p:nvSpPr>
          <p:spPr bwMode="auto">
            <a:xfrm>
              <a:off x="68381" y="257145"/>
              <a:ext cx="777639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后端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36"/>
          <p:cNvGrpSpPr>
            <a:grpSpLocks/>
          </p:cNvGrpSpPr>
          <p:nvPr/>
        </p:nvGrpSpPr>
        <p:grpSpPr bwMode="auto">
          <a:xfrm>
            <a:off x="5050631" y="1102519"/>
            <a:ext cx="639366" cy="639366"/>
            <a:chOff x="0" y="0"/>
            <a:chExt cx="914400" cy="914400"/>
          </a:xfrm>
        </p:grpSpPr>
        <p:sp>
          <p:nvSpPr>
            <p:cNvPr id="66" name="椭圆 3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68386" y="257145"/>
              <a:ext cx="777637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调用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39"/>
          <p:cNvGrpSpPr>
            <a:grpSpLocks/>
          </p:cNvGrpSpPr>
          <p:nvPr/>
        </p:nvGrpSpPr>
        <p:grpSpPr bwMode="auto">
          <a:xfrm>
            <a:off x="5441156" y="2491979"/>
            <a:ext cx="639366" cy="639365"/>
            <a:chOff x="0" y="0"/>
            <a:chExt cx="914400" cy="914400"/>
          </a:xfrm>
        </p:grpSpPr>
        <p:sp>
          <p:nvSpPr>
            <p:cNvPr id="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7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前端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42"/>
          <p:cNvGrpSpPr>
            <a:grpSpLocks/>
          </p:cNvGrpSpPr>
          <p:nvPr/>
        </p:nvGrpSpPr>
        <p:grpSpPr bwMode="auto">
          <a:xfrm>
            <a:off x="2945325" y="2491979"/>
            <a:ext cx="723275" cy="639365"/>
            <a:chOff x="-60003" y="0"/>
            <a:chExt cx="1034406" cy="914400"/>
          </a:xfrm>
        </p:grpSpPr>
        <p:sp>
          <p:nvSpPr>
            <p:cNvPr id="72" name="椭圆 4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3" name="TextBox 44"/>
            <p:cNvSpPr txBox="1">
              <a:spLocks noChangeArrowheads="1"/>
            </p:cNvSpPr>
            <p:nvPr/>
          </p:nvSpPr>
          <p:spPr bwMode="auto">
            <a:xfrm>
              <a:off x="-60003" y="257144"/>
              <a:ext cx="1034406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多线程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45"/>
          <p:cNvGrpSpPr>
            <a:grpSpLocks/>
          </p:cNvGrpSpPr>
          <p:nvPr/>
        </p:nvGrpSpPr>
        <p:grpSpPr bwMode="auto">
          <a:xfrm>
            <a:off x="4233863" y="3311129"/>
            <a:ext cx="639366" cy="639365"/>
            <a:chOff x="0" y="0"/>
            <a:chExt cx="914400" cy="914400"/>
          </a:xfrm>
        </p:grpSpPr>
        <p:sp>
          <p:nvSpPr>
            <p:cNvPr id="75" name="椭圆 46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6" name="TextBox 47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7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</a:rPr>
                <a:t>测试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Freeform 711"/>
          <p:cNvSpPr>
            <a:spLocks/>
          </p:cNvSpPr>
          <p:nvPr/>
        </p:nvSpPr>
        <p:spPr bwMode="auto">
          <a:xfrm>
            <a:off x="4042172" y="2088357"/>
            <a:ext cx="984647" cy="675085"/>
          </a:xfrm>
          <a:custGeom>
            <a:avLst/>
            <a:gdLst>
              <a:gd name="T0" fmla="*/ 242959762 w 1537"/>
              <a:gd name="T1" fmla="*/ 470000163 h 1052"/>
              <a:gd name="T2" fmla="*/ 345105038 w 1537"/>
              <a:gd name="T3" fmla="*/ 770155335 h 1052"/>
              <a:gd name="T4" fmla="*/ 839780677 w 1537"/>
              <a:gd name="T5" fmla="*/ 759905855 h 1052"/>
              <a:gd name="T6" fmla="*/ 963814105 w 1537"/>
              <a:gd name="T7" fmla="*/ 299423616 h 1052"/>
              <a:gd name="T8" fmla="*/ 990079887 w 1537"/>
              <a:gd name="T9" fmla="*/ 74672587 h 1052"/>
              <a:gd name="T10" fmla="*/ 864587534 w 1537"/>
              <a:gd name="T11" fmla="*/ 218161894 h 1052"/>
              <a:gd name="T12" fmla="*/ 694588561 w 1537"/>
              <a:gd name="T13" fmla="*/ 382149306 h 1052"/>
              <a:gd name="T14" fmla="*/ 567636429 w 1537"/>
              <a:gd name="T15" fmla="*/ 189610686 h 1052"/>
              <a:gd name="T16" fmla="*/ 483001674 w 1537"/>
              <a:gd name="T17" fmla="*/ 38068277 h 1052"/>
              <a:gd name="T18" fmla="*/ 465491152 w 1537"/>
              <a:gd name="T19" fmla="*/ 207912413 h 1052"/>
              <a:gd name="T20" fmla="*/ 424632700 w 1537"/>
              <a:gd name="T21" fmla="*/ 364579134 h 1052"/>
              <a:gd name="T22" fmla="*/ 210857425 w 1537"/>
              <a:gd name="T23" fmla="*/ 213037581 h 1052"/>
              <a:gd name="T24" fmla="*/ 13132891 w 1537"/>
              <a:gd name="T25" fmla="*/ 208644824 h 1052"/>
              <a:gd name="T26" fmla="*/ 137166318 w 1537"/>
              <a:gd name="T27" fmla="*/ 295030859 h 1052"/>
              <a:gd name="T28" fmla="*/ 242959762 w 1537"/>
              <a:gd name="T29" fmla="*/ 470000163 h 10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37" h="1052">
                <a:moveTo>
                  <a:pt x="333" y="642"/>
                </a:moveTo>
                <a:cubicBezTo>
                  <a:pt x="379" y="783"/>
                  <a:pt x="443" y="906"/>
                  <a:pt x="473" y="1052"/>
                </a:cubicBezTo>
                <a:cubicBezTo>
                  <a:pt x="695" y="1016"/>
                  <a:pt x="933" y="1000"/>
                  <a:pt x="1151" y="1038"/>
                </a:cubicBezTo>
                <a:cubicBezTo>
                  <a:pt x="1211" y="832"/>
                  <a:pt x="1253" y="609"/>
                  <a:pt x="1321" y="409"/>
                </a:cubicBezTo>
                <a:cubicBezTo>
                  <a:pt x="1470" y="385"/>
                  <a:pt x="1537" y="157"/>
                  <a:pt x="1357" y="102"/>
                </a:cubicBezTo>
                <a:cubicBezTo>
                  <a:pt x="1200" y="54"/>
                  <a:pt x="1127" y="231"/>
                  <a:pt x="1185" y="298"/>
                </a:cubicBezTo>
                <a:cubicBezTo>
                  <a:pt x="1095" y="368"/>
                  <a:pt x="1048" y="498"/>
                  <a:pt x="952" y="522"/>
                </a:cubicBezTo>
                <a:cubicBezTo>
                  <a:pt x="911" y="455"/>
                  <a:pt x="807" y="335"/>
                  <a:pt x="778" y="259"/>
                </a:cubicBezTo>
                <a:cubicBezTo>
                  <a:pt x="857" y="190"/>
                  <a:pt x="836" y="0"/>
                  <a:pt x="662" y="52"/>
                </a:cubicBezTo>
                <a:cubicBezTo>
                  <a:pt x="490" y="104"/>
                  <a:pt x="565" y="260"/>
                  <a:pt x="638" y="284"/>
                </a:cubicBezTo>
                <a:cubicBezTo>
                  <a:pt x="610" y="368"/>
                  <a:pt x="617" y="440"/>
                  <a:pt x="582" y="498"/>
                </a:cubicBezTo>
                <a:cubicBezTo>
                  <a:pt x="498" y="452"/>
                  <a:pt x="372" y="339"/>
                  <a:pt x="289" y="291"/>
                </a:cubicBezTo>
                <a:cubicBezTo>
                  <a:pt x="416" y="68"/>
                  <a:pt x="49" y="72"/>
                  <a:pt x="18" y="285"/>
                </a:cubicBezTo>
                <a:cubicBezTo>
                  <a:pt x="0" y="415"/>
                  <a:pt x="113" y="319"/>
                  <a:pt x="188" y="403"/>
                </a:cubicBezTo>
                <a:cubicBezTo>
                  <a:pt x="244" y="464"/>
                  <a:pt x="333" y="642"/>
                  <a:pt x="333" y="642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4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9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4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9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nimBg="1"/>
      <p:bldP spid="58" grpId="0" animBg="1"/>
      <p:bldP spid="59" grpId="0" animBg="1"/>
      <p:bldP spid="60" grpId="0" animBg="1"/>
      <p:bldP spid="61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项目成果展示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项目规模展示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项目技术展示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项目成果展示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43262" y="1702114"/>
            <a:ext cx="6334188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rgbClr val="1B4367"/>
                </a:solidFill>
                <a:cs typeface="+mn-ea"/>
                <a:sym typeface="+mn-lt"/>
              </a:rPr>
              <a:t>请大家观看视频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F0FA84-05BB-4F86-B589-6CB6C4A36A8A}"/>
              </a:ext>
            </a:extLst>
          </p:cNvPr>
          <p:cNvSpPr/>
          <p:nvPr/>
        </p:nvSpPr>
        <p:spPr>
          <a:xfrm>
            <a:off x="3909090" y="2985372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1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859BDA1-1DFC-46B9-9C24-645DB5F4327A}"/>
              </a:ext>
            </a:extLst>
          </p:cNvPr>
          <p:cNvSpPr/>
          <p:nvPr/>
        </p:nvSpPr>
        <p:spPr>
          <a:xfrm rot="5400000">
            <a:off x="4305553" y="3295967"/>
            <a:ext cx="617674" cy="5813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9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43262" y="1702114"/>
            <a:ext cx="6334188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rgbClr val="1B4367"/>
                </a:solidFill>
                <a:cs typeface="+mn-ea"/>
                <a:sym typeface="+mn-lt"/>
              </a:rPr>
              <a:t>现场演示环节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7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项目规模展示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项目规模展示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5">
            <a:extLst>
              <a:ext uri="{FF2B5EF4-FFF2-40B4-BE49-F238E27FC236}">
                <a16:creationId xmlns:a16="http://schemas.microsoft.com/office/drawing/2014/main" id="{9A83AB56-48E9-4FD9-8B3D-32AE048D030C}"/>
              </a:ext>
            </a:extLst>
          </p:cNvPr>
          <p:cNvSpPr txBox="1"/>
          <p:nvPr/>
        </p:nvSpPr>
        <p:spPr>
          <a:xfrm>
            <a:off x="2195593" y="1515830"/>
            <a:ext cx="1825346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代码行总数</a:t>
            </a:r>
            <a:r>
              <a:rPr lang="en-GB" altLang="zh-CN" sz="1700" b="1" dirty="0">
                <a:solidFill>
                  <a:srgbClr val="1B4367"/>
                </a:solidFill>
                <a:cs typeface="+mn-ea"/>
                <a:sym typeface="+mn-lt"/>
              </a:rPr>
              <a:t>6601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8" name="文本框 15">
            <a:extLst>
              <a:ext uri="{FF2B5EF4-FFF2-40B4-BE49-F238E27FC236}">
                <a16:creationId xmlns:a16="http://schemas.microsoft.com/office/drawing/2014/main" id="{B9CB5625-F9D1-412E-854C-7B3BE93C4F48}"/>
              </a:ext>
            </a:extLst>
          </p:cNvPr>
          <p:cNvSpPr txBox="1"/>
          <p:nvPr/>
        </p:nvSpPr>
        <p:spPr>
          <a:xfrm>
            <a:off x="2195593" y="3324710"/>
            <a:ext cx="1825346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类总数</a:t>
            </a:r>
            <a:r>
              <a:rPr lang="en-GB" altLang="zh-CN" sz="1700" b="1" dirty="0">
                <a:solidFill>
                  <a:srgbClr val="1B4367"/>
                </a:solidFill>
                <a:cs typeface="+mn-ea"/>
                <a:sym typeface="+mn-lt"/>
              </a:rPr>
              <a:t>78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5" name="文本框 15">
            <a:extLst>
              <a:ext uri="{FF2B5EF4-FFF2-40B4-BE49-F238E27FC236}">
                <a16:creationId xmlns:a16="http://schemas.microsoft.com/office/drawing/2014/main" id="{A705CEF5-88CF-44EA-8575-15865C764CA4}"/>
              </a:ext>
            </a:extLst>
          </p:cNvPr>
          <p:cNvSpPr txBox="1"/>
          <p:nvPr/>
        </p:nvSpPr>
        <p:spPr>
          <a:xfrm>
            <a:off x="6264975" y="1515830"/>
            <a:ext cx="246724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Git Commit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次数</a:t>
            </a:r>
            <a:r>
              <a:rPr lang="en-GB" altLang="zh-CN" sz="1700" b="1" dirty="0">
                <a:solidFill>
                  <a:srgbClr val="1B4367"/>
                </a:solidFill>
                <a:cs typeface="+mn-ea"/>
                <a:sym typeface="+mn-lt"/>
              </a:rPr>
              <a:t>315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6" name="文本框 15">
            <a:extLst>
              <a:ext uri="{FF2B5EF4-FFF2-40B4-BE49-F238E27FC236}">
                <a16:creationId xmlns:a16="http://schemas.microsoft.com/office/drawing/2014/main" id="{B7E883E9-88B6-4867-931B-AA2BBF51E8A9}"/>
              </a:ext>
            </a:extLst>
          </p:cNvPr>
          <p:cNvSpPr txBox="1"/>
          <p:nvPr/>
        </p:nvSpPr>
        <p:spPr>
          <a:xfrm>
            <a:off x="6264976" y="3324710"/>
            <a:ext cx="2618632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设计</a:t>
            </a:r>
            <a:r>
              <a:rPr lang="en-GB" altLang="zh-CN" sz="1700" b="1" dirty="0">
                <a:solidFill>
                  <a:srgbClr val="1B4367"/>
                </a:solidFill>
                <a:cs typeface="+mn-ea"/>
                <a:sym typeface="+mn-lt"/>
              </a:rPr>
              <a:t>GUI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界面个数</a:t>
            </a:r>
            <a:r>
              <a:rPr lang="en-GB" altLang="zh-CN" sz="1700" b="1" dirty="0">
                <a:solidFill>
                  <a:srgbClr val="1B4367"/>
                </a:solidFill>
                <a:cs typeface="+mn-ea"/>
                <a:sym typeface="+mn-lt"/>
              </a:rPr>
              <a:t>24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403087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2" y="2462162"/>
            <a:ext cx="31906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左图为项目所有类的类图连带依赖关系</a:t>
            </a: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403087"/>
            <a:ext cx="4972758" cy="240284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看一个有趣的东西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8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项目技术展示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523</Words>
  <Application>Microsoft Office PowerPoint</Application>
  <PresentationFormat>On-screen Show (16:9)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/>
  <dc:description>http://www.ypppt.com/</dc:description>
  <cp:lastModifiedBy>韩 兴华</cp:lastModifiedBy>
  <cp:revision>68</cp:revision>
  <dcterms:created xsi:type="dcterms:W3CDTF">2016-05-20T12:59:00Z</dcterms:created>
  <dcterms:modified xsi:type="dcterms:W3CDTF">2021-07-20T16:06:26Z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