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0"/>
    <p:restoredTop sz="94718"/>
  </p:normalViewPr>
  <p:slideViewPr>
    <p:cSldViewPr snapToGrid="0">
      <p:cViewPr>
        <p:scale>
          <a:sx n="166" d="100"/>
          <a:sy n="166" d="100"/>
        </p:scale>
        <p:origin x="-6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444332-F0CD-BCF1-86FD-0112263C3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73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F9D6-7112-5901-CCE6-D57CC230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2784944" cy="53726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AAE3B-B7F5-7D16-2338-D69383883193}"/>
              </a:ext>
            </a:extLst>
          </p:cNvPr>
          <p:cNvSpPr txBox="1"/>
          <p:nvPr/>
        </p:nvSpPr>
        <p:spPr>
          <a:xfrm>
            <a:off x="2611809" y="1574708"/>
            <a:ext cx="82926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 Features: 546</a:t>
            </a:r>
          </a:p>
          <a:p>
            <a:r>
              <a:rPr lang="en-US" sz="1400" dirty="0"/>
              <a:t>	NaNs greater than 80%</a:t>
            </a:r>
          </a:p>
          <a:p>
            <a:r>
              <a:rPr lang="en-US" sz="1400" dirty="0"/>
              <a:t>	</a:t>
            </a:r>
            <a:r>
              <a:rPr lang="en-US" sz="1400" i="0" u="none" strike="noStrike" dirty="0">
                <a:effectLst/>
              </a:rPr>
              <a:t>Encrypted &amp; Duplicated Features</a:t>
            </a:r>
          </a:p>
          <a:p>
            <a:endParaRPr lang="en-US" sz="1400" dirty="0"/>
          </a:p>
          <a:p>
            <a:r>
              <a:rPr lang="en-US" sz="1400" dirty="0"/>
              <a:t>There are total of 27,494 records and 281 features in the Heart Transplant Dataset.</a:t>
            </a:r>
          </a:p>
          <a:p>
            <a:r>
              <a:rPr lang="en-US" sz="1400" dirty="0"/>
              <a:t>	Select Last Five Years</a:t>
            </a:r>
          </a:p>
          <a:p>
            <a:endParaRPr lang="en-US" sz="1400" dirty="0"/>
          </a:p>
          <a:p>
            <a:r>
              <a:rPr lang="en-US" sz="1400" dirty="0"/>
              <a:t>There are total of 15,282 records and 281 features in the Heart Transplant Dataset.</a:t>
            </a:r>
          </a:p>
          <a:p>
            <a:r>
              <a:rPr lang="en-US" sz="1400" dirty="0"/>
              <a:t>	Remove Features associated with Device Description &amp; Medication Descriptions, including 	unknown features with no descriptive information. </a:t>
            </a:r>
          </a:p>
          <a:p>
            <a:endParaRPr lang="en-US" sz="1400" dirty="0"/>
          </a:p>
          <a:p>
            <a:r>
              <a:rPr lang="en-US" sz="1400" dirty="0"/>
              <a:t>There are total of 15,282 records and 278 features in the Heart Transplant Dataset.</a:t>
            </a:r>
          </a:p>
          <a:p>
            <a:r>
              <a:rPr lang="en-US" sz="1400" dirty="0"/>
              <a:t>	Removed any Features referring to After Transplantation</a:t>
            </a:r>
          </a:p>
          <a:p>
            <a:r>
              <a:rPr lang="en-US" sz="1400" dirty="0"/>
              <a:t>	Multiple Label features Identified</a:t>
            </a:r>
          </a:p>
          <a:p>
            <a:endParaRPr lang="en-US" sz="1400" dirty="0"/>
          </a:p>
          <a:p>
            <a:r>
              <a:rPr lang="en-US" sz="1400" dirty="0"/>
              <a:t>Total: 15,282 Rows &amp; columns: 218 Features</a:t>
            </a:r>
          </a:p>
          <a:p>
            <a:r>
              <a:rPr lang="en-US" sz="1400" dirty="0"/>
              <a:t>	Convert Integers into Category Descriptions using a data dictionary from Excel</a:t>
            </a:r>
          </a:p>
        </p:txBody>
      </p:sp>
    </p:spTree>
    <p:extLst>
      <p:ext uri="{BB962C8B-B14F-4D97-AF65-F5344CB8AC3E}">
        <p14:creationId xmlns:p14="http://schemas.microsoft.com/office/powerpoint/2010/main" val="92640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36E91-B4C0-EE8C-C467-A09B76B1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79BD-7698-6FC7-B059-47676B42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3841544" cy="53726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7A611-5E81-86A2-9877-D5A11C58BCC1}"/>
              </a:ext>
            </a:extLst>
          </p:cNvPr>
          <p:cNvSpPr txBox="1"/>
          <p:nvPr/>
        </p:nvSpPr>
        <p:spPr>
          <a:xfrm>
            <a:off x="2774731" y="1545021"/>
            <a:ext cx="829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 examples of newly engineered features are created from the dataset to provide additional insights and relationships between donor and candidate variables to reduce dimensionality.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07C97-B800-5A6B-DD43-5264F988DADB}"/>
              </a:ext>
            </a:extLst>
          </p:cNvPr>
          <p:cNvSpPr txBox="1"/>
          <p:nvPr/>
        </p:nvSpPr>
        <p:spPr>
          <a:xfrm>
            <a:off x="2891551" y="2635323"/>
            <a:ext cx="8417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u="none" strike="noStrike" dirty="0">
                <a:effectLst/>
              </a:rPr>
              <a:t>Age_Difference</a:t>
            </a:r>
            <a:r>
              <a:rPr lang="en-US" sz="1200" b="0" i="0" u="none" strike="noStrike" dirty="0">
                <a:effectLst/>
              </a:rPr>
              <a:t>: </a:t>
            </a:r>
          </a:p>
          <a:p>
            <a:pPr algn="l"/>
            <a:r>
              <a:rPr lang="en-US" sz="1200" dirty="0"/>
              <a:t>	</a:t>
            </a:r>
            <a:r>
              <a:rPr lang="en-US" sz="1200" b="0" i="0" u="none" strike="noStrike" dirty="0">
                <a:effectLst/>
              </a:rPr>
              <a:t>The difference between the donor's age (AgeCalc_DON) and the candidate's age (Age_CAN).</a:t>
            </a:r>
          </a:p>
          <a:p>
            <a:pPr algn="l"/>
            <a:r>
              <a:rPr lang="en-US" sz="1200" b="1" i="0" u="none" strike="noStrike" dirty="0">
                <a:effectLst/>
              </a:rPr>
              <a:t>BMI_Difference</a:t>
            </a:r>
            <a:r>
              <a:rPr lang="en-US" sz="1200" b="0" i="0" u="none" strike="noStrike" dirty="0">
                <a:effectLst/>
              </a:rPr>
              <a:t>: </a:t>
            </a:r>
          </a:p>
          <a:p>
            <a:pPr algn="l"/>
            <a:r>
              <a:rPr lang="en-US" sz="1200" dirty="0"/>
              <a:t>	</a:t>
            </a:r>
            <a:r>
              <a:rPr lang="en-US" sz="1200" b="0" i="0" u="none" strike="noStrike" dirty="0">
                <a:effectLst/>
              </a:rPr>
              <a:t>The difference in Body Mass Index (BMI) between the donor (BMI_DON) and the candidate (BMI_CAN).</a:t>
            </a:r>
          </a:p>
          <a:p>
            <a:pPr algn="l"/>
            <a:r>
              <a:rPr lang="en-US" sz="1200" b="1" i="0" u="none" strike="noStrike" dirty="0">
                <a:effectLst/>
              </a:rPr>
              <a:t>Creatinine_Difference</a:t>
            </a:r>
            <a:r>
              <a:rPr lang="en-US" sz="1200" b="0" i="0" u="none" strike="noStrike" dirty="0">
                <a:effectLst/>
              </a:rPr>
              <a:t>: </a:t>
            </a:r>
          </a:p>
          <a:p>
            <a:pPr algn="l"/>
            <a:r>
              <a:rPr lang="en-US" sz="1200" dirty="0"/>
              <a:t>	</a:t>
            </a:r>
            <a:r>
              <a:rPr lang="en-US" sz="1200" b="0" i="0" u="none" strike="noStrike" dirty="0">
                <a:effectLst/>
              </a:rPr>
              <a:t>The difference in creatinine levels between the donor (Creatinine_DON) and the candidate (Creatinine_CAN).</a:t>
            </a:r>
          </a:p>
          <a:p>
            <a:pPr algn="l"/>
            <a:r>
              <a:rPr lang="en-US" sz="1200" b="1" i="0" u="none" strike="noStrike" dirty="0">
                <a:effectLst/>
              </a:rPr>
              <a:t>Hemodynamics_CAN_Addition</a:t>
            </a:r>
            <a:r>
              <a:rPr lang="en-US" sz="1200" b="0" i="0" u="none" strike="noStrike" dirty="0">
                <a:effectLst/>
              </a:rPr>
              <a:t>: </a:t>
            </a:r>
          </a:p>
          <a:p>
            <a:pPr algn="l"/>
            <a:r>
              <a:rPr lang="en-US" sz="1200" dirty="0"/>
              <a:t>	</a:t>
            </a:r>
            <a:r>
              <a:rPr lang="en-US" sz="1200" b="0" i="0" u="none" strike="noStrike" dirty="0">
                <a:effectLst/>
              </a:rPr>
              <a:t>The sum of hemodynamic measurements for the candidate, including cardiac output (Hemodynamics_CO_CAN), 	pulmonary artery diastolic pressure (Hemodynamics_PA_DIA_CAN), mean pulmonary artery pressure 	(Hemodynamics_PA_MN_CAN), pulmonary capillary wedge pressure (Hemodynamics_PCW_CAN), and systolic 	blood pressure (Hemodynamics_SYS_CAN).</a:t>
            </a:r>
          </a:p>
          <a:p>
            <a:pPr algn="l"/>
            <a:r>
              <a:rPr lang="en-US" sz="1200" b="1" i="0" u="none" strike="noStrike" dirty="0">
                <a:effectLst/>
              </a:rPr>
              <a:t>Cancer_DON_Combined</a:t>
            </a:r>
            <a:r>
              <a:rPr lang="en-US" sz="1200" b="0" i="0" u="none" strike="noStrike" dirty="0">
                <a:effectLst/>
              </a:rPr>
              <a:t>: </a:t>
            </a:r>
          </a:p>
          <a:p>
            <a:pPr algn="l"/>
            <a:r>
              <a:rPr lang="en-US" sz="1200" dirty="0"/>
              <a:t>	Combine the columns (ExtracanialCancer_DON, IntracanialCancer_DON, HistoryCancer_DON, SkinCancer_DON, 	and Cancer_DON )into a single category indicating whether there is any kind of cancer,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0C276-C3B5-F677-C357-BD1C7EEF67AE}"/>
              </a:ext>
            </a:extLst>
          </p:cNvPr>
          <p:cNvSpPr txBox="1"/>
          <p:nvPr/>
        </p:nvSpPr>
        <p:spPr>
          <a:xfrm>
            <a:off x="2891551" y="5870212"/>
            <a:ext cx="817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Hypothesis testing using Chi-square statistic and calculating Cramer's V to build consensus for the categorical variables while consolidating categorical variables.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4F45C-F44D-B215-3ACF-30FF481060F3}"/>
              </a:ext>
            </a:extLst>
          </p:cNvPr>
          <p:cNvSpPr txBox="1"/>
          <p:nvPr/>
        </p:nvSpPr>
        <p:spPr>
          <a:xfrm>
            <a:off x="2891551" y="5495365"/>
            <a:ext cx="44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Total: 14,856 rows &amp; 111 columns</a:t>
            </a:r>
          </a:p>
        </p:txBody>
      </p:sp>
    </p:spTree>
    <p:extLst>
      <p:ext uri="{BB962C8B-B14F-4D97-AF65-F5344CB8AC3E}">
        <p14:creationId xmlns:p14="http://schemas.microsoft.com/office/powerpoint/2010/main" val="142754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DFB53B-C8BA-3268-E1AE-2EBB70FD5DEC}"/>
              </a:ext>
            </a:extLst>
          </p:cNvPr>
          <p:cNvSpPr txBox="1">
            <a:spLocks/>
          </p:cNvSpPr>
          <p:nvPr/>
        </p:nvSpPr>
        <p:spPr>
          <a:xfrm>
            <a:off x="1905918" y="421634"/>
            <a:ext cx="2721166" cy="36933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Learning: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BAA0F-7C7A-A523-A32C-488CF6E310EA}"/>
              </a:ext>
            </a:extLst>
          </p:cNvPr>
          <p:cNvSpPr txBox="1"/>
          <p:nvPr/>
        </p:nvSpPr>
        <p:spPr>
          <a:xfrm>
            <a:off x="2071171" y="793038"/>
            <a:ext cx="5190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 Selection: </a:t>
            </a:r>
          </a:p>
          <a:p>
            <a:pPr marL="285750" indent="-285750">
              <a:buFontTx/>
              <a:buChar char="-"/>
            </a:pPr>
            <a:r>
              <a:rPr lang="en-US" sz="1400" b="1" i="0" dirty="0">
                <a:effectLst/>
              </a:rPr>
              <a:t>SelectKBest with f_classif function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p_value &lt; 0.05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Grid Search 5 Fold CV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B1BD8-FC65-03B7-F762-0FEEFD02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71" y="1773715"/>
            <a:ext cx="9199083" cy="48143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58E9B8-63BE-B7BD-0BA3-16F07A9DCA3B}"/>
              </a:ext>
            </a:extLst>
          </p:cNvPr>
          <p:cNvCxnSpPr>
            <a:cxnSpLocks/>
          </p:cNvCxnSpPr>
          <p:nvPr/>
        </p:nvCxnSpPr>
        <p:spPr>
          <a:xfrm>
            <a:off x="2071171" y="3192841"/>
            <a:ext cx="9199083" cy="0"/>
          </a:xfrm>
          <a:prstGeom prst="line">
            <a:avLst/>
          </a:prstGeom>
          <a:ln w="222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83D0C-8645-D831-0BFA-DFE63E93A4EF}"/>
              </a:ext>
            </a:extLst>
          </p:cNvPr>
          <p:cNvCxnSpPr>
            <a:cxnSpLocks/>
          </p:cNvCxnSpPr>
          <p:nvPr/>
        </p:nvCxnSpPr>
        <p:spPr>
          <a:xfrm>
            <a:off x="2071171" y="3539170"/>
            <a:ext cx="9199083" cy="0"/>
          </a:xfrm>
          <a:prstGeom prst="line">
            <a:avLst/>
          </a:prstGeom>
          <a:ln w="222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FBBF0-D6CD-C54A-E887-604D1C307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30" y="2331926"/>
            <a:ext cx="7772400" cy="1987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479E7C-13A2-F67E-9B14-51E2A3E0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30" y="153053"/>
            <a:ext cx="7772400" cy="1987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7F1DC0-C7A2-DFD1-0833-66A151E4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30" y="4681072"/>
            <a:ext cx="7772400" cy="10127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9A629A-3FFA-72E4-54BE-3AD3D57C244E}"/>
              </a:ext>
            </a:extLst>
          </p:cNvPr>
          <p:cNvCxnSpPr>
            <a:cxnSpLocks/>
          </p:cNvCxnSpPr>
          <p:nvPr/>
        </p:nvCxnSpPr>
        <p:spPr>
          <a:xfrm>
            <a:off x="1513755" y="1744276"/>
            <a:ext cx="71845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E3348E-9313-A64C-1D08-60001D7DA751}"/>
              </a:ext>
            </a:extLst>
          </p:cNvPr>
          <p:cNvCxnSpPr>
            <a:cxnSpLocks/>
          </p:cNvCxnSpPr>
          <p:nvPr/>
        </p:nvCxnSpPr>
        <p:spPr>
          <a:xfrm>
            <a:off x="1513754" y="1412582"/>
            <a:ext cx="71845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0668B-F3C0-2C0B-26E6-4FD62FD75391}"/>
              </a:ext>
            </a:extLst>
          </p:cNvPr>
          <p:cNvCxnSpPr>
            <a:cxnSpLocks/>
          </p:cNvCxnSpPr>
          <p:nvPr/>
        </p:nvCxnSpPr>
        <p:spPr>
          <a:xfrm>
            <a:off x="1297044" y="3647355"/>
            <a:ext cx="740128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950B4A-36FC-7925-9B7E-30C169696E7A}"/>
              </a:ext>
            </a:extLst>
          </p:cNvPr>
          <p:cNvCxnSpPr>
            <a:cxnSpLocks/>
          </p:cNvCxnSpPr>
          <p:nvPr/>
        </p:nvCxnSpPr>
        <p:spPr>
          <a:xfrm>
            <a:off x="1297043" y="3092824"/>
            <a:ext cx="740128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22E6-0C92-258E-805B-CC79AE72F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1E9A4F-B48E-0F5E-3D05-EA146F2C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3" y="3063027"/>
            <a:ext cx="3660321" cy="3722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01A6AE-DE09-4E97-CDBF-A48FBC2A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23" y="0"/>
            <a:ext cx="2915525" cy="3063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F87BB9-3B91-5EDF-D481-A06A7113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21" y="2935199"/>
            <a:ext cx="2915525" cy="4037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2AE96-AF9F-4A44-4893-ACC1987FA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50" y="-13021"/>
            <a:ext cx="3265714" cy="313508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5E416-7BE2-6F5F-793D-195D3FEB28C5}"/>
              </a:ext>
            </a:extLst>
          </p:cNvPr>
          <p:cNvCxnSpPr>
            <a:cxnSpLocks/>
          </p:cNvCxnSpPr>
          <p:nvPr/>
        </p:nvCxnSpPr>
        <p:spPr>
          <a:xfrm>
            <a:off x="3464299" y="330234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EB84F1-3D10-61E6-19A7-DD1CBF7DAAE0}"/>
              </a:ext>
            </a:extLst>
          </p:cNvPr>
          <p:cNvCxnSpPr>
            <a:cxnSpLocks/>
          </p:cNvCxnSpPr>
          <p:nvPr/>
        </p:nvCxnSpPr>
        <p:spPr>
          <a:xfrm>
            <a:off x="6384792" y="2373566"/>
            <a:ext cx="1333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3E3E81-1F5B-51DC-D8BD-944DD8870225}"/>
              </a:ext>
            </a:extLst>
          </p:cNvPr>
          <p:cNvCxnSpPr>
            <a:cxnSpLocks/>
          </p:cNvCxnSpPr>
          <p:nvPr/>
        </p:nvCxnSpPr>
        <p:spPr>
          <a:xfrm>
            <a:off x="3492912" y="3992917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8F72E9-FA1B-D4A6-ED90-989E75935CAA}"/>
              </a:ext>
            </a:extLst>
          </p:cNvPr>
          <p:cNvCxnSpPr>
            <a:cxnSpLocks/>
          </p:cNvCxnSpPr>
          <p:nvPr/>
        </p:nvCxnSpPr>
        <p:spPr>
          <a:xfrm>
            <a:off x="3807198" y="812867"/>
            <a:ext cx="8001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7BA64D-392E-2B1E-C98E-3D39DB544E04}"/>
              </a:ext>
            </a:extLst>
          </p:cNvPr>
          <p:cNvCxnSpPr>
            <a:cxnSpLocks/>
          </p:cNvCxnSpPr>
          <p:nvPr/>
        </p:nvCxnSpPr>
        <p:spPr>
          <a:xfrm>
            <a:off x="6889616" y="1789396"/>
            <a:ext cx="92154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951F45-8868-422B-8239-2525B4424FFB}"/>
              </a:ext>
            </a:extLst>
          </p:cNvPr>
          <p:cNvCxnSpPr>
            <a:cxnSpLocks/>
          </p:cNvCxnSpPr>
          <p:nvPr/>
        </p:nvCxnSpPr>
        <p:spPr>
          <a:xfrm>
            <a:off x="3812163" y="3328226"/>
            <a:ext cx="8001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5A2F4-F113-F243-995A-C78D7CEB93A7}"/>
              </a:ext>
            </a:extLst>
          </p:cNvPr>
          <p:cNvCxnSpPr>
            <a:cxnSpLocks/>
          </p:cNvCxnSpPr>
          <p:nvPr/>
        </p:nvCxnSpPr>
        <p:spPr>
          <a:xfrm>
            <a:off x="7115416" y="3429000"/>
            <a:ext cx="100997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A97274-9B2F-B43A-C531-6ECD38818E4E}"/>
              </a:ext>
            </a:extLst>
          </p:cNvPr>
          <p:cNvCxnSpPr>
            <a:cxnSpLocks/>
          </p:cNvCxnSpPr>
          <p:nvPr/>
        </p:nvCxnSpPr>
        <p:spPr>
          <a:xfrm>
            <a:off x="3873874" y="469646"/>
            <a:ext cx="73342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06E3A8-BBF2-911D-08BF-DE26991D7D91}"/>
              </a:ext>
            </a:extLst>
          </p:cNvPr>
          <p:cNvCxnSpPr>
            <a:cxnSpLocks/>
          </p:cNvCxnSpPr>
          <p:nvPr/>
        </p:nvCxnSpPr>
        <p:spPr>
          <a:xfrm>
            <a:off x="3873873" y="3549683"/>
            <a:ext cx="73342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8FF7F8-A155-2276-A834-F7539D97856C}"/>
              </a:ext>
            </a:extLst>
          </p:cNvPr>
          <p:cNvCxnSpPr>
            <a:cxnSpLocks/>
          </p:cNvCxnSpPr>
          <p:nvPr/>
        </p:nvCxnSpPr>
        <p:spPr>
          <a:xfrm>
            <a:off x="7238360" y="5831041"/>
            <a:ext cx="85974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F695D3-1285-F739-FEF3-D25A91107C9E}"/>
              </a:ext>
            </a:extLst>
          </p:cNvPr>
          <p:cNvCxnSpPr>
            <a:cxnSpLocks/>
          </p:cNvCxnSpPr>
          <p:nvPr/>
        </p:nvCxnSpPr>
        <p:spPr>
          <a:xfrm>
            <a:off x="3776244" y="1290197"/>
            <a:ext cx="831055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F53433-BC2A-A746-4B4B-6B99E15BB6DF}"/>
              </a:ext>
            </a:extLst>
          </p:cNvPr>
          <p:cNvCxnSpPr>
            <a:cxnSpLocks/>
          </p:cNvCxnSpPr>
          <p:nvPr/>
        </p:nvCxnSpPr>
        <p:spPr>
          <a:xfrm>
            <a:off x="3796685" y="4603495"/>
            <a:ext cx="831055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D24E50-05F0-A70D-46B1-AE22FED01197}"/>
              </a:ext>
            </a:extLst>
          </p:cNvPr>
          <p:cNvCxnSpPr>
            <a:cxnSpLocks/>
          </p:cNvCxnSpPr>
          <p:nvPr/>
        </p:nvCxnSpPr>
        <p:spPr>
          <a:xfrm>
            <a:off x="7051542" y="4185595"/>
            <a:ext cx="1078955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5D0BB9-5530-EB12-AD73-9CBDB2109C5F}"/>
              </a:ext>
            </a:extLst>
          </p:cNvPr>
          <p:cNvCxnSpPr>
            <a:cxnSpLocks/>
          </p:cNvCxnSpPr>
          <p:nvPr/>
        </p:nvCxnSpPr>
        <p:spPr>
          <a:xfrm>
            <a:off x="3964364" y="1920245"/>
            <a:ext cx="6429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3018BF-CCF4-3122-3B10-9C596345DFD0}"/>
              </a:ext>
            </a:extLst>
          </p:cNvPr>
          <p:cNvCxnSpPr>
            <a:cxnSpLocks/>
          </p:cNvCxnSpPr>
          <p:nvPr/>
        </p:nvCxnSpPr>
        <p:spPr>
          <a:xfrm>
            <a:off x="7051542" y="592388"/>
            <a:ext cx="7596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435A5B-B236-F111-BEF7-9E6404FED070}"/>
              </a:ext>
            </a:extLst>
          </p:cNvPr>
          <p:cNvCxnSpPr>
            <a:cxnSpLocks/>
          </p:cNvCxnSpPr>
          <p:nvPr/>
        </p:nvCxnSpPr>
        <p:spPr>
          <a:xfrm>
            <a:off x="7338483" y="4370032"/>
            <a:ext cx="7596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7AE144-F643-24AD-FE9F-A4FA4A2F4420}"/>
              </a:ext>
            </a:extLst>
          </p:cNvPr>
          <p:cNvCxnSpPr>
            <a:cxnSpLocks/>
          </p:cNvCxnSpPr>
          <p:nvPr/>
        </p:nvCxnSpPr>
        <p:spPr>
          <a:xfrm>
            <a:off x="3972698" y="5685121"/>
            <a:ext cx="701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30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10145</TotalTime>
  <Words>408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PowerPoint Presentation</vt:lpstr>
      <vt:lpstr>Feature Space</vt:lpstr>
      <vt:lpstr>Feature Engineering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Pak</dc:creator>
  <cp:lastModifiedBy>Erik Pak</cp:lastModifiedBy>
  <cp:revision>12</cp:revision>
  <dcterms:created xsi:type="dcterms:W3CDTF">2024-11-13T14:31:38Z</dcterms:created>
  <dcterms:modified xsi:type="dcterms:W3CDTF">2024-11-21T20:30:56Z</dcterms:modified>
</cp:coreProperties>
</file>