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6315"/>
  </p:normalViewPr>
  <p:slideViewPr>
    <p:cSldViewPr snapToGrid="0">
      <p:cViewPr varScale="1">
        <p:scale>
          <a:sx n="151" d="100"/>
          <a:sy n="15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2989-BA0A-344F-8006-04E38B6EDEEE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8458-91FC-B743-8604-AFB6A2AE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4B7-1390-CDFC-B309-C05A8A94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8E75B-AA8B-8E97-6E07-5EE492D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4177-319E-34C9-4A35-4AF923A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99CE-9ABE-D101-49D2-03549D6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8BD6-4DC5-CE91-1FCD-32E601D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6064-64B0-7FB4-2B0E-B688770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92EA5-B2DA-F3E4-E836-B38008AE0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2133-77EB-480C-E2CF-355FEE7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9F64-22C5-44E5-8B06-FC952CD2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C01E-1B11-8330-694A-CFA522F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B74-E373-04E9-9DDB-929C6560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31840-4458-EB4E-C655-33A3218A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4767-CF9D-8D98-528D-814CFF57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45A5-8249-0C81-0E51-0685342C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90CC-8D90-6716-3998-E530D32C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EF5-F2D9-F06C-41FC-A8A64651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70B8-A3A8-1865-9161-5F7CC6A9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E197-9910-A2FB-5172-57F7FC07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A7E8-8CE0-35EE-5797-DD0DDBF2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13476-7E29-C8FF-8C40-B027C044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DCC-E8A0-28D6-1079-9963531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8BC3-F3E1-FFCF-2E83-A2A670BDA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E7A9-D20F-D657-9CD0-31E30E01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06A2-FA45-8ABD-AC76-031F59B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FDA1-5F76-BB39-62EA-D6F6FEB0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AB7-A095-6719-C317-03BDBF8A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8A2F-1259-E9DB-AE4C-9E96C04D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8EF6-10B9-7CA7-9FB3-DA87F6C0D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54C1-F2A0-2CC9-5237-DE7FBFC2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64B0-4AA1-1F3D-615D-64C22799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31F2-5C2B-854E-F335-348B18EE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06F-8854-A174-8898-9967063C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60F4-71F8-EDF9-FD06-5989FA57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47D4B-EBA3-3526-E36B-E540EBB84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FC5D7-193B-B2F0-2253-2DCAF660A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C2278-B4B9-3C6D-7ABF-501342ACC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E1F1F-5B1E-DA29-F359-5C09A631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32AA1-665F-8E9B-AE37-7500D6D4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D80FF-C4BD-53E6-8C31-6301245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130-341F-D36E-6558-148651B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129D1-1092-61DE-CE25-57D48FB3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BD61A-AAE9-83D9-A15B-1433E14E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E618-A080-650C-41A3-707CADB8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3187-0397-667B-2746-F4F4A17F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517C-5C65-7372-8A2D-4844F7C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96AD5-294B-7FEC-CF05-52BFE10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4980-DE9B-B40D-939A-9F5AF7F3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D54D-A90F-C754-0E75-1378BC03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325AE-BFA6-322F-DEF8-A5919974A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F4688-AFE7-96AF-4370-5C2D648E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7E11-9399-A852-76C6-042A902A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5A4F-390C-8860-170F-BFF99CB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C8A7-D90D-76A6-00BD-E2922FB8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3E989-274F-000C-F4AF-59E2FF0C9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CF170-B6DA-38F4-7E1C-C7CC56D6E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B312-A358-B933-332B-4CA7BF56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AD0F-72E4-7061-7FBC-9B1D0DE6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981-F89F-6AA9-6ED4-B8B1CA8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8F53A-37A2-BA32-FF7D-94A6AA99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D001-3C10-3F49-AA1A-C7C00C9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1EED-504A-BF16-6D31-0A6DBD80E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22C33-92AE-0541-8515-527705C5F446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5AFF-5D54-391E-1C46-DF1DC95A0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554E-90F0-353C-3849-B42502A2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B96A-5DAE-EF42-8B33-9CAA10D4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09CEAD-068E-3816-0EA3-C7C7AC94D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71222" cy="244041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United Network for Organ Sharing (UNOS)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Erik Pak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870E196C-D436-AFC3-ED34-FFB85983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74588"/>
            <a:ext cx="9671222" cy="30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A843-E369-8640-99E9-41E421E0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D7EA-A15E-A260-40C2-5E434077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27724" cy="480218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Files</a:t>
            </a:r>
          </a:p>
          <a:p>
            <a:pPr lvl="1"/>
            <a:r>
              <a:rPr lang="en-US" dirty="0"/>
              <a:t>THORACIC_DATA.DAT</a:t>
            </a:r>
          </a:p>
          <a:p>
            <a:pPr lvl="1"/>
            <a:r>
              <a:rPr lang="en-US" dirty="0"/>
              <a:t>THORACIC_DATA.htm</a:t>
            </a:r>
          </a:p>
          <a:p>
            <a:pPr lvl="1"/>
            <a:r>
              <a:rPr lang="en-US" dirty="0"/>
              <a:t>THORACIC_FOLLOWUP_DATA.DAT</a:t>
            </a:r>
          </a:p>
          <a:p>
            <a:pPr lvl="1"/>
            <a:r>
              <a:rPr lang="en-US" dirty="0"/>
              <a:t>THORACIC_FOLLOWUP_DATA.htm</a:t>
            </a:r>
          </a:p>
          <a:p>
            <a:pPr lvl="1"/>
            <a:r>
              <a:rPr lang="en-US" dirty="0"/>
              <a:t>THORACIC_FORMATS_FLATFILE.DAT</a:t>
            </a:r>
          </a:p>
          <a:p>
            <a:pPr lvl="1"/>
            <a:r>
              <a:rPr lang="en-US" dirty="0"/>
              <a:t>THORACIC_FORMATS_FLATFILE.htm</a:t>
            </a:r>
          </a:p>
          <a:p>
            <a:pPr lvl="1"/>
            <a:r>
              <a:rPr lang="en-US" dirty="0"/>
              <a:t>optn-star-files-data-dictionary.xlsx</a:t>
            </a:r>
          </a:p>
          <a:p>
            <a:r>
              <a:rPr lang="en-US" dirty="0"/>
              <a:t>Type of Features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ategorical (nominal &amp; ordinal)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ontinuous variables</a:t>
            </a:r>
          </a:p>
          <a:p>
            <a:r>
              <a:rPr lang="en-US" dirty="0"/>
              <a:t>Data from 1984 to 2021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Donors &amp; Recipients in a single row </a:t>
            </a:r>
            <a:endParaRPr lang="en-US" dirty="0"/>
          </a:p>
          <a:p>
            <a:r>
              <a:rPr lang="en-US" dirty="0"/>
              <a:t>Types of Transplant</a:t>
            </a:r>
          </a:p>
          <a:p>
            <a:pPr lvl="1"/>
            <a:r>
              <a:rPr lang="en-US" dirty="0"/>
              <a:t>Lung Transplant:</a:t>
            </a:r>
          </a:p>
          <a:p>
            <a:pPr lvl="2"/>
            <a:r>
              <a:rPr lang="en-US" dirty="0"/>
              <a:t>68,079 rows</a:t>
            </a:r>
          </a:p>
          <a:p>
            <a:pPr lvl="1"/>
            <a:r>
              <a:rPr lang="en-US" dirty="0"/>
              <a:t>Heart &amp; Lung Transplant:</a:t>
            </a:r>
          </a:p>
          <a:p>
            <a:pPr lvl="2"/>
            <a:r>
              <a:rPr lang="en-US" dirty="0"/>
              <a:t>3,495 rows</a:t>
            </a:r>
          </a:p>
          <a:p>
            <a:pPr lvl="1"/>
            <a:r>
              <a:rPr lang="en-US" dirty="0"/>
              <a:t>Heart Transplant:</a:t>
            </a:r>
          </a:p>
          <a:p>
            <a:pPr lvl="2"/>
            <a:r>
              <a:rPr lang="en-US" dirty="0"/>
              <a:t>128,215 rows </a:t>
            </a:r>
          </a:p>
        </p:txBody>
      </p:sp>
    </p:spTree>
    <p:extLst>
      <p:ext uri="{BB962C8B-B14F-4D97-AF65-F5344CB8AC3E}">
        <p14:creationId xmlns:p14="http://schemas.microsoft.com/office/powerpoint/2010/main" val="2175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1FF-CAF8-485B-315A-EAFA966A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Transplant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2470-1756-D143-C603-F131BA23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7027" cy="4667250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Selection criteria: 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WL_ORG == ‘HR’</a:t>
            </a:r>
          </a:p>
          <a:p>
            <a:pPr lvl="1"/>
            <a:r>
              <a:rPr lang="en-US" dirty="0"/>
              <a:t>LISTYR</a:t>
            </a:r>
            <a:r>
              <a:rPr lang="en-US" dirty="0">
                <a:solidFill>
                  <a:srgbClr val="000000"/>
                </a:solidFill>
              </a:rPr>
              <a:t> &gt; 2010</a:t>
            </a:r>
          </a:p>
          <a:p>
            <a:pPr lvl="1"/>
            <a:r>
              <a:rPr lang="en-US" dirty="0"/>
              <a:t>AGE_GROUP == ‘A’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Remove feature containing greater than 80% Nulls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After Selection</a:t>
            </a:r>
          </a:p>
          <a:p>
            <a:pPr lvl="1"/>
            <a:r>
              <a:rPr lang="en-US" dirty="0"/>
              <a:t>New Number of columns: 317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Total number of rows: 27,494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1E855-4E0F-C395-7747-8D77226E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62" y="1690687"/>
            <a:ext cx="6773780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9F2F-3373-B16E-6CFF-6C2EF8A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79D8-AEBC-9F88-19DC-91C14C2F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/>
          </a:bodyPr>
          <a:lstStyle/>
          <a:p>
            <a:r>
              <a:rPr lang="en-US" dirty="0"/>
              <a:t>Remove Features</a:t>
            </a:r>
          </a:p>
          <a:p>
            <a:pPr lvl="1"/>
            <a:r>
              <a:rPr lang="en-US" dirty="0"/>
              <a:t>Correlation</a:t>
            </a:r>
          </a:p>
          <a:p>
            <a:pPr lvl="2"/>
            <a:r>
              <a:rPr lang="en-US" dirty="0"/>
              <a:t>Remove features</a:t>
            </a:r>
          </a:p>
          <a:p>
            <a:pPr lvl="3"/>
            <a:r>
              <a:rPr lang="en-US" dirty="0"/>
              <a:t>INHALED_NO and INHALED_NO_TCR @ 1.000</a:t>
            </a:r>
          </a:p>
          <a:p>
            <a:pPr lvl="2"/>
            <a:r>
              <a:rPr lang="en-US" dirty="0"/>
              <a:t>Impute missing data</a:t>
            </a:r>
          </a:p>
          <a:p>
            <a:pPr lvl="3"/>
            <a:r>
              <a:rPr lang="en-US" dirty="0"/>
              <a:t>Examine distribution</a:t>
            </a:r>
          </a:p>
          <a:p>
            <a:pPr lvl="4"/>
            <a:r>
              <a:rPr lang="en-US" dirty="0"/>
              <a:t>Mean: Normal distribution</a:t>
            </a:r>
          </a:p>
          <a:p>
            <a:pPr lvl="4"/>
            <a:r>
              <a:rPr lang="en-US" dirty="0"/>
              <a:t>Median: Skew distribution</a:t>
            </a:r>
          </a:p>
          <a:p>
            <a:pPr lvl="3"/>
            <a:r>
              <a:rPr lang="en-US" dirty="0"/>
              <a:t>Categorical</a:t>
            </a:r>
          </a:p>
          <a:p>
            <a:pPr lvl="4"/>
            <a:r>
              <a:rPr lang="en-US" dirty="0"/>
              <a:t>New category ‘U’: Unknown</a:t>
            </a:r>
          </a:p>
          <a:p>
            <a:r>
              <a:rPr lang="en-US" dirty="0"/>
              <a:t>Total of 27,494 records and 281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46FBB-8DA2-D964-2499-3A0F8057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FD7A-D0B0-A2D6-1FFF-95105859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Wrangling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17BD-02C8-3917-87FF-471761F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Remove &amp; C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onsolidate</a:t>
            </a:r>
            <a:r>
              <a:rPr lang="en-US" dirty="0"/>
              <a:t> &amp; Engineer Additional Features</a:t>
            </a:r>
          </a:p>
          <a:p>
            <a:pPr lvl="1"/>
            <a:r>
              <a:rPr lang="en-US" dirty="0"/>
              <a:t>Age/Creatinine/ for Donor &amp; Candidate</a:t>
            </a:r>
          </a:p>
          <a:p>
            <a:pPr lvl="2"/>
            <a:r>
              <a:rPr lang="en-US" dirty="0"/>
              <a:t>Difference/Addition/Ratio/Mean</a:t>
            </a:r>
          </a:p>
          <a:p>
            <a:pPr lvl="1"/>
            <a:r>
              <a:rPr lang="en-US" dirty="0"/>
              <a:t>Consolidate Categories</a:t>
            </a:r>
          </a:p>
          <a:p>
            <a:pPr lvl="2"/>
            <a:r>
              <a:rPr lang="en-US" dirty="0"/>
              <a:t>Cancer for Donor/Life Support for Candidate</a:t>
            </a:r>
          </a:p>
          <a:p>
            <a:pPr lvl="3"/>
            <a:r>
              <a:rPr lang="en-US" dirty="0"/>
              <a:t>Engineer new binary feature</a:t>
            </a:r>
          </a:p>
          <a:p>
            <a:pPr lvl="4"/>
            <a:r>
              <a:rPr lang="en-US" dirty="0"/>
              <a:t>Remove Cancer Site/</a:t>
            </a:r>
            <a:r>
              <a:rPr lang="en-US" i="0" dirty="0">
                <a:effectLst/>
                <a:latin typeface="system-ui"/>
              </a:rPr>
              <a:t>Extracanial/Intracranial/History/Skin</a:t>
            </a:r>
          </a:p>
          <a:p>
            <a:pPr lvl="4"/>
            <a:r>
              <a:rPr lang="en-US" dirty="0">
                <a:latin typeface="system-ui"/>
              </a:rPr>
              <a:t>Candidate with any life support into a new single binary feature.</a:t>
            </a:r>
          </a:p>
          <a:p>
            <a:pPr lvl="2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Hemodynamics &amp; Inotropic and Vasodilator &amp; etc.</a:t>
            </a:r>
          </a:p>
          <a:p>
            <a:pPr lvl="3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Chi2/Cramer's V score statistics test for categorical features to determine the association between categories before consolidating features</a:t>
            </a:r>
          </a:p>
          <a:p>
            <a:pPr lvl="3"/>
            <a:r>
              <a:rPr lang="en-US" dirty="0"/>
              <a:t>Consolidate features that contain prior Heart transplantation &amp; remove any measurements taken after the surgery</a:t>
            </a:r>
          </a:p>
          <a:p>
            <a:pPr lvl="2"/>
            <a:r>
              <a:rPr lang="en-US" dirty="0"/>
              <a:t>Numeric Categories (Nominal/Ordinal)</a:t>
            </a:r>
          </a:p>
          <a:p>
            <a:pPr lvl="3"/>
            <a:r>
              <a:rPr lang="en-US" dirty="0"/>
              <a:t>Transform features into description using Data Dictionary excel from optn-star-files-data-dictionary.xlsx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9C752-93BC-F419-5948-7264ADA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952-89F8-0913-362C-C0AC719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Cleaning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A7DE-E367-BE1F-3E68-83500AB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Additional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Data wrangling</a:t>
            </a:r>
            <a:endParaRPr lang="en-US" dirty="0"/>
          </a:p>
          <a:p>
            <a:pPr lvl="1"/>
            <a:r>
              <a:rPr lang="en-US" dirty="0"/>
              <a:t>Remove Unwanted Features</a:t>
            </a:r>
          </a:p>
          <a:p>
            <a:pPr lvl="2"/>
            <a:r>
              <a:rPr lang="en-US" dirty="0"/>
              <a:t>PrimaryPaymentSource/WorkIncome/TransplantState/ResidencyState/etc.</a:t>
            </a:r>
          </a:p>
          <a:p>
            <a:pPr lvl="2"/>
            <a:r>
              <a:rPr lang="en-US" dirty="0"/>
              <a:t>OtherMedsText1/OtherMedsText2/OtherMedsText3/VentricularDeviceType/etc.</a:t>
            </a:r>
          </a:p>
          <a:p>
            <a:pPr lvl="2"/>
            <a:r>
              <a:rPr lang="en-US" dirty="0"/>
              <a:t>BMI/PreviousTransplantAnyOrgan &amp; PreviousTransplantSameOrgan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Categorizing features</a:t>
            </a:r>
          </a:p>
          <a:p>
            <a:pPr lvl="2"/>
            <a:r>
              <a:rPr lang="en-US" i="0" dirty="0">
                <a:effectLst/>
                <a:latin typeface="system-ui"/>
              </a:rPr>
              <a:t>PanelReactiveAntibody</a:t>
            </a:r>
          </a:p>
          <a:p>
            <a:pPr lvl="3"/>
            <a:r>
              <a:rPr lang="en-US" b="0" i="0" dirty="0">
                <a:effectLst/>
                <a:latin typeface="system-ui"/>
              </a:rPr>
              <a:t>CPRA values typically range from 0% to 100%</a:t>
            </a:r>
            <a:endParaRPr lang="en-US" dirty="0"/>
          </a:p>
          <a:p>
            <a:pPr lvl="1"/>
            <a:r>
              <a:rPr lang="en-US" dirty="0"/>
              <a:t>Remove After &amp; Labels</a:t>
            </a:r>
          </a:p>
          <a:p>
            <a:pPr lvl="2"/>
            <a:r>
              <a:rPr lang="en-US" b="0" i="0" dirty="0">
                <a:effectLst/>
                <a:latin typeface="system-ui"/>
              </a:rPr>
              <a:t>FollowUpFunctionalStatus/AcuteRejectionEpisode/StrokePostTransplant/etc.</a:t>
            </a:r>
          </a:p>
          <a:p>
            <a:pPr lvl="1"/>
            <a:r>
              <a:rPr lang="en-US" dirty="0"/>
              <a:t>Consolidate Categories</a:t>
            </a:r>
          </a:p>
          <a:p>
            <a:pPr lvl="2"/>
            <a:r>
              <a:rPr lang="en-US" dirty="0"/>
              <a:t>Diagnosis Codes/Prior Cardiac Surgery Type</a:t>
            </a:r>
          </a:p>
          <a:p>
            <a:pPr lvl="3"/>
            <a:r>
              <a:rPr lang="en-US" dirty="0"/>
              <a:t>Consolidate different types Codes</a:t>
            </a:r>
          </a:p>
          <a:p>
            <a:pPr lvl="4"/>
            <a:r>
              <a:rPr lang="en-US" dirty="0"/>
              <a:t>Reduce the number of categories</a:t>
            </a:r>
          </a:p>
          <a:p>
            <a:pPr lvl="1"/>
            <a:r>
              <a:rPr lang="en-US" dirty="0"/>
              <a:t>Remove Unknown Features</a:t>
            </a:r>
          </a:p>
          <a:p>
            <a:pPr lvl="2"/>
            <a:r>
              <a:rPr lang="en-US" dirty="0"/>
              <a:t>DAYS_STAT1A/DAYS_STATA4/DAYS_STATA3/etc.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Hypothesis testing using Chi-square statistic and calculating Cramer's V to build consensus for the categorical variables while consolidating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7185A-BBF4-FB2D-B90C-EE7FF660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A285-CF8A-48E6-2F41-9D0B037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2800-0C82-9A0E-E3D8-7EF786B0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65941" cy="4667251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Discretization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</a:t>
            </a:r>
            <a:r>
              <a:rPr lang="en-US" dirty="0"/>
              <a:t>process of converting continuous data into discrete values or intervals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lvl="2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Weight/Height/Distance/Age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New Features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Age Difference between Donor &amp; Candidate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Gender Difference</a:t>
            </a:r>
          </a:p>
          <a:p>
            <a:pPr lvl="1"/>
            <a:r>
              <a:rPr lang="en-US" dirty="0"/>
              <a:t>Mean between HemodynamicsRegistration &amp; HemodynamicsTransplant</a:t>
            </a:r>
          </a:p>
          <a:p>
            <a:pPr marL="457200" lvl="1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r>
              <a:rPr lang="en-US" dirty="0"/>
              <a:t>Total of 16,126 records and 205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Note</a:t>
            </a:r>
            <a:r>
              <a:rPr lang="en-US" dirty="0"/>
              <a:t>: Gaussian Mixture Model information criteria (AIC and BIC) to determine the optimal  number of components for </a:t>
            </a:r>
            <a:r>
              <a:rPr lang="en-US" i="0" dirty="0">
                <a:effectLst/>
                <a:latin typeface="system-ui"/>
              </a:rPr>
              <a:t>Discretization</a:t>
            </a:r>
            <a:r>
              <a:rPr lang="en-US" b="1" i="0" dirty="0">
                <a:effectLst/>
                <a:latin typeface="system-ui"/>
              </a:rPr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7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494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Helvetica Neue</vt:lpstr>
      <vt:lpstr>system-ui</vt:lpstr>
      <vt:lpstr>Office Theme</vt:lpstr>
      <vt:lpstr>PowerPoint Presentation</vt:lpstr>
      <vt:lpstr>Data Description</vt:lpstr>
      <vt:lpstr>Heart Transplant Data</vt:lpstr>
      <vt:lpstr>Additional Data Cleaning</vt:lpstr>
      <vt:lpstr>Data Wrangling </vt:lpstr>
      <vt:lpstr>Additional Data Cleaning Cont…</vt:lpstr>
      <vt:lpstr>Feature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Pak, Erik</dc:creator>
  <cp:lastModifiedBy>Erik Pak</cp:lastModifiedBy>
  <cp:revision>20</cp:revision>
  <dcterms:created xsi:type="dcterms:W3CDTF">2024-05-12T16:59:59Z</dcterms:created>
  <dcterms:modified xsi:type="dcterms:W3CDTF">2025-01-22T16:20:46Z</dcterms:modified>
</cp:coreProperties>
</file>