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Open Sans SemiBold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89BBB6-C8DA-457B-854B-39EE08F8B801}">
  <a:tblStyle styleId="{3289BBB6-C8DA-457B-854B-39EE08F8B801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F2FDB70-C349-4F6A-9804-A3078BDA99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Quicksand-regular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RobotoLight-regular.fntdata"/><Relationship Id="rId43" Type="http://schemas.openxmlformats.org/officeDocument/2006/relationships/font" Target="fonts/Quicksand-bold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33" Type="http://schemas.openxmlformats.org/officeDocument/2006/relationships/font" Target="fonts/GoogleSans-boldItalic.fntdata"/><Relationship Id="rId32" Type="http://schemas.openxmlformats.org/officeDocument/2006/relationships/font" Target="fonts/GoogleSans-italic.fntdata"/><Relationship Id="rId35" Type="http://schemas.openxmlformats.org/officeDocument/2006/relationships/font" Target="fonts/GoogleSansMedium-bold.fntdata"/><Relationship Id="rId34" Type="http://schemas.openxmlformats.org/officeDocument/2006/relationships/font" Target="fonts/GoogleSansMedium-regular.fntdata"/><Relationship Id="rId37" Type="http://schemas.openxmlformats.org/officeDocument/2006/relationships/font" Target="fonts/GoogleSansMedium-boldItalic.fntdata"/><Relationship Id="rId36" Type="http://schemas.openxmlformats.org/officeDocument/2006/relationships/font" Target="fonts/GoogleSansMedium-italic.fntdata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640eaf783b_0_1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Maybe also, only focusing on the top 20% of customers.</a:t>
            </a:r>
            <a:endParaRPr/>
          </a:p>
        </p:txBody>
      </p:sp>
      <p:sp>
        <p:nvSpPr>
          <p:cNvPr id="484" name="Google Shape;484;g640eaf783b_0_2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here: how many of you know if an app or a web user is more valuable to your client? Now you know.</a:t>
            </a:r>
            <a:endParaRPr/>
          </a:p>
        </p:txBody>
      </p:sp>
      <p:sp>
        <p:nvSpPr>
          <p:cNvPr id="492" name="Google Shape;492;g640eaf783b_0_2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g640eaf783b_0_3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Chance of churn= 1-p-alve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P-alive is their chance of coming </a:t>
            </a:r>
            <a:r>
              <a:rPr lang="en"/>
              <a:t>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/>
              <a:buChar char="-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640eaf783b_0_4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Now let’s look at most often purchased</a:t>
            </a:r>
            <a:endParaRPr/>
          </a:p>
        </p:txBody>
      </p:sp>
      <p:sp>
        <p:nvSpPr>
          <p:cNvPr id="518" name="Google Shape;518;g640eaf783b_0_5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">
  <p:cSld name="Blank - Title_1_1_3_1_1_1">
    <p:bg>
      <p:bgPr>
        <a:solidFill>
          <a:srgbClr val="FBBC0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Intro/Context Slide">
  <p:cSld name="Blank - Title_1_1_3_1_1">
    <p:bg>
      <p:bgPr>
        <a:solidFill>
          <a:srgbClr val="FBBC0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header">
  <p:cSld name="Blank - Title_1_1_3_1_1_2"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b="0" i="0" sz="1400" u="none" cap="none" strike="noStrik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idx="2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rect b="b" l="l" r="r" t="t"/>
              <a:pathLst>
                <a:path extrusionOk="0" h="63750" w="91125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rect b="b" l="l" r="r" t="t"/>
              <a:pathLst>
                <a:path extrusionOk="0" h="41438" w="24938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rect b="b" l="l" r="r" t="t"/>
              <a:pathLst>
                <a:path extrusionOk="0" h="41251" w="23813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rect b="b" l="l" r="r" t="t"/>
              <a:pathLst>
                <a:path extrusionOk="0" h="54750" w="29438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rect b="b" l="l" r="r" t="t"/>
              <a:pathLst>
                <a:path extrusionOk="0" h="40501" w="24376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rect b="b" l="l" r="r" t="t"/>
              <a:pathLst>
                <a:path extrusionOk="0" h="54750" w="26626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rect b="b" l="l" r="r" t="t"/>
              <a:pathLst>
                <a:path extrusionOk="0" h="57376" w="25125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nal Slide 1">
  <p:cSld name="Blank - Title_1_1_3_1_1_1_1">
    <p:bg>
      <p:bgPr>
        <a:solidFill>
          <a:srgbClr val="FBBC0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rect b="b" l="l" r="r" t="t"/>
            <a:pathLst>
              <a:path extrusionOk="0" h="120000" w="12000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i="0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 1">
  <p:cSld name="CUSTOM_2_1_1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indent="-298450" lvl="2" marL="1371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indent="-298450" lvl="3" marL="1828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indent="-298450" lvl="4" marL="22860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indent="-298450" lvl="5" marL="27432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indent="-298450" lvl="6" marL="32004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indent="-298450" lvl="7" marL="36576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indent="-298450" lvl="8" marL="411480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Cover Slide">
  <p:cSld name="CUSTOM_2_1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-4482" t="0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Marketing Platform Cover Slide">
  <p:cSld name="CUSTOM_2_2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ogle Ad Manager Cover Slide">
  <p:cSld name="CUSTOM_2_2_1"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F" type="obj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" type="body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b="0" i="0" sz="3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b="0" i="0" sz="9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b="0" i="0" sz="24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6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amDavidsonPilon/lifetimes" TargetMode="External"/><Relationship Id="rId4" Type="http://schemas.openxmlformats.org/officeDocument/2006/relationships/hyperlink" Target="https://github.com/CamDavidsonPilon/lifelines" TargetMode="External"/><Relationship Id="rId5" Type="http://schemas.openxmlformats.org/officeDocument/2006/relationships/hyperlink" Target="https://github.com/scikit-learn/scikit-lear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Sarah N </a:t>
            </a: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/ November 5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Demystifying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 importance of lifetime value</a:t>
            </a:r>
            <a:endParaRPr sz="8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idx="4294967295" type="title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Understanding</a:t>
            </a:r>
            <a:r>
              <a:rPr lang="en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Likely to churn,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EA433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Good traction,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engage</a:t>
              </a:r>
              <a:r>
                <a:rPr lang="en" sz="18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 sz="1800">
                  <a:solidFill>
                    <a:srgbClr val="66666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&amp; </a:t>
              </a:r>
              <a:r>
                <a:rPr lang="en" sz="1800">
                  <a:solidFill>
                    <a:srgbClr val="34A853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upsell</a:t>
              </a:r>
              <a:endParaRPr sz="1800">
                <a:solidFill>
                  <a:srgbClr val="34A853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800"/>
                </a:solidFill>
                <a:latin typeface="Roboto Light"/>
                <a:ea typeface="Roboto Light"/>
                <a:cs typeface="Roboto Light"/>
                <a:sym typeface="Roboto Light"/>
              </a:rPr>
              <a:t>Activate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inactive customers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Acquire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more 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who </a:t>
            </a:r>
            <a:r>
              <a:rPr i="1"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act</a:t>
            </a: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like them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50154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8373366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00250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3682038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Tools for 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LTV</a:t>
            </a: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Modeling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{CF2FDB70-C349-4F6A-9804-A3078BDA9975}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predictors to determine probability at time </a:t>
                      </a:r>
                      <a:r>
                        <a:rPr i="1"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 </a:t>
                      </a: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What data is needed for pLTV</a:t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identifier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Transaction value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Date of transaction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Date 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work worth it? </a:t>
            </a:r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oboto"/>
                <a:ea typeface="Roboto"/>
                <a:cs typeface="Roboto"/>
                <a:sym typeface="Roboto"/>
              </a:rPr>
              <a:t>it’s not as hard as it used to be</a:t>
            </a:r>
            <a:endParaRPr i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Better decide who to target and who to exclude from targeting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Refine product/service offering to highest value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Determine most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efficient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 way to drive customer loyalty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Waste fewer marketing dollars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 solutions predict these inputs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Repeat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1st Paid Action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Upgrade Subscription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Closed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Approval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Long term spend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ransactional behavior helps predict this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inputs to a good CLV model</a:t>
            </a: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 purchase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 Install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Subscription Sign Up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Lead Submitted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flipH="1" rot="10800000">
            <a:off x="1630399" y="1516377"/>
            <a:ext cx="6497400" cy="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High Value Customer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rect b="b" l="l" r="r" t="t"/>
            <a:pathLst>
              <a:path extrusionOk="0" h="938" w="992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rect b="b" l="l" r="r" t="t"/>
            <a:pathLst>
              <a:path extrusionOk="0" h="938" w="1003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rect b="b" l="l" r="r" t="t"/>
            <a:pathLst>
              <a:path extrusionOk="0" h="2641" w="1692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rect b="b" l="l" r="r" t="t"/>
            <a:pathLst>
              <a:path extrusionOk="0" h="2641" w="755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rect b="b" l="l" r="r" t="t"/>
            <a:pathLst>
              <a:path extrusionOk="0" h="410" w="152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rect b="b" l="l" r="r" t="t"/>
            <a:pathLst>
              <a:path extrusionOk="0" h="1488" w="152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rect b="b" l="l" r="r" t="t"/>
            <a:pathLst>
              <a:path extrusionOk="0" h="2641" w="389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rect b="b" l="l" r="r" t="t"/>
            <a:pathLst>
              <a:path extrusionOk="0" h="443" w="755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rect b="b" l="l" r="r" t="t"/>
            <a:pathLst>
              <a:path extrusionOk="0" h="863" w="539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rect b="b" l="l" r="r" t="t"/>
            <a:pathLst>
              <a:path extrusionOk="0" h="260" w="27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Acquisition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Development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Retention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 Solutions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Neural Net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Probabilistic Models:</a:t>
            </a:r>
            <a:endParaRPr b="1"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Pareto/NBD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BG/NBD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BG/BB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Survival Curves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you go from here?</a:t>
            </a:r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Year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your objectives, aligned to business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Investigate how customer data is stored, labeled, and formatted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exploring predictions to customer behavior using pre-fab models (building from scratch only if needed)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Utilize tools and partnerships to push toward automation and new insights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customer response to strategy</a:t>
            </a:r>
            <a:endParaRPr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Top ways to 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r>
              <a:rPr b="1" lang="en" sz="360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 off of LTV</a:t>
            </a:r>
            <a:endParaRPr b="1" sz="36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Bidding (UAC for Value)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Re-engagement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Feature 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Selection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Acquire customers similar to your best customers, raising the average LTV of your whole entire customer base!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Lifetime Value?</a:t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0" y="1084875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A long-term prediction of the future value of your customers’ interactions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 a historical average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 long-term oriented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valued at the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level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impactful across the entire 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value chain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71" name="Google Shape;4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9"/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</a:t>
            </a: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 Level 1: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This is the most basic output of LTV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Acquisition Channel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88" name="Google Shape;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Device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 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81.86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3367D6"/>
                </a:solidFill>
                <a:latin typeface="Open Sans"/>
                <a:ea typeface="Open Sans"/>
                <a:cs typeface="Open Sans"/>
                <a:sym typeface="Open Sans"/>
              </a:rPr>
              <a:t>LTV Level 2: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Looking at LTV by Acquisition Channel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Product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Chance of Churn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3000000" cy="3000000"/>
        </p:xfrm>
        <a:graphic>
          <a:graphicData uri="http://schemas.openxmlformats.org/drawingml/2006/table">
            <a:tbl>
              <a:tblPr bandRow="1" firstCol="1" firstRow="1" lastRow="1">
                <a:noFill/>
                <a:tableStyleId>{3289BBB6-C8DA-457B-854B-39EE08F8B801}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 often category purchased</a:t>
                      </a:r>
                      <a:endParaRPr b="0" i="0" sz="1100" u="none" cap="none" strike="noStrik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One Year Expected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Future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 Value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Percent of Total Equity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i="0" lang="en" sz="1100" u="none" cap="none" strike="noStrik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b="0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b="0" sz="110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7150" marB="7150" marR="10725" marL="107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15525" marB="15525" marR="15525" marL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140.00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i="0" lang="en" sz="11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</a:t>
                      </a: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80,000,000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b="0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</a:t>
                      </a:r>
                      <a:endParaRPr b="0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5525" marB="15525" marR="15525" marL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lang="en" sz="24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LTV Level 3: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 Segmenting customers differently, looking for additional insights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t/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Google_2015_logo.svg.png" id="522" name="Google Shape;5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