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4" r:id="rId5"/>
    <p:sldId id="303" r:id="rId6"/>
    <p:sldId id="304" r:id="rId7"/>
    <p:sldId id="278" r:id="rId8"/>
    <p:sldId id="305" r:id="rId9"/>
    <p:sldId id="310" r:id="rId10"/>
    <p:sldId id="312" r:id="rId11"/>
    <p:sldId id="311" r:id="rId12"/>
    <p:sldId id="306" r:id="rId13"/>
    <p:sldId id="313" r:id="rId14"/>
    <p:sldId id="309" r:id="rId15"/>
    <p:sldId id="307" r:id="rId16"/>
    <p:sldId id="308" r:id="rId17"/>
    <p:sldId id="275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729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674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620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566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0" orient="horz" pos="4083">
          <p15:clr>
            <a:srgbClr val="A4A3A4"/>
          </p15:clr>
        </p15:guide>
        <p15:guide id="23" pos="7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62262"/>
    <a:srgbClr val="F6F7F9"/>
    <a:srgbClr val="803091"/>
    <a:srgbClr val="082463"/>
    <a:srgbClr val="CBCCCC"/>
    <a:srgbClr val="5375AD"/>
    <a:srgbClr val="778888"/>
    <a:srgbClr val="359B4C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8" autoAdjust="0"/>
    <p:restoredTop sz="94737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184" y="1064"/>
      </p:cViewPr>
      <p:guideLst>
        <p:guide orient="horz" pos="4083"/>
        <p:guide pos="7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4/4/17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4/4/17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White Signature">
    <p:bg>
      <p:bgPr>
        <a:solidFill>
          <a:srgbClr val="00B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145629" y="2782195"/>
            <a:ext cx="6845432" cy="77311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2402912" y="3425309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i="0" kern="1200" spc="0" baseline="0" dirty="0" smtClean="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9987" y="769938"/>
            <a:ext cx="1436716" cy="15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783" y="539259"/>
            <a:ext cx="1758997" cy="1758997"/>
          </a:xfrm>
          <a:prstGeom prst="rect">
            <a:avLst/>
          </a:prstGeom>
        </p:spPr>
      </p:pic>
      <p:sp>
        <p:nvSpPr>
          <p:cNvPr id="30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700645" y="2637065"/>
            <a:ext cx="7740000" cy="788967"/>
          </a:xfrm>
        </p:spPr>
        <p:txBody>
          <a:bodyPr/>
          <a:lstStyle>
            <a:lvl1pPr algn="ctr">
              <a:defRPr sz="3200" b="1" i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0088" y="3360738"/>
            <a:ext cx="7740650" cy="795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2" y="1781079"/>
            <a:ext cx="1410226" cy="155444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513" y="0"/>
            <a:ext cx="9200147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057" y="486792"/>
            <a:ext cx="1766862" cy="1766862"/>
          </a:xfrm>
          <a:prstGeom prst="rect">
            <a:avLst/>
          </a:prstGeom>
        </p:spPr>
      </p:pic>
      <p:sp>
        <p:nvSpPr>
          <p:cNvPr id="30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700645" y="2637065"/>
            <a:ext cx="7740000" cy="788967"/>
          </a:xfrm>
        </p:spPr>
        <p:txBody>
          <a:bodyPr/>
          <a:lstStyle>
            <a:lvl1pPr algn="ctr">
              <a:defRPr sz="3200" b="1" i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0088" y="3360738"/>
            <a:ext cx="7740650" cy="795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513" y="0"/>
            <a:ext cx="9200147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513" y="0"/>
            <a:ext cx="9200147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2" y="1781079"/>
            <a:ext cx="1410226" cy="155444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White Signature">
    <p:bg>
      <p:bgPr>
        <a:solidFill>
          <a:srgbClr val="00B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8140" y="1585162"/>
            <a:ext cx="8020410" cy="1455553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4400" b="1" spc="0" baseline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9987" y="3134844"/>
            <a:ext cx="1436716" cy="158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0628" y="4389372"/>
            <a:ext cx="1227922" cy="36000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rgbClr val="262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989759"/>
            <a:ext cx="8395995" cy="87210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ctr">
              <a:lnSpc>
                <a:spcPct val="100000"/>
              </a:lnSpc>
              <a:defRPr sz="3200" b="1" spc="0" baseline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9987" y="867798"/>
            <a:ext cx="1436716" cy="158364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3759594"/>
            <a:ext cx="8395348" cy="369888"/>
          </a:xfrm>
        </p:spPr>
        <p:txBody>
          <a:bodyPr anchor="ctr"/>
          <a:lstStyle>
            <a:lvl1pPr algn="ctr">
              <a:defRPr sz="1600" b="0" i="1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2" y="1781079"/>
            <a:ext cx="1410226" cy="155444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80355" y="241300"/>
            <a:ext cx="4581390" cy="629676"/>
          </a:xfrm>
        </p:spPr>
        <p:txBody>
          <a:bodyPr/>
          <a:lstStyle>
            <a:lvl1pPr algn="l">
              <a:defRPr>
                <a:solidFill>
                  <a:srgbClr val="262262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rgbClr val="262262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rgbClr val="262262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2" y="1782465"/>
            <a:ext cx="1410226" cy="155444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rgbClr val="262262"/>
                </a:solidFill>
                <a:latin typeface="Prime" charset="0"/>
                <a:ea typeface="Prime" charset="0"/>
                <a:cs typeface="Prime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262262"/>
              </a:solidFill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26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403690" y="1291828"/>
            <a:ext cx="5201774" cy="788967"/>
          </a:xfrm>
        </p:spPr>
        <p:txBody>
          <a:bodyPr/>
          <a:lstStyle>
            <a:lvl1pPr algn="l">
              <a:defRPr sz="2400" b="1" i="0">
                <a:solidFill>
                  <a:srgbClr val="262262"/>
                </a:solidFill>
                <a:latin typeface="Exo 2 Semi" charset="0"/>
                <a:ea typeface="Exo 2 Semi" charset="0"/>
                <a:cs typeface="Exo 2 Semi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03108" y="2308722"/>
            <a:ext cx="5202211" cy="371673"/>
          </a:xfrm>
        </p:spPr>
        <p:txBody>
          <a:bodyPr/>
          <a:lstStyle>
            <a:lvl1pPr algn="l">
              <a:lnSpc>
                <a:spcPct val="150000"/>
              </a:lnSpc>
              <a:defRPr sz="12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rgbClr val="262262"/>
                </a:solidFill>
                <a:latin typeface="Prime" charset="0"/>
                <a:ea typeface="Prime" charset="0"/>
                <a:cs typeface="Prime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262262"/>
              </a:solidFill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26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03690" y="1041443"/>
            <a:ext cx="8333910" cy="788967"/>
          </a:xfrm>
        </p:spPr>
        <p:txBody>
          <a:bodyPr/>
          <a:lstStyle>
            <a:lvl1pPr algn="ctr">
              <a:defRPr sz="2400" b="1" i="0">
                <a:solidFill>
                  <a:srgbClr val="262262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65150" y="1821670"/>
            <a:ext cx="3652957" cy="2509697"/>
          </a:xfrm>
        </p:spPr>
        <p:txBody>
          <a:bodyPr/>
          <a:lstStyle>
            <a:lvl1pPr algn="just">
              <a:lnSpc>
                <a:spcPct val="150000"/>
              </a:lnSpc>
              <a:defRPr sz="1000" b="0" i="0">
                <a:solidFill>
                  <a:srgbClr val="262262"/>
                </a:solidFill>
                <a:latin typeface="Prime Light" charset="0"/>
                <a:ea typeface="Prime Light" charset="0"/>
                <a:cs typeface="Prime Light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4954878" y="1821670"/>
            <a:ext cx="3652957" cy="2509697"/>
          </a:xfrm>
        </p:spPr>
        <p:txBody>
          <a:bodyPr/>
          <a:lstStyle>
            <a:lvl1pPr algn="just">
              <a:lnSpc>
                <a:spcPct val="150000"/>
              </a:lnSpc>
              <a:defRPr sz="1000" b="0" i="0">
                <a:solidFill>
                  <a:srgbClr val="262262"/>
                </a:solidFill>
                <a:latin typeface="Prime Light" charset="0"/>
                <a:ea typeface="Prime Light" charset="0"/>
                <a:cs typeface="Prime Light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rgbClr val="262262"/>
                </a:solidFill>
                <a:latin typeface="Prime" charset="0"/>
                <a:ea typeface="Prime" charset="0"/>
                <a:cs typeface="Prime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262262"/>
              </a:solidFill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26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03690" y="1735527"/>
            <a:ext cx="8333910" cy="788967"/>
          </a:xfrm>
        </p:spPr>
        <p:txBody>
          <a:bodyPr/>
          <a:lstStyle>
            <a:lvl1pPr algn="ctr">
              <a:defRPr sz="2400" b="1" i="0">
                <a:solidFill>
                  <a:srgbClr val="262262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03108" y="2427536"/>
            <a:ext cx="8334610" cy="1637209"/>
          </a:xfrm>
        </p:spPr>
        <p:txBody>
          <a:bodyPr/>
          <a:lstStyle>
            <a:lvl1pPr algn="ctr">
              <a:lnSpc>
                <a:spcPct val="150000"/>
              </a:lnSpc>
              <a:defRPr sz="1200" b="0" i="0">
                <a:solidFill>
                  <a:srgbClr val="262262"/>
                </a:solidFill>
                <a:latin typeface="Prime Light" charset="0"/>
                <a:ea typeface="Prime Light" charset="0"/>
                <a:cs typeface="Prime Light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rgbClr val="262262"/>
                </a:solidFill>
                <a:latin typeface="Prime" charset="0"/>
                <a:ea typeface="Prime" charset="0"/>
                <a:cs typeface="Prime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262262"/>
              </a:solidFill>
              <a:latin typeface="Prime" charset="0"/>
              <a:ea typeface="Prime" charset="0"/>
              <a:cs typeface="Prime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 Slide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489098"/>
            <a:ext cx="8395995" cy="87210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ctr">
              <a:lnSpc>
                <a:spcPct val="100000"/>
              </a:lnSpc>
              <a:defRPr sz="2400" b="1" spc="0" baseline="0">
                <a:solidFill>
                  <a:srgbClr val="262262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rgbClr val="262262"/>
                </a:solidFill>
                <a:latin typeface="Prime" charset="0"/>
                <a:ea typeface="Prime" charset="0"/>
                <a:cs typeface="Prime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262262"/>
              </a:solidFill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2679" y="1842621"/>
            <a:ext cx="2439873" cy="2097368"/>
          </a:xfrm>
        </p:spPr>
        <p:txBody>
          <a:bodyPr/>
          <a:lstStyle>
            <a:lvl1pPr>
              <a:lnSpc>
                <a:spcPct val="150000"/>
              </a:lnSpc>
              <a:defRPr sz="10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0" marR="0" indent="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ClrTx/>
              <a:buSzPct val="80000"/>
              <a:buFont typeface="Arial" charset="0"/>
              <a:buNone/>
              <a:tabLst/>
              <a:defRPr sz="10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78" y="1842621"/>
            <a:ext cx="2439873" cy="2097368"/>
          </a:xfrm>
        </p:spPr>
        <p:txBody>
          <a:bodyPr/>
          <a:lstStyle>
            <a:lvl1pPr>
              <a:lnSpc>
                <a:spcPct val="150000"/>
              </a:lnSpc>
              <a:defRPr sz="10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0" marR="0" indent="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ClrTx/>
              <a:buSzPct val="80000"/>
              <a:buFont typeface="Arial" charset="0"/>
              <a:buNone/>
              <a:tabLst/>
              <a:defRPr sz="10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02477" y="1842621"/>
            <a:ext cx="2439873" cy="2097368"/>
          </a:xfrm>
        </p:spPr>
        <p:txBody>
          <a:bodyPr/>
          <a:lstStyle>
            <a:lvl1pPr>
              <a:lnSpc>
                <a:spcPct val="150000"/>
              </a:lnSpc>
              <a:defRPr sz="10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0" marR="0" indent="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ClrTx/>
              <a:buSzPct val="80000"/>
              <a:buFont typeface="Arial" charset="0"/>
              <a:buNone/>
              <a:tabLst/>
              <a:defRPr sz="1000" b="0" i="0">
                <a:solidFill>
                  <a:srgbClr val="262262"/>
                </a:solidFill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0355" y="1070373"/>
            <a:ext cx="8389643" cy="3501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00A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591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0354" y="1070373"/>
            <a:ext cx="8389643" cy="339447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407" y="494925"/>
            <a:ext cx="1727974" cy="1727974"/>
          </a:xfrm>
          <a:prstGeom prst="rect">
            <a:avLst/>
          </a:prstGeom>
        </p:spPr>
      </p:pic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700645" y="2637065"/>
            <a:ext cx="7740000" cy="788967"/>
          </a:xfrm>
        </p:spPr>
        <p:txBody>
          <a:bodyPr/>
          <a:lstStyle>
            <a:lvl1pPr algn="ctr">
              <a:defRPr sz="3200" b="1" i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0088" y="3360738"/>
            <a:ext cx="7740650" cy="795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2" y="1781079"/>
            <a:ext cx="1410226" cy="1554446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538" y="504280"/>
            <a:ext cx="1648539" cy="1648539"/>
          </a:xfrm>
          <a:prstGeom prst="rect">
            <a:avLst/>
          </a:prstGeom>
        </p:spPr>
      </p:pic>
      <p:sp>
        <p:nvSpPr>
          <p:cNvPr id="30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700645" y="2637065"/>
            <a:ext cx="7740000" cy="788967"/>
          </a:xfrm>
        </p:spPr>
        <p:txBody>
          <a:bodyPr/>
          <a:lstStyle>
            <a:lvl1pPr algn="ctr">
              <a:defRPr sz="3200" b="1" i="0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0088" y="3360738"/>
            <a:ext cx="7740650" cy="795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0" y="4568362"/>
            <a:ext cx="1089935" cy="4120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4567212" y="1507545"/>
            <a:ext cx="3196562" cy="358663"/>
          </a:xfrm>
        </p:spPr>
        <p:txBody>
          <a:bodyPr anchor="ctr"/>
          <a:lstStyle>
            <a:lvl1pPr algn="l">
              <a:defRPr b="1">
                <a:solidFill>
                  <a:schemeClr val="bg1"/>
                </a:solidFill>
                <a:latin typeface="Exo 2" charset="0"/>
                <a:ea typeface="Exo 2" charset="0"/>
                <a:cs typeface="Exo 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7212" y="2204315"/>
            <a:ext cx="3196562" cy="2286000"/>
          </a:xfr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Cambay" charset="0"/>
                <a:ea typeface="Cambay" charset="0"/>
                <a:cs typeface="Cambay" charset="0"/>
              </a:defRPr>
            </a:lvl1pPr>
            <a:lvl2pPr>
              <a:defRPr>
                <a:latin typeface="Cambay" charset="0"/>
                <a:ea typeface="Cambay" charset="0"/>
                <a:cs typeface="Cambay" charset="0"/>
              </a:defRPr>
            </a:lvl2pPr>
            <a:lvl3pPr>
              <a:defRPr>
                <a:latin typeface="Cambay" charset="0"/>
                <a:ea typeface="Cambay" charset="0"/>
                <a:cs typeface="Cambay" charset="0"/>
              </a:defRPr>
            </a:lvl3pPr>
            <a:lvl4pPr>
              <a:defRPr>
                <a:latin typeface="Cambay" charset="0"/>
                <a:ea typeface="Cambay" charset="0"/>
                <a:cs typeface="Cambay" charset="0"/>
              </a:defRPr>
            </a:lvl4pPr>
            <a:lvl5pPr>
              <a:defRPr>
                <a:latin typeface="Cambay" charset="0"/>
                <a:ea typeface="Cambay" charset="0"/>
                <a:cs typeface="Cambay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2" y="1781079"/>
            <a:ext cx="1410226" cy="155444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6" y="4568361"/>
            <a:ext cx="1087251" cy="4110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354" y="241300"/>
            <a:ext cx="8389643" cy="629676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0354" y="1070373"/>
            <a:ext cx="8389643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b="1" smtClean="0">
                <a:solidFill>
                  <a:srgbClr val="262262"/>
                </a:solidFill>
                <a:latin typeface="Prime" charset="0"/>
                <a:ea typeface="Prime" charset="0"/>
                <a:cs typeface="Prime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1" dirty="0" smtClean="0">
              <a:solidFill>
                <a:srgbClr val="262262"/>
              </a:solidFill>
              <a:latin typeface="Prime" charset="0"/>
              <a:ea typeface="Prime" charset="0"/>
              <a:cs typeface="Prim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7" r:id="rId2"/>
    <p:sldLayoutId id="2147483765" r:id="rId3"/>
    <p:sldLayoutId id="2147483729" r:id="rId4"/>
    <p:sldLayoutId id="2147483759" r:id="rId5"/>
    <p:sldLayoutId id="2147483753" r:id="rId6"/>
    <p:sldLayoutId id="2147483738" r:id="rId7"/>
    <p:sldLayoutId id="2147483760" r:id="rId8"/>
    <p:sldLayoutId id="2147483754" r:id="rId9"/>
    <p:sldLayoutId id="2147483739" r:id="rId10"/>
    <p:sldLayoutId id="2147483761" r:id="rId11"/>
    <p:sldLayoutId id="2147483755" r:id="rId12"/>
    <p:sldLayoutId id="2147483740" r:id="rId13"/>
    <p:sldLayoutId id="2147483762" r:id="rId14"/>
    <p:sldLayoutId id="2147483756" r:id="rId15"/>
    <p:sldLayoutId id="2147483744" r:id="rId16"/>
    <p:sldLayoutId id="2147483724" r:id="rId17"/>
    <p:sldLayoutId id="2147483763" r:id="rId18"/>
    <p:sldLayoutId id="2147483757" r:id="rId19"/>
    <p:sldLayoutId id="2147483764" r:id="rId20"/>
    <p:sldLayoutId id="2147483758" r:id="rId21"/>
    <p:sldLayoutId id="2147483741" r:id="rId22"/>
    <p:sldLayoutId id="2147483745" r:id="rId23"/>
    <p:sldLayoutId id="2147483742" r:id="rId24"/>
    <p:sldLayoutId id="2147483743" r:id="rId25"/>
    <p:sldLayoutId id="2147483751" r:id="rId26"/>
    <p:sldLayoutId id="2147483766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000" b="1" kern="1200" spc="0" baseline="0" dirty="0" smtClean="0">
          <a:solidFill>
            <a:srgbClr val="262262"/>
          </a:solidFill>
          <a:latin typeface="Exo 2" charset="0"/>
          <a:ea typeface="Exo 2" charset="0"/>
          <a:cs typeface="Exo 2" charset="0"/>
        </a:defRPr>
      </a:lvl1pPr>
      <a:lvl2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34294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68589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02883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37178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None/>
        <a:defRPr sz="2000" b="0" i="0" kern="1200">
          <a:solidFill>
            <a:schemeClr val="tx1"/>
          </a:solidFill>
          <a:latin typeface="Cambay" charset="0"/>
          <a:ea typeface="Cambay" charset="0"/>
          <a:cs typeface="Cambay" charset="0"/>
        </a:defRPr>
      </a:lvl1pPr>
      <a:lvl2pPr marL="342946" indent="-1728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–"/>
        <a:defRPr sz="1800" b="0" i="0" kern="1200">
          <a:solidFill>
            <a:schemeClr val="tx1"/>
          </a:solidFill>
          <a:latin typeface="Cambay" charset="0"/>
          <a:ea typeface="Cambay" charset="0"/>
          <a:cs typeface="Cambay" charset="0"/>
        </a:defRPr>
      </a:lvl2pPr>
      <a:lvl3pPr marL="515769" indent="-1728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•"/>
        <a:defRPr sz="1500" b="0" i="0" kern="1200">
          <a:solidFill>
            <a:schemeClr val="tx1"/>
          </a:solidFill>
          <a:latin typeface="Cambay" charset="0"/>
          <a:ea typeface="Cambay" charset="0"/>
          <a:cs typeface="Cambay" charset="0"/>
        </a:defRPr>
      </a:lvl3pPr>
      <a:lvl4pPr marL="683191" indent="-1701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–"/>
        <a:defRPr sz="1400" b="0" i="0" kern="1200">
          <a:solidFill>
            <a:schemeClr val="tx1"/>
          </a:solidFill>
          <a:latin typeface="Cambay" charset="0"/>
          <a:ea typeface="Cambay" charset="0"/>
          <a:cs typeface="Cambay" charset="0"/>
        </a:defRPr>
      </a:lvl4pPr>
      <a:lvl5pPr marL="858714" indent="-1728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•"/>
        <a:defRPr sz="1200" b="0" i="0" kern="1200">
          <a:solidFill>
            <a:schemeClr val="tx1"/>
          </a:solidFill>
          <a:latin typeface="Cambay" charset="0"/>
          <a:ea typeface="Cambay" charset="0"/>
          <a:cs typeface="Cambay" charset="0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irile.github.io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Ilkka.anttonen@accentu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Serverless 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Cutting the Edge in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EcmaScript</a:t>
            </a:r>
            <a:r>
              <a:rPr lang="en-US" dirty="0" smtClean="0"/>
              <a:t> 2017 supported by Babel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Offline development capability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WebPack</a:t>
            </a:r>
            <a:r>
              <a:rPr lang="en-US" dirty="0" smtClean="0"/>
              <a:t> based compressed and minified executable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Mocha and Chai based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Linting</a:t>
            </a:r>
            <a:r>
              <a:rPr lang="en-US" dirty="0" smtClean="0"/>
              <a:t> using </a:t>
            </a:r>
            <a:r>
              <a:rPr lang="en-US" dirty="0" err="1" smtClean="0"/>
              <a:t>ESLint</a:t>
            </a:r>
            <a:r>
              <a:rPr lang="en-US" dirty="0" smtClean="0"/>
              <a:t> and </a:t>
            </a:r>
            <a:r>
              <a:rPr lang="en-US" dirty="0" err="1" smtClean="0"/>
              <a:t>AirBnB</a:t>
            </a:r>
            <a:r>
              <a:rPr lang="en-US" dirty="0" smtClean="0"/>
              <a:t> rules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JSBeautify</a:t>
            </a:r>
            <a:r>
              <a:rPr lang="en-US" dirty="0" smtClean="0"/>
              <a:t> configured to create </a:t>
            </a:r>
            <a:r>
              <a:rPr lang="en-US" dirty="0" err="1" smtClean="0"/>
              <a:t>AirBnB</a:t>
            </a:r>
            <a:r>
              <a:rPr lang="en-US" dirty="0" smtClean="0"/>
              <a:t> </a:t>
            </a:r>
            <a:r>
              <a:rPr lang="en-US" dirty="0" err="1" smtClean="0"/>
              <a:t>linting</a:t>
            </a:r>
            <a:r>
              <a:rPr lang="en-US" dirty="0" smtClean="0"/>
              <a:t> compatible format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r>
              <a:rPr lang="en-US" b="1" dirty="0" smtClean="0"/>
              <a:t>Fast feedback cycle is the key to developer happiness!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implemented during the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Time!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0088" y="3360738"/>
            <a:ext cx="7740650" cy="795337"/>
          </a:xfrm>
        </p:spPr>
        <p:txBody>
          <a:bodyPr/>
          <a:lstStyle/>
          <a:p>
            <a:r>
              <a:rPr lang="en-US" dirty="0" smtClean="0"/>
              <a:t>If you get stuck, ask </a:t>
            </a:r>
            <a:r>
              <a:rPr lang="en-US" dirty="0" err="1" smtClean="0"/>
              <a:t>Joonas</a:t>
            </a:r>
            <a:r>
              <a:rPr lang="en-US" dirty="0" smtClean="0"/>
              <a:t>, Klaus or Ilkka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Check-Point and Second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github.com/SirIle/tad2017/tree/second-part</a:t>
            </a:r>
          </a:p>
          <a:p>
            <a:r>
              <a:rPr lang="en-US" dirty="0" smtClean="0"/>
              <a:t>(switch to “second-part” branch)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</a:p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0088" y="3360738"/>
            <a:ext cx="7740650" cy="795337"/>
          </a:xfrm>
        </p:spPr>
        <p:txBody>
          <a:bodyPr/>
          <a:lstStyle/>
          <a:p>
            <a:r>
              <a:rPr lang="en-US" dirty="0" smtClean="0"/>
              <a:t>From zero to production capable in a few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Participating!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/>
              <a:t>Senior Technology </a:t>
            </a:r>
            <a:r>
              <a:rPr lang="en-US" dirty="0" smtClean="0"/>
              <a:t>Architect</a:t>
            </a:r>
          </a:p>
          <a:p>
            <a:pPr marL="285750" indent="-285750"/>
            <a:r>
              <a:rPr lang="en-US" dirty="0" smtClean="0"/>
              <a:t>Emerging </a:t>
            </a:r>
            <a:r>
              <a:rPr lang="en-US" dirty="0"/>
              <a:t>Technologies Nordic Lead</a:t>
            </a:r>
          </a:p>
          <a:p>
            <a:pPr marL="285750" indent="-285750"/>
            <a:r>
              <a:rPr lang="en-US" dirty="0"/>
              <a:t>Helsinki Liquid Studio CTO</a:t>
            </a:r>
          </a:p>
          <a:p>
            <a:pPr marL="285750" indent="-285750"/>
            <a:r>
              <a:rPr lang="en-US" dirty="0"/>
              <a:t>Nordics Serverless Lead</a:t>
            </a:r>
          </a:p>
          <a:p>
            <a:pPr marL="285750" indent="-285750"/>
            <a:endParaRPr lang="en-US" sz="800" dirty="0" smtClean="0"/>
          </a:p>
          <a:p>
            <a:pPr marL="285750" indent="-285750"/>
            <a:endParaRPr lang="en-US" sz="800" dirty="0"/>
          </a:p>
          <a:p>
            <a:pPr marL="285750" indent="-285750"/>
            <a:r>
              <a:rPr lang="en-US" dirty="0"/>
              <a:t>Mail: </a:t>
            </a:r>
            <a:r>
              <a:rPr lang="en-US" dirty="0">
                <a:hlinkClick r:id="rId2"/>
              </a:rPr>
              <a:t>ilkka.anttonen@accenture.com</a:t>
            </a:r>
            <a:endParaRPr lang="en-US" dirty="0"/>
          </a:p>
          <a:p>
            <a:pPr marL="285750" indent="-285750"/>
            <a:r>
              <a:rPr lang="en-US" dirty="0"/>
              <a:t>Blog: </a:t>
            </a:r>
            <a:r>
              <a:rPr lang="en-US" dirty="0">
                <a:hlinkClick r:id="rId3"/>
              </a:rPr>
              <a:t>http://sirile.github.io</a:t>
            </a:r>
            <a:endParaRPr lang="en-US" dirty="0"/>
          </a:p>
          <a:p>
            <a:pPr marL="285750" indent="-285750"/>
            <a:r>
              <a:rPr lang="en-US" dirty="0"/>
              <a:t>Twitter: </a:t>
            </a:r>
            <a:r>
              <a:rPr lang="en-US" dirty="0" err="1" smtClean="0"/>
              <a:t>IlkkaAnttonen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ILKKA ANTTONEN / ACCENTURE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305" y="1853706"/>
            <a:ext cx="1827806" cy="18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10.00	Introductions and start the set-up of prerequisites</a:t>
            </a:r>
          </a:p>
          <a:p>
            <a:r>
              <a:rPr lang="en-US" dirty="0" smtClean="0"/>
              <a:t>10.05	Presentation: Serverless </a:t>
            </a:r>
            <a:r>
              <a:rPr lang="mr-IN" dirty="0" smtClean="0"/>
              <a:t>–</a:t>
            </a:r>
            <a:r>
              <a:rPr lang="en-US" dirty="0" smtClean="0"/>
              <a:t> What and Why</a:t>
            </a:r>
          </a:p>
          <a:p>
            <a:r>
              <a:rPr lang="en-US" dirty="0" smtClean="0"/>
              <a:t>10.10	Hands-on assignment introduction</a:t>
            </a:r>
          </a:p>
          <a:p>
            <a:r>
              <a:rPr lang="en-US" dirty="0" smtClean="0"/>
              <a:t>10.15	Tooling set-up and self-paced work</a:t>
            </a:r>
          </a:p>
          <a:p>
            <a:r>
              <a:rPr lang="en-US" dirty="0" smtClean="0"/>
              <a:t>10.40	Coffee break (possible to work through)</a:t>
            </a:r>
          </a:p>
          <a:p>
            <a:r>
              <a:rPr lang="en-US" dirty="0" smtClean="0"/>
              <a:t>11.00	Check-point and second part</a:t>
            </a:r>
          </a:p>
          <a:p>
            <a:r>
              <a:rPr lang="en-US" dirty="0" smtClean="0"/>
              <a:t>11.35	Wrap-up</a:t>
            </a:r>
          </a:p>
          <a:p>
            <a:r>
              <a:rPr lang="en-US" dirty="0" smtClean="0"/>
              <a:t>11.40	Lunch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Set-up the 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SirIle</a:t>
            </a:r>
            <a:r>
              <a:rPr lang="en-US" dirty="0" smtClean="0"/>
              <a:t>/tad2017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Presentation: Serverless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Name is </a:t>
            </a:r>
            <a:r>
              <a:rPr lang="en-US" dirty="0" smtClean="0"/>
              <a:t>confusing - </a:t>
            </a:r>
            <a:r>
              <a:rPr lang="en-US" dirty="0"/>
              <a:t>it’s both a philosophy and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Virtual Machines </a:t>
            </a:r>
            <a:r>
              <a:rPr lang="en-US" dirty="0" smtClean="0"/>
              <a:t>=&gt; </a:t>
            </a:r>
            <a:r>
              <a:rPr lang="en-US" dirty="0"/>
              <a:t>Containers </a:t>
            </a:r>
            <a:r>
              <a:rPr lang="en-US" dirty="0" smtClean="0"/>
              <a:t>=&gt; </a:t>
            </a:r>
            <a:r>
              <a:rPr lang="en-US" dirty="0"/>
              <a:t>Functions (or </a:t>
            </a:r>
            <a:r>
              <a:rPr lang="en-US" dirty="0" err="1"/>
              <a:t>Nanoservices</a:t>
            </a:r>
            <a:r>
              <a:rPr lang="en-US" dirty="0" smtClean="0"/>
              <a:t>?)</a:t>
            </a:r>
          </a:p>
          <a:p>
            <a:pPr marL="685846" lvl="1" indent="-342900">
              <a:buFont typeface="Arial" charset="0"/>
              <a:buChar char="•"/>
            </a:pPr>
            <a:r>
              <a:rPr lang="en-US" dirty="0" smtClean="0"/>
              <a:t>OS + Middleware + Service =&gt; Middleware + Service =&gt; Service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Everyone is jumping aboard</a:t>
            </a:r>
          </a:p>
          <a:p>
            <a:pPr marL="685846" lvl="1" indent="-342900">
              <a:buFont typeface="Arial" charset="0"/>
              <a:buChar char="•"/>
            </a:pPr>
            <a:r>
              <a:rPr lang="en-US" dirty="0"/>
              <a:t>AWS has Lambdas</a:t>
            </a:r>
          </a:p>
          <a:p>
            <a:pPr marL="685846" lvl="1" indent="-342900">
              <a:buFont typeface="Arial" charset="0"/>
              <a:buChar char="•"/>
            </a:pPr>
            <a:r>
              <a:rPr lang="en-US" dirty="0"/>
              <a:t>Google has Cloud Functions</a:t>
            </a:r>
          </a:p>
          <a:p>
            <a:pPr marL="685846" lvl="1" indent="-342900">
              <a:buFont typeface="Arial" charset="0"/>
              <a:buChar char="•"/>
            </a:pPr>
            <a:r>
              <a:rPr lang="en-US" dirty="0"/>
              <a:t>Azure has 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Different events can trigger (http, batch, S3, messages, ..)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Currently there are limitations like maximum running time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DevOps is finally catching up (especially Serverless-framework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 (of Serverless)</a:t>
            </a:r>
          </a:p>
        </p:txBody>
      </p:sp>
    </p:spTree>
    <p:extLst>
      <p:ext uri="{BB962C8B-B14F-4D97-AF65-F5344CB8AC3E}">
        <p14:creationId xmlns:p14="http://schemas.microsoft.com/office/powerpoint/2010/main" val="11754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Who (really) wants to care about servers and instances?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SLAs are handled by “someone else”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“Unlimited” scaling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only pay for function/service </a:t>
            </a:r>
            <a:r>
              <a:rPr lang="en-US" dirty="0" smtClean="0"/>
              <a:t>invocations (the CPU-time they take), </a:t>
            </a:r>
            <a:r>
              <a:rPr lang="en-US" dirty="0"/>
              <a:t>not even for server time let alone server </a:t>
            </a:r>
            <a:r>
              <a:rPr lang="en-US" dirty="0" smtClean="0"/>
              <a:t>instances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Extremely well suited for </a:t>
            </a:r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 (of Serverless)</a:t>
            </a:r>
          </a:p>
        </p:txBody>
      </p:sp>
    </p:spTree>
    <p:extLst>
      <p:ext uri="{BB962C8B-B14F-4D97-AF65-F5344CB8AC3E}">
        <p14:creationId xmlns:p14="http://schemas.microsoft.com/office/powerpoint/2010/main" val="1995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smtClean="0"/>
              <a:t>Architecture Example</a:t>
            </a:r>
            <a:endParaRPr lang="en-US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1" y="964722"/>
            <a:ext cx="8015432" cy="389909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 rot="19939422">
            <a:off x="2031854" y="2524075"/>
            <a:ext cx="2497043" cy="1121563"/>
          </a:xfrm>
          <a:prstGeom prst="donut">
            <a:avLst>
              <a:gd name="adj" fmla="val 7198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Hands-on Assignment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Accenture_Color_GreaterThanLockup_16-9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27AAE1"/>
      </a:accent1>
      <a:accent2>
        <a:srgbClr val="38B549"/>
      </a:accent2>
      <a:accent3>
        <a:srgbClr val="EC008C"/>
      </a:accent3>
      <a:accent4>
        <a:srgbClr val="FBB040"/>
      </a:accent4>
      <a:accent5>
        <a:srgbClr val="262261"/>
      </a:accent5>
      <a:accent6>
        <a:srgbClr val="803091"/>
      </a:accent6>
      <a:hlink>
        <a:srgbClr val="561D62"/>
      </a:hlink>
      <a:folHlink>
        <a:srgbClr val="DD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A8836C8D-C5C7-4211-A702-C26AF8643BB5}" vid="{1ADAFBCE-94C3-439A-BB89-FDD5C7977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7" ma:contentTypeDescription="Create a new document." ma:contentTypeScope="" ma:versionID="48c968194fbd3f001a0bc2fbfc75a637">
  <xsd:schema xmlns:xsd="http://www.w3.org/2001/XMLSchema" xmlns:xs="http://www.w3.org/2001/XMLSchema" xmlns:p="http://schemas.microsoft.com/office/2006/metadata/properties" xmlns:ns2="bc841b31-d549-43ed-bc47-0086310aa7e9" xmlns:ns3="http://schemas.microsoft.com/sharepoint/v4" targetNamespace="http://schemas.microsoft.com/office/2006/metadata/properties" ma:root="true" ma:fieldsID="cbd2b0aff8db3dfbb043347ec10d3f1c" ns2:_="" ns3:_="">
    <xsd:import namespace="bc841b31-d549-43ed-bc47-0086310aa7e9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41b31-d549-43ed-bc47-0086310aa7e9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hidden="true" ma:internalName="Description0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c841b31-d549-43ed-bc47-0086310aa7e9" xsi:nil="true"/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84B80-2346-4FAE-98F5-399992210A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E161B4-C3DD-4944-9AC3-BF743CD0BE91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bc841b31-d549-43ed-bc47-0086310aa7e9"/>
  </ds:schemaRefs>
</ds:datastoreItem>
</file>

<file path=customXml/itemProps3.xml><?xml version="1.0" encoding="utf-8"?>
<ds:datastoreItem xmlns:ds="http://schemas.openxmlformats.org/officeDocument/2006/customXml" ds:itemID="{34876A76-9953-4C03-B243-001CBA77B0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Accenture_Color_GreaterThanLockup_16-9</Template>
  <TotalTime>0</TotalTime>
  <Words>290</Words>
  <Application>Microsoft Macintosh PowerPoint</Application>
  <PresentationFormat>On-screen Show (16:9)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Cambay</vt:lpstr>
      <vt:lpstr>Exo 2</vt:lpstr>
      <vt:lpstr>Exo 2 Semi</vt:lpstr>
      <vt:lpstr>Prime</vt:lpstr>
      <vt:lpstr>Prime Light</vt:lpstr>
      <vt:lpstr>Arial</vt:lpstr>
      <vt:lpstr>Accenture_Color_GreaterThanLockup_16-9</vt:lpstr>
      <vt:lpstr>Serverless Hands-on</vt:lpstr>
      <vt:lpstr>ILKKA ANTTONEN / ACCENTURE</vt:lpstr>
      <vt:lpstr>AGENDA</vt:lpstr>
      <vt:lpstr>PowerPoint Presentation</vt:lpstr>
      <vt:lpstr>PowerPoint Presentation</vt:lpstr>
      <vt:lpstr>The What (of Serverless)</vt:lpstr>
      <vt:lpstr>The Why (of Serverless)</vt:lpstr>
      <vt:lpstr>High Level Architecture Example</vt:lpstr>
      <vt:lpstr>PowerPoint Presentation</vt:lpstr>
      <vt:lpstr>Capabilities implemented during the exercise</vt:lpstr>
      <vt:lpstr>PowerPoint Presentation</vt:lpstr>
      <vt:lpstr>PowerPoint Presentation</vt:lpstr>
      <vt:lpstr>PowerPoint Presentation</vt:lpstr>
      <vt:lpstr>Thanks for Participating!</vt:lpstr>
    </vt:vector>
  </TitlesOfParts>
  <Manager/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2016-11-02T13:21:07Z</cp:lastPrinted>
  <dcterms:created xsi:type="dcterms:W3CDTF">2016-11-02T08:06:20Z</dcterms:created>
  <dcterms:modified xsi:type="dcterms:W3CDTF">2017-04-04T10:06:14Z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</Properties>
</file>