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wmf" ContentType="image/x-wmf"/>
  <Override PartName="/ppt/media/image28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2.wmf" ContentType="image/x-wmf"/>
  <Override PartName="/ppt/media/image29.png" ContentType="image/png"/>
  <Override PartName="/ppt/media/image43.png" ContentType="image/png"/>
  <Override PartName="/ppt/media/image3.wmf" ContentType="image/x-wmf"/>
  <Override PartName="/ppt/media/image32.png" ContentType="image/png"/>
  <Override PartName="/ppt/media/image44.png" ContentType="image/png"/>
  <Override PartName="/ppt/media/image4.wmf" ContentType="image/x-wmf"/>
  <Override PartName="/ppt/media/image33.png" ContentType="image/png"/>
  <Override PartName="/ppt/media/image38.png" ContentType="image/png"/>
  <Override PartName="/ppt/media/image8.png" ContentType="image/png"/>
  <Override PartName="/ppt/media/image45.png" ContentType="image/png"/>
  <Override PartName="/ppt/media/image10.png" ContentType="image/png"/>
  <Override PartName="/ppt/media/image34.png" ContentType="image/png"/>
  <Override PartName="/ppt/media/image39.png" ContentType="image/png"/>
  <Override PartName="/ppt/media/image9.png" ContentType="image/png"/>
  <Override PartName="/ppt/media/image46.png" ContentType="image/png"/>
  <Override PartName="/ppt/media/image11.png" ContentType="image/png"/>
  <Override PartName="/ppt/media/image13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6.png" ContentType="image/png"/>
  <Override PartName="/ppt/media/image36.png" ContentType="image/png"/>
  <Override PartName="/ppt/media/image5.png" ContentType="image/png"/>
  <Override PartName="/ppt/media/image3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3531F82-4FD2-40A6-8687-7B6DD1F2AAE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4D56CB-CBA0-4B56-A116-FFF82A58FE6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6E5D4-56DE-49B3-B1A7-184FD01380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D8297F-AA2A-4342-B724-9BC2A26C29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0CF0E7-1EA6-4133-8466-C6955AFBAD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998489-0267-4F9E-B6E0-F47255D8FA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DB80C8-1176-45CC-A0AA-CE195C2ECA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4E4F77-CF62-49E7-9BAA-7322CD1563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E4FAEA-39BE-4353-BA09-2456DB1647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7139B7-563E-468E-84AD-DE4FDFBC91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F92EF1-5CFC-4007-8F17-B680797DFA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160200"/>
            <a:ext cx="82292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80D924-65D0-47AD-8C4F-0ABC21C4BB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1420CD-59E6-4D8A-A2EB-588599BAD1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EB2C13-EFBB-46AA-B1A3-11BE2914F7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1B1250-D97E-4F78-8F1E-C5A0F8870A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63AEF8-AE0D-4C8C-B8BC-FF68B2D232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FFF5BF-B6CA-4BFA-A8B4-F187E75985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9BE711-A5A1-45A3-9614-F0C839A307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EAAA02-508D-40F0-B61B-1DA823207A3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86D56C-39A1-4B00-B527-56052E6CCE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B46B3B-D586-4B23-BF8C-623F1E2CDC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5E459E-F777-4B9E-8608-64547D81F0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06C27E-DA03-4D8B-AB1E-F40783A1A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484388-BCD8-42EA-B864-D01D535C7D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80716C-6999-4440-B4B7-99BB8CF08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160200"/>
            <a:ext cx="82292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E4A12D-B0D3-44D6-8A59-85BADE3EC6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AAFFCE-3185-485F-B912-0B583EC805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2B8D701-6B74-4D1A-B710-8558CAA9AB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6BCAC0-34D0-4BB8-B515-9C1112A22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CD5751-FA78-440C-9B3D-758B6D41B5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3C7BDB-74F1-4D39-8B62-A050818FE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D3ED23-2EB1-4236-9DBB-6BB37B8938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5DDED40-0F1C-4528-8653-BB22C1D37C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05A2E7-DF79-434C-B26C-AE1C5E8242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5887695-D78A-4E55-A387-E9B1F729D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786DF-2DF6-40A4-AF0F-3CDCB8C936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0EAB85-C600-4C81-B191-A3E09C0040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1AE353-F49F-4C87-B627-FAEF717E39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160200"/>
            <a:ext cx="82292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4909853-27A4-44F4-9301-90147B2F3C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746DE5-121E-4D27-A108-3E76013B61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656B7D-A053-4568-87E1-72A6D4CE7B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C80A00E-DD19-4D62-AE01-1D95D4724E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9892600-66F3-417B-A8F8-3619B4196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3027D3-49F0-4CFC-AA3A-E830AA238D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5C7BF8-C925-40DA-91DA-E4D65D5429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F9121-0202-4D81-A8C8-66D33C3AF8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160200"/>
            <a:ext cx="822924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DDC6B-31A8-4844-AA15-6FBF0C0DFB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6C10E6-53F3-44D4-A747-3FE0182F4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3EFAC7-6BFE-4BB2-B3D6-AFD4621A49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39E302-785E-42FD-819D-D101BD9C82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58B79880-A696-4CE3-B68C-49CB6517FDF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4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112680"/>
            <a:ext cx="8229240" cy="734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211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047AA4E1-3306-4621-B827-CD8BCCBCFA2C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7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3360" cy="43056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sldNum" idx="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6D9F6556-A7CC-44D4-8B69-EAE59A2CFFF5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traight Connector 6"/>
          <p:cNvSpPr/>
          <p:nvPr/>
        </p:nvSpPr>
        <p:spPr>
          <a:xfrm>
            <a:off x="457200" y="6229080"/>
            <a:ext cx="8229600" cy="18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Picture 7" descr="Boulder FL master.eps"/>
          <p:cNvPicPr/>
          <p:nvPr/>
        </p:nvPicPr>
        <p:blipFill>
          <a:blip r:embed="rId2"/>
          <a:stretch/>
        </p:blipFill>
        <p:spPr>
          <a:xfrm>
            <a:off x="457200" y="6293520"/>
            <a:ext cx="2130480" cy="42768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224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048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fld id="{B088B791-23A7-4A1E-A2E4-5FC45DD71AC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0480" cy="47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5" descr=""/>
          <p:cNvPicPr/>
          <p:nvPr/>
        </p:nvPicPr>
        <p:blipFill>
          <a:blip r:embed="rId1"/>
          <a:stretch/>
        </p:blipFill>
        <p:spPr>
          <a:xfrm>
            <a:off x="0" y="10440"/>
            <a:ext cx="9143640" cy="684720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07760" y="6840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Quadrotor Control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7"/>
          <p:cNvSpPr/>
          <p:nvPr/>
        </p:nvSpPr>
        <p:spPr>
          <a:xfrm>
            <a:off x="2570400" y="6203520"/>
            <a:ext cx="40032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Aircraft Dynamics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UNIVERSITY OF COLORADO </a:t>
            </a:r>
            <a:r>
              <a:rPr b="1" lang="en-US" sz="1600" spc="-1" strike="noStrike">
                <a:solidFill>
                  <a:srgbClr val="f2f2f2"/>
                </a:solidFill>
                <a:latin typeface="Arial"/>
                <a:ea typeface="Arial"/>
              </a:rPr>
              <a:t>BOULDER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Another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Picture 3" descr=""/>
          <p:cNvPicPr/>
          <p:nvPr/>
        </p:nvPicPr>
        <p:blipFill>
          <a:blip r:embed="rId1"/>
          <a:stretch/>
        </p:blipFill>
        <p:spPr>
          <a:xfrm>
            <a:off x="552960" y="2998440"/>
            <a:ext cx="1658880" cy="25488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8" descr=""/>
          <p:cNvPicPr/>
          <p:nvPr/>
        </p:nvPicPr>
        <p:blipFill>
          <a:blip r:embed="rId2"/>
          <a:stretch/>
        </p:blipFill>
        <p:spPr>
          <a:xfrm>
            <a:off x="2212200" y="819000"/>
            <a:ext cx="6931440" cy="5198400"/>
          </a:xfrm>
          <a:prstGeom prst="rect">
            <a:avLst/>
          </a:prstGeom>
          <a:ln w="0">
            <a:noFill/>
          </a:ln>
        </p:spPr>
      </p:pic>
      <p:sp>
        <p:nvSpPr>
          <p:cNvPr id="228" name="Rectangle 4"/>
          <p:cNvSpPr/>
          <p:nvPr/>
        </p:nvSpPr>
        <p:spPr>
          <a:xfrm>
            <a:off x="3363480" y="1314000"/>
            <a:ext cx="5054760" cy="3877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29" name="Picture 2" descr=""/>
          <p:cNvPicPr/>
          <p:nvPr/>
        </p:nvPicPr>
        <p:blipFill>
          <a:blip r:embed="rId3"/>
          <a:stretch/>
        </p:blipFill>
        <p:spPr>
          <a:xfrm>
            <a:off x="3440160" y="1394280"/>
            <a:ext cx="4901040" cy="25308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 5"/>
          <p:cNvSpPr/>
          <p:nvPr/>
        </p:nvSpPr>
        <p:spPr>
          <a:xfrm>
            <a:off x="4116600" y="1370160"/>
            <a:ext cx="2050920" cy="301680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7" descr=""/>
          <p:cNvPicPr/>
          <p:nvPr/>
        </p:nvPicPr>
        <p:blipFill>
          <a:blip r:embed="rId1"/>
          <a:srcRect l="0" t="0" r="6318" b="0"/>
          <a:stretch/>
        </p:blipFill>
        <p:spPr>
          <a:xfrm>
            <a:off x="2477880" y="819000"/>
            <a:ext cx="6493680" cy="519840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Another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2"/>
          <a:stretch/>
        </p:blipFill>
        <p:spPr>
          <a:xfrm>
            <a:off x="552960" y="2998440"/>
            <a:ext cx="1658880" cy="254880"/>
          </a:xfrm>
          <a:prstGeom prst="rect">
            <a:avLst/>
          </a:prstGeom>
          <a:ln w="0">
            <a:noFill/>
          </a:ln>
        </p:spPr>
      </p:pic>
      <p:sp>
        <p:nvSpPr>
          <p:cNvPr id="234" name="TextBox 6"/>
          <p:cNvSpPr/>
          <p:nvPr/>
        </p:nvSpPr>
        <p:spPr>
          <a:xfrm>
            <a:off x="105480" y="4051080"/>
            <a:ext cx="2553840" cy="115524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Oscillations with (very) different natural frequency and damping ratio, different relative magnitude and phases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5" name="Rectangle 4"/>
          <p:cNvSpPr/>
          <p:nvPr/>
        </p:nvSpPr>
        <p:spPr>
          <a:xfrm>
            <a:off x="3363480" y="1314000"/>
            <a:ext cx="5054760" cy="3877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36" name="Picture 5" descr=""/>
          <p:cNvPicPr/>
          <p:nvPr/>
        </p:nvPicPr>
        <p:blipFill>
          <a:blip r:embed="rId3"/>
          <a:stretch/>
        </p:blipFill>
        <p:spPr>
          <a:xfrm>
            <a:off x="3440160" y="1394280"/>
            <a:ext cx="4901040" cy="253080"/>
          </a:xfrm>
          <a:prstGeom prst="rect">
            <a:avLst/>
          </a:prstGeom>
          <a:ln w="0">
            <a:noFill/>
          </a:ln>
        </p:spPr>
      </p:pic>
      <p:sp>
        <p:nvSpPr>
          <p:cNvPr id="237" name="Rectangle 8"/>
          <p:cNvSpPr/>
          <p:nvPr/>
        </p:nvSpPr>
        <p:spPr>
          <a:xfrm>
            <a:off x="6221520" y="1370160"/>
            <a:ext cx="2119680" cy="301680"/>
          </a:xfrm>
          <a:prstGeom prst="rect">
            <a:avLst/>
          </a:prstGeom>
          <a:noFill/>
          <a:ln w="19050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Linear Control Design Process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Derive Equations of Motion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Linearize and Separate Equations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Design Control Architecture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Choose Gain Values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in Linear Simulation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Test in Nonlinear Simulation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6171840" y="3201840"/>
            <a:ext cx="274356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P(I)D Tuning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Pole Assignment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Root Locus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Optimal Control (LQR)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971800" y="1815120"/>
            <a:ext cx="6103080" cy="3899880"/>
          </a:xfrm>
          <a:prstGeom prst="rect">
            <a:avLst/>
          </a:prstGeom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Pole Locations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228600" y="1600200"/>
            <a:ext cx="2514600" cy="38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Oscillatory Response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244800" y="1296720"/>
            <a:ext cx="2052000" cy="74196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14" descr=""/>
          <p:cNvPicPr/>
          <p:nvPr/>
        </p:nvPicPr>
        <p:blipFill>
          <a:blip r:embed="rId2"/>
          <a:srcRect l="5803" t="0" r="5788" b="3393"/>
          <a:stretch/>
        </p:blipFill>
        <p:spPr>
          <a:xfrm>
            <a:off x="2374200" y="830520"/>
            <a:ext cx="6389280" cy="5236200"/>
          </a:xfrm>
          <a:prstGeom prst="rect">
            <a:avLst/>
          </a:prstGeom>
          <a:ln w="0">
            <a:noFill/>
          </a:ln>
        </p:spPr>
      </p:pic>
      <p:sp>
        <p:nvSpPr>
          <p:cNvPr id="247" name="Straight Arrow Connector 6"/>
          <p:cNvSpPr/>
          <p:nvPr/>
        </p:nvSpPr>
        <p:spPr>
          <a:xfrm>
            <a:off x="3062520" y="1740600"/>
            <a:ext cx="2190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headEnd len="med" type="arrow" w="med"/>
            <a:tailEnd len="med" type="arrow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8" name="Straight Connector 8"/>
          <p:cNvSpPr/>
          <p:nvPr/>
        </p:nvSpPr>
        <p:spPr>
          <a:xfrm>
            <a:off x="3062520" y="1478160"/>
            <a:ext cx="360" cy="1520280"/>
          </a:xfrm>
          <a:prstGeom prst="line">
            <a:avLst/>
          </a:prstGeom>
          <a:ln>
            <a:solidFill>
              <a:srgbClr val="ffffff">
                <a:lumMod val="50000"/>
              </a:srgbClr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9" name="Straight Connector 12"/>
          <p:cNvSpPr/>
          <p:nvPr/>
        </p:nvSpPr>
        <p:spPr>
          <a:xfrm>
            <a:off x="5253120" y="1476000"/>
            <a:ext cx="360" cy="2907720"/>
          </a:xfrm>
          <a:prstGeom prst="line">
            <a:avLst/>
          </a:prstGeom>
          <a:ln>
            <a:solidFill>
              <a:srgbClr val="ffffff">
                <a:lumMod val="50000"/>
              </a:srgbClr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50" name="Picture 5" descr=""/>
          <p:cNvPicPr/>
          <p:nvPr/>
        </p:nvPicPr>
        <p:blipFill>
          <a:blip r:embed="rId3"/>
          <a:stretch/>
        </p:blipFill>
        <p:spPr>
          <a:xfrm>
            <a:off x="3454560" y="1875600"/>
            <a:ext cx="741960" cy="50040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4" descr=""/>
          <p:cNvPicPr/>
          <p:nvPr/>
        </p:nvPicPr>
        <p:blipFill>
          <a:blip r:embed="rId4"/>
          <a:stretch/>
        </p:blipFill>
        <p:spPr>
          <a:xfrm>
            <a:off x="3689640" y="2503800"/>
            <a:ext cx="1360800" cy="56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Oscillatory Response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2" descr=""/>
          <p:cNvPicPr/>
          <p:nvPr/>
        </p:nvPicPr>
        <p:blipFill>
          <a:blip r:embed="rId1"/>
          <a:stretch/>
        </p:blipFill>
        <p:spPr>
          <a:xfrm>
            <a:off x="244800" y="1296720"/>
            <a:ext cx="2052000" cy="7419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14" descr=""/>
          <p:cNvPicPr/>
          <p:nvPr/>
        </p:nvPicPr>
        <p:blipFill>
          <a:blip r:embed="rId2"/>
          <a:srcRect l="5803" t="0" r="5788" b="3393"/>
          <a:stretch/>
        </p:blipFill>
        <p:spPr>
          <a:xfrm>
            <a:off x="2374200" y="830520"/>
            <a:ext cx="6389280" cy="523620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7" descr=""/>
          <p:cNvPicPr/>
          <p:nvPr/>
        </p:nvPicPr>
        <p:blipFill>
          <a:blip r:embed="rId3"/>
          <a:stretch/>
        </p:blipFill>
        <p:spPr>
          <a:xfrm>
            <a:off x="179280" y="3393720"/>
            <a:ext cx="2062080" cy="519120"/>
          </a:xfrm>
          <a:prstGeom prst="rect">
            <a:avLst/>
          </a:prstGeom>
          <a:ln w="0">
            <a:noFill/>
          </a:ln>
        </p:spPr>
      </p:pic>
      <p:sp>
        <p:nvSpPr>
          <p:cNvPr id="256" name="Freeform 3"/>
          <p:cNvSpPr/>
          <p:nvPr/>
        </p:nvSpPr>
        <p:spPr>
          <a:xfrm>
            <a:off x="2897280" y="1443240"/>
            <a:ext cx="5265720" cy="2930040"/>
          </a:xfrm>
          <a:custGeom>
            <a:avLst/>
            <a:gdLst/>
            <a:ahLst/>
            <a:rect l="l" t="t" r="r" b="b"/>
            <a:pathLst>
              <a:path w="5266063" h="2930486">
                <a:moveTo>
                  <a:pt x="5266063" y="2930486"/>
                </a:moveTo>
                <a:lnTo>
                  <a:pt x="4439798" y="2919469"/>
                </a:lnTo>
                <a:cubicBezTo>
                  <a:pt x="4157032" y="2910288"/>
                  <a:pt x="3826525" y="2893763"/>
                  <a:pt x="3569465" y="2875402"/>
                </a:cubicBezTo>
                <a:cubicBezTo>
                  <a:pt x="3312405" y="2857041"/>
                  <a:pt x="2897436" y="2809301"/>
                  <a:pt x="2897436" y="2809301"/>
                </a:cubicBezTo>
                <a:cubicBezTo>
                  <a:pt x="2697296" y="2789103"/>
                  <a:pt x="2533880" y="2789103"/>
                  <a:pt x="2368627" y="2754216"/>
                </a:cubicBezTo>
                <a:cubicBezTo>
                  <a:pt x="2203374" y="2719329"/>
                  <a:pt x="2039957" y="2664245"/>
                  <a:pt x="1905918" y="2599980"/>
                </a:cubicBezTo>
                <a:cubicBezTo>
                  <a:pt x="1771879" y="2535715"/>
                  <a:pt x="1681908" y="2473286"/>
                  <a:pt x="1564395" y="2368626"/>
                </a:cubicBezTo>
                <a:cubicBezTo>
                  <a:pt x="1446882" y="2263966"/>
                  <a:pt x="1323861" y="2129927"/>
                  <a:pt x="1200839" y="1972019"/>
                </a:cubicBezTo>
                <a:cubicBezTo>
                  <a:pt x="1077817" y="1814111"/>
                  <a:pt x="951123" y="1615806"/>
                  <a:pt x="826265" y="1421175"/>
                </a:cubicBezTo>
                <a:cubicBezTo>
                  <a:pt x="701407" y="1226544"/>
                  <a:pt x="554516" y="974992"/>
                  <a:pt x="451692" y="804231"/>
                </a:cubicBezTo>
                <a:cubicBezTo>
                  <a:pt x="348868" y="633470"/>
                  <a:pt x="284603" y="530645"/>
                  <a:pt x="209321" y="396607"/>
                </a:cubicBezTo>
                <a:cubicBezTo>
                  <a:pt x="134039" y="262569"/>
                  <a:pt x="67019" y="131284"/>
                  <a:pt x="0" y="0"/>
                </a:cubicBezTo>
              </a:path>
            </a:pathLst>
          </a:custGeom>
          <a:noFill/>
          <a:ln w="28575">
            <a:solidFill>
              <a:srgbClr val="ffffff">
                <a:lumMod val="50000"/>
              </a:srgbClr>
            </a:solidFill>
            <a:prstDash val="dash"/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7" name="Straight Connector 5"/>
          <p:cNvSpPr/>
          <p:nvPr/>
        </p:nvSpPr>
        <p:spPr>
          <a:xfrm>
            <a:off x="2742840" y="1480680"/>
            <a:ext cx="28656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8" name="Straight Connector 11"/>
          <p:cNvSpPr/>
          <p:nvPr/>
        </p:nvSpPr>
        <p:spPr>
          <a:xfrm>
            <a:off x="2742840" y="2921760"/>
            <a:ext cx="1024920" cy="36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9" name="Straight Connector 15"/>
          <p:cNvSpPr/>
          <p:nvPr/>
        </p:nvSpPr>
        <p:spPr>
          <a:xfrm>
            <a:off x="3767760" y="2887920"/>
            <a:ext cx="360" cy="1485720"/>
          </a:xfrm>
          <a:prstGeom prst="line">
            <a:avLst/>
          </a:prstGeom>
          <a:ln>
            <a:solidFill>
              <a:srgbClr val="000000"/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0" name="Picture 18" descr=""/>
          <p:cNvPicPr/>
          <p:nvPr/>
        </p:nvPicPr>
        <p:blipFill>
          <a:blip r:embed="rId4"/>
          <a:stretch/>
        </p:blipFill>
        <p:spPr>
          <a:xfrm>
            <a:off x="3068640" y="1361160"/>
            <a:ext cx="393840" cy="22932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20" descr=""/>
          <p:cNvPicPr/>
          <p:nvPr/>
        </p:nvPicPr>
        <p:blipFill>
          <a:blip r:embed="rId5"/>
          <a:stretch/>
        </p:blipFill>
        <p:spPr>
          <a:xfrm>
            <a:off x="2130480" y="2637360"/>
            <a:ext cx="541440" cy="46260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21" descr=""/>
          <p:cNvPicPr/>
          <p:nvPr/>
        </p:nvPicPr>
        <p:blipFill>
          <a:blip r:embed="rId6"/>
          <a:stretch/>
        </p:blipFill>
        <p:spPr>
          <a:xfrm>
            <a:off x="3840120" y="4140720"/>
            <a:ext cx="438480" cy="210600"/>
          </a:xfrm>
          <a:prstGeom prst="rect">
            <a:avLst/>
          </a:prstGeom>
          <a:ln w="0">
            <a:noFill/>
          </a:ln>
        </p:spPr>
      </p:pic>
      <p:sp>
        <p:nvSpPr>
          <p:cNvPr id="263" name="Oval 22"/>
          <p:cNvSpPr/>
          <p:nvPr/>
        </p:nvSpPr>
        <p:spPr>
          <a:xfrm>
            <a:off x="3708360" y="2868120"/>
            <a:ext cx="110880" cy="110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4" name="Oval 24"/>
          <p:cNvSpPr/>
          <p:nvPr/>
        </p:nvSpPr>
        <p:spPr>
          <a:xfrm>
            <a:off x="2825280" y="1412280"/>
            <a:ext cx="110880" cy="110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65" name="Picture 4" descr=""/>
          <p:cNvPicPr/>
          <p:nvPr/>
        </p:nvPicPr>
        <p:blipFill>
          <a:blip r:embed="rId7"/>
          <a:stretch/>
        </p:blipFill>
        <p:spPr>
          <a:xfrm>
            <a:off x="273240" y="5254560"/>
            <a:ext cx="1352520" cy="4539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6" descr=""/>
          <p:cNvPicPr/>
          <p:nvPr/>
        </p:nvPicPr>
        <p:blipFill>
          <a:blip r:embed="rId8"/>
          <a:stretch/>
        </p:blipFill>
        <p:spPr>
          <a:xfrm>
            <a:off x="4475880" y="3037320"/>
            <a:ext cx="1045440" cy="249840"/>
          </a:xfrm>
          <a:prstGeom prst="rect">
            <a:avLst/>
          </a:prstGeom>
          <a:ln w="0">
            <a:noFill/>
          </a:ln>
        </p:spPr>
      </p:pic>
      <p:sp>
        <p:nvSpPr>
          <p:cNvPr id="267" name="Straight Arrow Connector 8"/>
          <p:cNvSpPr/>
          <p:nvPr/>
        </p:nvSpPr>
        <p:spPr>
          <a:xfrm flipH="1">
            <a:off x="4366440" y="3273840"/>
            <a:ext cx="20772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>
                <a:lumMod val="50000"/>
              </a:srgbClr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68" name="Picture 10" descr=""/>
          <p:cNvPicPr/>
          <p:nvPr/>
        </p:nvPicPr>
        <p:blipFill>
          <a:blip r:embed="rId9"/>
          <a:stretch/>
        </p:blipFill>
        <p:spPr>
          <a:xfrm>
            <a:off x="724320" y="4116600"/>
            <a:ext cx="820800" cy="1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Linear Systems Review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9"/>
          <p:cNvSpPr/>
          <p:nvPr/>
        </p:nvSpPr>
        <p:spPr>
          <a:xfrm>
            <a:off x="682560" y="2721240"/>
            <a:ext cx="82292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There is a set of supplementary notes on the course Canvas page titled “ASEN3128_Fall22_supplement_LinearSystemResponseReview”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5" descr=""/>
          <p:cNvPicPr/>
          <p:nvPr/>
        </p:nvPicPr>
        <p:blipFill>
          <a:blip r:embed="rId1"/>
          <a:stretch/>
        </p:blipFill>
        <p:spPr>
          <a:xfrm>
            <a:off x="2453760" y="1517040"/>
            <a:ext cx="4236480" cy="91224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7" descr=""/>
          <p:cNvPicPr/>
          <p:nvPr/>
        </p:nvPicPr>
        <p:blipFill>
          <a:blip r:embed="rId2"/>
          <a:stretch/>
        </p:blipFill>
        <p:spPr>
          <a:xfrm>
            <a:off x="2033640" y="3200760"/>
            <a:ext cx="5076360" cy="9122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10" descr=""/>
          <p:cNvPicPr/>
          <p:nvPr/>
        </p:nvPicPr>
        <p:blipFill>
          <a:blip r:embed="rId3"/>
          <a:stretch/>
        </p:blipFill>
        <p:spPr>
          <a:xfrm>
            <a:off x="3825720" y="4884840"/>
            <a:ext cx="2055240" cy="253080"/>
          </a:xfrm>
          <a:prstGeom prst="rect">
            <a:avLst/>
          </a:prstGeom>
          <a:ln w="0">
            <a:noFill/>
          </a:ln>
        </p:spPr>
      </p:pic>
      <p:sp>
        <p:nvSpPr>
          <p:cNvPr id="185" name="TextBox 2"/>
          <p:cNvSpPr/>
          <p:nvPr/>
        </p:nvSpPr>
        <p:spPr>
          <a:xfrm>
            <a:off x="1073520" y="5601960"/>
            <a:ext cx="6996240" cy="54504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a state space model the eigenvalues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l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of the matrix A are the poles of the system.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Picture 3" descr=""/>
          <p:cNvPicPr/>
          <p:nvPr/>
        </p:nvPicPr>
        <p:blipFill>
          <a:blip r:embed="rId1"/>
          <a:stretch/>
        </p:blipFill>
        <p:spPr>
          <a:xfrm>
            <a:off x="657360" y="2847960"/>
            <a:ext cx="1769400" cy="91224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4" descr=""/>
          <p:cNvPicPr/>
          <p:nvPr/>
        </p:nvPicPr>
        <p:blipFill>
          <a:blip r:embed="rId2"/>
          <a:stretch/>
        </p:blipFill>
        <p:spPr>
          <a:xfrm>
            <a:off x="2819880" y="975240"/>
            <a:ext cx="6209640" cy="465696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 txBox="1"/>
          <p:nvPr/>
        </p:nvSpPr>
        <p:spPr>
          <a:xfrm>
            <a:off x="392400" y="818640"/>
            <a:ext cx="5551200" cy="148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Matlab: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FreeMono"/>
              </a:rPr>
              <a:t>sys = ss(A,eye(3),eye(3),0)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FreeMono"/>
              </a:rPr>
              <a:t>initial(sys,[0.05; 0.9; 1.0],10)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Picture 3" descr=""/>
          <p:cNvPicPr/>
          <p:nvPr/>
        </p:nvPicPr>
        <p:blipFill>
          <a:blip r:embed="rId1"/>
          <a:stretch/>
        </p:blipFill>
        <p:spPr>
          <a:xfrm>
            <a:off x="657360" y="2847960"/>
            <a:ext cx="1769400" cy="912240"/>
          </a:xfrm>
          <a:prstGeom prst="rect">
            <a:avLst/>
          </a:prstGeom>
          <a:ln w="0">
            <a:noFill/>
          </a:ln>
        </p:spPr>
      </p:pic>
      <p:pic>
        <p:nvPicPr>
          <p:cNvPr id="192" name="Picture 4" descr=""/>
          <p:cNvPicPr/>
          <p:nvPr/>
        </p:nvPicPr>
        <p:blipFill>
          <a:blip r:embed="rId2"/>
          <a:stretch/>
        </p:blipFill>
        <p:spPr>
          <a:xfrm>
            <a:off x="2819880" y="975240"/>
            <a:ext cx="6209640" cy="4656960"/>
          </a:xfrm>
          <a:prstGeom prst="rect">
            <a:avLst/>
          </a:prstGeom>
          <a:ln w="0">
            <a:noFill/>
          </a:ln>
        </p:spPr>
      </p:pic>
      <p:sp>
        <p:nvSpPr>
          <p:cNvPr id="193" name="Oval 2"/>
          <p:cNvSpPr/>
          <p:nvPr/>
        </p:nvSpPr>
        <p:spPr>
          <a:xfrm>
            <a:off x="3553920" y="1776960"/>
            <a:ext cx="1198800" cy="100908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4" name="Straight Arrow Connector 6"/>
          <p:cNvSpPr/>
          <p:nvPr/>
        </p:nvSpPr>
        <p:spPr>
          <a:xfrm>
            <a:off x="2320560" y="1544040"/>
            <a:ext cx="1302120" cy="4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95" name="TextBox 7"/>
          <p:cNvSpPr/>
          <p:nvPr/>
        </p:nvSpPr>
        <p:spPr>
          <a:xfrm>
            <a:off x="264960" y="914400"/>
            <a:ext cx="2055240" cy="1063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What is happening here if all poles are negative and real (exponential decay)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3" descr=""/>
          <p:cNvPicPr/>
          <p:nvPr/>
        </p:nvPicPr>
        <p:blipFill>
          <a:blip r:embed="rId1"/>
          <a:stretch/>
        </p:blipFill>
        <p:spPr>
          <a:xfrm>
            <a:off x="657360" y="2847960"/>
            <a:ext cx="1769400" cy="9122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4" descr=""/>
          <p:cNvPicPr/>
          <p:nvPr/>
        </p:nvPicPr>
        <p:blipFill>
          <a:blip r:embed="rId2"/>
          <a:stretch/>
        </p:blipFill>
        <p:spPr>
          <a:xfrm>
            <a:off x="2819880" y="975240"/>
            <a:ext cx="6209640" cy="4656960"/>
          </a:xfrm>
          <a:prstGeom prst="rect">
            <a:avLst/>
          </a:prstGeom>
          <a:ln w="0">
            <a:noFill/>
          </a:ln>
        </p:spPr>
      </p:pic>
      <p:sp>
        <p:nvSpPr>
          <p:cNvPr id="199" name="Oval 2"/>
          <p:cNvSpPr/>
          <p:nvPr/>
        </p:nvSpPr>
        <p:spPr>
          <a:xfrm>
            <a:off x="3553920" y="1776960"/>
            <a:ext cx="1198800" cy="100908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0" name="Straight Arrow Connector 6"/>
          <p:cNvSpPr/>
          <p:nvPr/>
        </p:nvSpPr>
        <p:spPr>
          <a:xfrm>
            <a:off x="2320560" y="1544040"/>
            <a:ext cx="1302120" cy="43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00000"/>
            </a:solidFill>
            <a:round/>
            <a:tailEnd len="med" type="triangle" w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201" name="TextBox 7"/>
          <p:cNvSpPr/>
          <p:nvPr/>
        </p:nvSpPr>
        <p:spPr>
          <a:xfrm>
            <a:off x="264960" y="914400"/>
            <a:ext cx="2055240" cy="1063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What is happening here if all poles are negative and real (exponential decay)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Freeform 9"/>
          <p:cNvSpPr/>
          <p:nvPr/>
        </p:nvSpPr>
        <p:spPr>
          <a:xfrm>
            <a:off x="3778200" y="1554480"/>
            <a:ext cx="1828440" cy="515520"/>
          </a:xfrm>
          <a:custGeom>
            <a:avLst/>
            <a:gdLst/>
            <a:ahLst/>
            <a:rect l="l" t="t" r="r" b="b"/>
            <a:pathLst>
              <a:path w="1121434" h="459689">
                <a:moveTo>
                  <a:pt x="0" y="0"/>
                </a:moveTo>
                <a:cubicBezTo>
                  <a:pt x="2156" y="45289"/>
                  <a:pt x="4313" y="90578"/>
                  <a:pt x="17253" y="138023"/>
                </a:cubicBezTo>
                <a:cubicBezTo>
                  <a:pt x="30193" y="185468"/>
                  <a:pt x="51759" y="241540"/>
                  <a:pt x="77638" y="284672"/>
                </a:cubicBezTo>
                <a:cubicBezTo>
                  <a:pt x="103517" y="327804"/>
                  <a:pt x="129396" y="372374"/>
                  <a:pt x="172528" y="396815"/>
                </a:cubicBezTo>
                <a:cubicBezTo>
                  <a:pt x="215660" y="421257"/>
                  <a:pt x="254479" y="421257"/>
                  <a:pt x="336430" y="431321"/>
                </a:cubicBezTo>
                <a:cubicBezTo>
                  <a:pt x="418381" y="441385"/>
                  <a:pt x="533400" y="452887"/>
                  <a:pt x="664234" y="457200"/>
                </a:cubicBezTo>
                <a:cubicBezTo>
                  <a:pt x="795068" y="461513"/>
                  <a:pt x="958251" y="459356"/>
                  <a:pt x="1121434" y="4572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3" name="Freeform 10"/>
          <p:cNvSpPr/>
          <p:nvPr/>
        </p:nvSpPr>
        <p:spPr>
          <a:xfrm>
            <a:off x="3778200" y="2130840"/>
            <a:ext cx="1828440" cy="422280"/>
          </a:xfrm>
          <a:custGeom>
            <a:avLst/>
            <a:gdLst/>
            <a:ahLst/>
            <a:rect l="l" t="t" r="r" b="b"/>
            <a:pathLst>
              <a:path w="1828800" h="422694">
                <a:moveTo>
                  <a:pt x="1828800" y="0"/>
                </a:moveTo>
                <a:lnTo>
                  <a:pt x="1293962" y="60384"/>
                </a:lnTo>
                <a:cubicBezTo>
                  <a:pt x="1131498" y="81950"/>
                  <a:pt x="970472" y="107830"/>
                  <a:pt x="854015" y="129396"/>
                </a:cubicBezTo>
                <a:cubicBezTo>
                  <a:pt x="737558" y="150962"/>
                  <a:pt x="662796" y="169653"/>
                  <a:pt x="595222" y="189781"/>
                </a:cubicBezTo>
                <a:cubicBezTo>
                  <a:pt x="527648" y="209909"/>
                  <a:pt x="503207" y="228600"/>
                  <a:pt x="448573" y="250166"/>
                </a:cubicBezTo>
                <a:cubicBezTo>
                  <a:pt x="393939" y="271732"/>
                  <a:pt x="267419" y="319177"/>
                  <a:pt x="267419" y="319177"/>
                </a:cubicBezTo>
                <a:lnTo>
                  <a:pt x="0" y="422694"/>
                </a:lnTo>
              </a:path>
            </a:pathLst>
          </a:custGeom>
          <a:noFill/>
          <a:ln w="28575">
            <a:solidFill>
              <a:srgbClr val="7030a0"/>
            </a:solidFill>
            <a:prstDash val="dash"/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204" name="Group 15"/>
          <p:cNvGrpSpPr/>
          <p:nvPr/>
        </p:nvGrpSpPr>
        <p:grpSpPr>
          <a:xfrm>
            <a:off x="6655320" y="2184120"/>
            <a:ext cx="1325880" cy="363960"/>
            <a:chOff x="6655320" y="2184120"/>
            <a:chExt cx="1325880" cy="363960"/>
          </a:xfrm>
        </p:grpSpPr>
        <p:sp>
          <p:nvSpPr>
            <p:cNvPr id="205" name="Oval 11"/>
            <p:cNvSpPr/>
            <p:nvPr/>
          </p:nvSpPr>
          <p:spPr>
            <a:xfrm>
              <a:off x="6655320" y="2234160"/>
              <a:ext cx="284400" cy="2671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  <a:prstDash val="dash"/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Oval 12"/>
            <p:cNvSpPr/>
            <p:nvPr/>
          </p:nvSpPr>
          <p:spPr>
            <a:xfrm>
              <a:off x="7159320" y="2234160"/>
              <a:ext cx="284400" cy="26712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  <a:prstDash val="dash"/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7" name="Oval 13"/>
            <p:cNvSpPr/>
            <p:nvPr/>
          </p:nvSpPr>
          <p:spPr>
            <a:xfrm>
              <a:off x="7696800" y="2234160"/>
              <a:ext cx="284400" cy="2671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432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8" name="TextBox 14"/>
            <p:cNvSpPr/>
            <p:nvPr/>
          </p:nvSpPr>
          <p:spPr>
            <a:xfrm>
              <a:off x="6901920" y="2184120"/>
              <a:ext cx="833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+      =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109440" y="2944440"/>
            <a:ext cx="2628720" cy="912240"/>
          </a:xfrm>
          <a:prstGeom prst="rect">
            <a:avLst/>
          </a:prstGeom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3657600" y="1581480"/>
            <a:ext cx="4971600" cy="39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2" descr=""/>
          <p:cNvPicPr/>
          <p:nvPr/>
        </p:nvPicPr>
        <p:blipFill>
          <a:blip r:embed="rId1"/>
          <a:stretch/>
        </p:blipFill>
        <p:spPr>
          <a:xfrm>
            <a:off x="69120" y="2944440"/>
            <a:ext cx="2824920" cy="91224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2"/>
          <a:stretch/>
        </p:blipFill>
        <p:spPr>
          <a:xfrm>
            <a:off x="3486600" y="1581480"/>
            <a:ext cx="4971600" cy="39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Another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1801800" y="1195920"/>
            <a:ext cx="5388840" cy="121500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4" descr=""/>
          <p:cNvPicPr/>
          <p:nvPr/>
        </p:nvPicPr>
        <p:blipFill>
          <a:blip r:embed="rId2"/>
          <a:stretch/>
        </p:blipFill>
        <p:spPr>
          <a:xfrm>
            <a:off x="1427760" y="2947320"/>
            <a:ext cx="5829120" cy="12150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3"/>
          <a:stretch/>
        </p:blipFill>
        <p:spPr>
          <a:xfrm>
            <a:off x="2289600" y="4866840"/>
            <a:ext cx="4901040" cy="25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160200"/>
            <a:ext cx="8229240" cy="658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Another Example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2" descr=""/>
          <p:cNvPicPr/>
          <p:nvPr/>
        </p:nvPicPr>
        <p:blipFill>
          <a:blip r:embed="rId1"/>
          <a:stretch/>
        </p:blipFill>
        <p:spPr>
          <a:xfrm>
            <a:off x="1801800" y="1195920"/>
            <a:ext cx="5388840" cy="121500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4" descr=""/>
          <p:cNvPicPr/>
          <p:nvPr/>
        </p:nvPicPr>
        <p:blipFill>
          <a:blip r:embed="rId2"/>
          <a:stretch/>
        </p:blipFill>
        <p:spPr>
          <a:xfrm>
            <a:off x="1427760" y="2947320"/>
            <a:ext cx="5829120" cy="1215000"/>
          </a:xfrm>
          <a:prstGeom prst="rect">
            <a:avLst/>
          </a:prstGeom>
          <a:ln w="0">
            <a:noFill/>
          </a:ln>
        </p:spPr>
      </p:pic>
      <p:pic>
        <p:nvPicPr>
          <p:cNvPr id="222" name="Picture 6" descr=""/>
          <p:cNvPicPr/>
          <p:nvPr/>
        </p:nvPicPr>
        <p:blipFill>
          <a:blip r:embed="rId3"/>
          <a:stretch/>
        </p:blipFill>
        <p:spPr>
          <a:xfrm>
            <a:off x="2289600" y="4698720"/>
            <a:ext cx="4901040" cy="253080"/>
          </a:xfrm>
          <a:prstGeom prst="rect">
            <a:avLst/>
          </a:prstGeom>
          <a:ln w="0">
            <a:noFill/>
          </a:ln>
        </p:spPr>
      </p:pic>
      <p:sp>
        <p:nvSpPr>
          <p:cNvPr id="223" name="TextBox 5"/>
          <p:cNvSpPr/>
          <p:nvPr/>
        </p:nvSpPr>
        <p:spPr>
          <a:xfrm>
            <a:off x="732600" y="5334480"/>
            <a:ext cx="7527600" cy="331920"/>
          </a:xfrm>
          <a:prstGeom prst="rect">
            <a:avLst/>
          </a:prstGeom>
          <a:noFill/>
          <a:ln w="0">
            <a:solidFill>
              <a:srgbClr val="ffffff">
                <a:lumMod val="50000"/>
              </a:srgbClr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For a state space model the eigenvalues </a:t>
            </a:r>
            <a:r>
              <a:rPr b="0" lang="en-US" sz="1400" spc="-1" strike="noStrike">
                <a:solidFill>
                  <a:srgbClr val="000000"/>
                </a:solidFill>
                <a:latin typeface="Symbol"/>
                <a:ea typeface="Arial"/>
              </a:rPr>
              <a:t>l</a:t>
            </a:r>
            <a:r>
              <a:rPr b="0" lang="en-US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of the matrix A are the poles of the system, and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4" name="Picture 9" descr=""/>
          <p:cNvPicPr/>
          <p:nvPr/>
        </p:nvPicPr>
        <p:blipFill>
          <a:blip r:embed="rId4"/>
          <a:stretch/>
        </p:blipFill>
        <p:spPr>
          <a:xfrm>
            <a:off x="2289600" y="5819040"/>
            <a:ext cx="4148640" cy="3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classes2013</Template>
  <TotalTime>48039</TotalTime>
  <Application>LibreOffice/7.3.7.2$Linux_X86_64 LibreOffice_project/30$Build-2</Application>
  <AppVersion>15.0000</AppVersion>
  <Words>635</Words>
  <Paragraphs>118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2010-09-14T00:57:19Z</dcterms:created>
  <dc:creator>Eric</dc:creator>
  <dc:description/>
  <dc:language>en-US</dc:language>
  <cp:lastModifiedBy/>
  <cp:lastPrinted>2012-04-03T14:15:57Z</cp:lastPrinted>
  <dcterms:modified xsi:type="dcterms:W3CDTF">2024-02-13T09:53:31Z</dcterms:modified>
  <cp:revision>320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(4:3)</vt:lpwstr>
  </property>
  <property fmtid="{D5CDD505-2E9C-101B-9397-08002B2CF9AE}" pid="4" name="Slides">
    <vt:i4>37</vt:i4>
  </property>
  <property fmtid="{D5CDD505-2E9C-101B-9397-08002B2CF9AE}" pid="5" name="Version">
    <vt:i4>1</vt:i4>
  </property>
</Properties>
</file>