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6.png" ContentType="image/png"/>
  <Override PartName="/ppt/media/image25.png" ContentType="image/png"/>
  <Override PartName="/ppt/media/image24.png" ContentType="image/png"/>
  <Override PartName="/ppt/media/image23.wmf" ContentType="image/x-wmf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wmf" ContentType="image/x-wmf"/>
  <Override PartName="/ppt/media/image2.wmf" ContentType="image/x-wmf"/>
  <Override PartName="/ppt/media/image29.png" ContentType="image/png"/>
  <Override PartName="/ppt/media/image3.wmf" ContentType="image/x-wmf"/>
  <Override PartName="/ppt/media/image27.png" ContentType="image/png"/>
  <Override PartName="/ppt/media/image4.png" ContentType="image/png"/>
  <Override PartName="/ppt/media/image34.png" ContentType="image/png"/>
  <Override PartName="/ppt/media/image5.png" ContentType="image/png"/>
  <Override PartName="/ppt/media/image35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2.png" ContentType="image/png"/>
  <Override PartName="/ppt/media/image40.png" ContentType="image/png"/>
  <Override PartName="/ppt/media/image42.png" ContentType="image/png"/>
  <Override PartName="/ppt/media/image31.png" ContentType="image/png"/>
  <Override PartName="/ppt/media/image43.png" ContentType="image/png"/>
  <Override PartName="/ppt/media/image13.png" ContentType="image/png"/>
  <Override PartName="/ppt/media/image33.png" ContentType="image/png"/>
  <Override PartName="/ppt/media/image38.png" ContentType="image/png"/>
  <Override PartName="/ppt/media/image8.png" ContentType="image/png"/>
  <Override PartName="/ppt/media/image44.jpeg" ContentType="image/jpeg"/>
  <Override PartName="/ppt/media/image45.png" ContentType="image/png"/>
  <Override PartName="/ppt/media/image46.png" ContentType="image/png"/>
  <Override PartName="/ppt/media/image51.wmf" ContentType="image/x-wmf"/>
  <Override PartName="/ppt/media/image48.png" ContentType="image/png"/>
  <Override PartName="/ppt/media/image11.png" ContentType="image/png"/>
  <Override PartName="/ppt/media/image49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6.png" ContentType="image/png"/>
  <Override PartName="/ppt/media/image36.png" ContentType="image/png"/>
  <Override PartName="/ppt/media/image10.png" ContentType="image/png"/>
  <Override PartName="/ppt/media/image47.png" ContentType="image/png"/>
  <Override PartName="/ppt/media/image50.wmf" ContentType="image/x-wmf"/>
  <Override PartName="/ppt/media/image28.wmf" ContentType="image/x-wmf"/>
  <Override PartName="/ppt/media/image30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5FE9D7E-5020-4A37-813F-F81904970B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2CD431-E8B9-463E-9B47-3BDEAAF7A70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06402C-85E1-4D2F-B962-26FC56F67A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8A2569-2504-4D0C-9F52-83594BC888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F22790-8E31-448D-B6BF-0DDB9B6736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63287-3D47-4D1A-816E-6D8C87935D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8296E8-18C9-4460-9787-A4B21525C8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561ACC-0CF5-48FB-88AA-F5B87C7CF6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751FF0-65EE-4734-86DF-FD196C276D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0CF23C-6520-44F6-A3B7-12B01B58D3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9D7F80-F2F6-41C8-8C9A-77B9B650C2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12680"/>
            <a:ext cx="8229240" cy="34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1C93E1-80CC-4563-B4F7-848FD4264F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412A46-AD2C-4C50-95DA-5AF4250236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84082A-B20E-4CAC-95D8-8E86AF9D8E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34499E-7B4D-411F-BF03-AD25D454A8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25D4A2-B067-4CCE-A40C-083F178057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22B822-49D4-4115-A04A-FA50327457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F32DAF-3C80-4609-9DE8-BCD1FD0D0C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F00019-5B70-4B08-8478-DC6304C30D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D27F9D-7AE3-4678-A739-CB50691FBB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D7226C-5470-4862-9EB4-38B6F4AD78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446C69-C7C4-464B-8C00-BCAC13B3F9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49230D-0676-4BE1-B476-782CB6B6D5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1F008E-048C-4A9E-A41E-B7D1A08E25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0813D-F72B-49F7-ADF2-7E04977A83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112680"/>
            <a:ext cx="8229240" cy="34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972487-FD52-42D3-BC8D-908E31E9AA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C4765E-9306-421D-B2EE-1C92412265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3A442E-33EA-4489-8C39-95EA26B931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63DF75-2EAA-493A-A570-EC81248A9A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90BEC8-83D1-4C7F-B532-18B311CF1A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9508FC-326B-4B9F-A4EE-6445194AD7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91440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3636720"/>
            <a:ext cx="26496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104BFD-208E-480B-AA06-8D16B24513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17E88A-C56D-4896-B8A5-619F152B83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CF32B1-4A2C-461A-B316-E0F4FA6A07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12680"/>
            <a:ext cx="8229240" cy="340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B12BF-77F6-4D94-A6D2-89E775A5F9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6631C3-8E64-423C-B2AD-C70A2AEA6C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521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3672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02BC0A-D1A9-4205-9D73-0876903737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914400"/>
            <a:ext cx="401580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36720"/>
            <a:ext cx="8229240" cy="24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DE778D-D0D9-4A7A-8CB6-6C935CBE8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ic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k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to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di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st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er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tit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st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yl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B611D1BC-4B4C-41FD-8458-386506741F0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4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71A182F4-3746-4F50-834B-396443F40AC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7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7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8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AC78F259-CD07-48B4-A396-18A4E98F40C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jpe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wmf"/><Relationship Id="rId7" Type="http://schemas.openxmlformats.org/officeDocument/2006/relationships/image" Target="../media/image51.wmf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wmf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5" descr=""/>
          <p:cNvPicPr/>
          <p:nvPr/>
        </p:nvPicPr>
        <p:blipFill>
          <a:blip r:embed="rId1"/>
          <a:stretch/>
        </p:blipFill>
        <p:spPr>
          <a:xfrm>
            <a:off x="0" y="10440"/>
            <a:ext cx="9143640" cy="684720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68400"/>
            <a:ext cx="800856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Longitudinal Forces and Moments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7"/>
          <p:cNvSpPr/>
          <p:nvPr/>
        </p:nvSpPr>
        <p:spPr>
          <a:xfrm>
            <a:off x="2570400" y="6203520"/>
            <a:ext cx="4003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Aircraft Dynamics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UNIVERSITY OF COLORADO </a:t>
            </a:r>
            <a:r>
              <a:rPr b="1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BOULDER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Longitudinal Control (Elevator)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Picture 7" descr=""/>
          <p:cNvPicPr/>
          <p:nvPr/>
        </p:nvPicPr>
        <p:blipFill>
          <a:blip r:embed="rId1"/>
          <a:stretch/>
        </p:blipFill>
        <p:spPr>
          <a:xfrm>
            <a:off x="712800" y="4849560"/>
            <a:ext cx="2318040" cy="27396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6" descr=""/>
          <p:cNvPicPr/>
          <p:nvPr/>
        </p:nvPicPr>
        <p:blipFill>
          <a:blip r:embed="rId2"/>
          <a:stretch/>
        </p:blipFill>
        <p:spPr>
          <a:xfrm>
            <a:off x="668880" y="5618880"/>
            <a:ext cx="3220920" cy="273960"/>
          </a:xfrm>
          <a:prstGeom prst="rect">
            <a:avLst/>
          </a:prstGeom>
          <a:ln w="0">
            <a:noFill/>
          </a:ln>
        </p:spPr>
      </p:pic>
      <p:pic>
        <p:nvPicPr>
          <p:cNvPr id="325" name="Picture 11" descr=""/>
          <p:cNvPicPr/>
          <p:nvPr/>
        </p:nvPicPr>
        <p:blipFill>
          <a:blip r:embed="rId3"/>
          <a:stretch/>
        </p:blipFill>
        <p:spPr>
          <a:xfrm>
            <a:off x="4952520" y="4710240"/>
            <a:ext cx="2639880" cy="567360"/>
          </a:xfrm>
          <a:prstGeom prst="rect">
            <a:avLst/>
          </a:prstGeom>
          <a:ln w="0">
            <a:noFill/>
          </a:ln>
        </p:spPr>
      </p:pic>
      <p:pic>
        <p:nvPicPr>
          <p:cNvPr id="326" name="Picture 13" descr=""/>
          <p:cNvPicPr/>
          <p:nvPr/>
        </p:nvPicPr>
        <p:blipFill>
          <a:blip r:embed="rId4"/>
          <a:stretch/>
        </p:blipFill>
        <p:spPr>
          <a:xfrm>
            <a:off x="4897440" y="5600880"/>
            <a:ext cx="3685680" cy="306360"/>
          </a:xfrm>
          <a:prstGeom prst="rect">
            <a:avLst/>
          </a:prstGeom>
          <a:ln w="0">
            <a:noFill/>
          </a:ln>
        </p:spPr>
      </p:pic>
      <p:pic>
        <p:nvPicPr>
          <p:cNvPr id="327" name="Picture 4" descr="http://avstop.com/ac/fig1-25.jpg"/>
          <p:cNvPicPr/>
          <p:nvPr/>
        </p:nvPicPr>
        <p:blipFill>
          <a:blip r:embed="rId5"/>
          <a:stretch/>
        </p:blipFill>
        <p:spPr>
          <a:xfrm>
            <a:off x="360360" y="1202400"/>
            <a:ext cx="8564400" cy="2708280"/>
          </a:xfrm>
          <a:prstGeom prst="rect">
            <a:avLst/>
          </a:prstGeom>
          <a:ln w="0">
            <a:noFill/>
          </a:ln>
        </p:spPr>
      </p:pic>
      <p:grpSp>
        <p:nvGrpSpPr>
          <p:cNvPr id="328" name="Group 9"/>
          <p:cNvGrpSpPr/>
          <p:nvPr/>
        </p:nvGrpSpPr>
        <p:grpSpPr>
          <a:xfrm>
            <a:off x="7683120" y="2813760"/>
            <a:ext cx="726480" cy="504720"/>
            <a:chOff x="7683120" y="2813760"/>
            <a:chExt cx="726480" cy="504720"/>
          </a:xfrm>
        </p:grpSpPr>
        <p:sp>
          <p:nvSpPr>
            <p:cNvPr id="329" name="Straight Arrow Connector 10"/>
            <p:cNvSpPr/>
            <p:nvPr/>
          </p:nvSpPr>
          <p:spPr>
            <a:xfrm flipV="1" rot="63000">
              <a:off x="7920000" y="3070080"/>
              <a:ext cx="487080" cy="24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30" name="Straight Arrow Connector 12"/>
            <p:cNvSpPr/>
            <p:nvPr/>
          </p:nvSpPr>
          <p:spPr>
            <a:xfrm flipV="1" rot="16263000">
              <a:off x="7565760" y="2937600"/>
              <a:ext cx="487080" cy="24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331" name="Arc 14"/>
          <p:cNvSpPr/>
          <p:nvPr/>
        </p:nvSpPr>
        <p:spPr>
          <a:xfrm rot="19271400">
            <a:off x="7736040" y="3020040"/>
            <a:ext cx="441360" cy="46764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2" name="TextBox 2"/>
          <p:cNvSpPr/>
          <p:nvPr/>
        </p:nvSpPr>
        <p:spPr>
          <a:xfrm>
            <a:off x="7193160" y="2758680"/>
            <a:ext cx="4842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15"/>
          <p:cNvSpPr/>
          <p:nvPr/>
        </p:nvSpPr>
        <p:spPr>
          <a:xfrm>
            <a:off x="8416080" y="2748600"/>
            <a:ext cx="5223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16"/>
          <p:cNvSpPr/>
          <p:nvPr/>
        </p:nvSpPr>
        <p:spPr>
          <a:xfrm>
            <a:off x="7337520" y="3343320"/>
            <a:ext cx="5608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DM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TextBox 3"/>
          <p:cNvSpPr/>
          <p:nvPr/>
        </p:nvSpPr>
        <p:spPr>
          <a:xfrm>
            <a:off x="369000" y="1096560"/>
            <a:ext cx="187416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http://avstop.com/ac/1-14.html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2"/>
          <p:cNvSpPr/>
          <p:nvPr/>
        </p:nvSpPr>
        <p:spPr>
          <a:xfrm>
            <a:off x="2746080" y="939960"/>
            <a:ext cx="3978720" cy="1024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Picture 8" descr=""/>
          <p:cNvPicPr/>
          <p:nvPr/>
        </p:nvPicPr>
        <p:blipFill>
          <a:blip r:embed="rId1"/>
          <a:stretch/>
        </p:blipFill>
        <p:spPr>
          <a:xfrm>
            <a:off x="523800" y="3787200"/>
            <a:ext cx="3990960" cy="550080"/>
          </a:xfrm>
          <a:prstGeom prst="rect">
            <a:avLst/>
          </a:prstGeom>
          <a:ln w="0">
            <a:noFill/>
          </a:ln>
        </p:spPr>
      </p:pic>
      <p:pic>
        <p:nvPicPr>
          <p:cNvPr id="339" name="Picture 15" descr=""/>
          <p:cNvPicPr/>
          <p:nvPr/>
        </p:nvPicPr>
        <p:blipFill>
          <a:blip r:embed="rId2"/>
          <a:stretch/>
        </p:blipFill>
        <p:spPr>
          <a:xfrm>
            <a:off x="523800" y="4559400"/>
            <a:ext cx="2017440" cy="231120"/>
          </a:xfrm>
          <a:prstGeom prst="rect">
            <a:avLst/>
          </a:prstGeom>
          <a:ln w="0">
            <a:noFill/>
          </a:ln>
        </p:spPr>
      </p:pic>
      <p:pic>
        <p:nvPicPr>
          <p:cNvPr id="340" name="Picture 7" descr=""/>
          <p:cNvPicPr/>
          <p:nvPr/>
        </p:nvPicPr>
        <p:blipFill>
          <a:blip r:embed="rId3"/>
          <a:stretch/>
        </p:blipFill>
        <p:spPr>
          <a:xfrm>
            <a:off x="523800" y="3016800"/>
            <a:ext cx="6051960" cy="548280"/>
          </a:xfrm>
          <a:prstGeom prst="rect">
            <a:avLst/>
          </a:prstGeom>
          <a:ln w="0">
            <a:noFill/>
          </a:ln>
        </p:spPr>
      </p:pic>
      <p:pic>
        <p:nvPicPr>
          <p:cNvPr id="341" name="Picture 16" descr=""/>
          <p:cNvPicPr/>
          <p:nvPr/>
        </p:nvPicPr>
        <p:blipFill>
          <a:blip r:embed="rId4"/>
          <a:stretch/>
        </p:blipFill>
        <p:spPr>
          <a:xfrm>
            <a:off x="523800" y="5012640"/>
            <a:ext cx="2376000" cy="510480"/>
          </a:xfrm>
          <a:prstGeom prst="rect">
            <a:avLst/>
          </a:prstGeom>
          <a:ln w="0">
            <a:noFill/>
          </a:ln>
        </p:spPr>
      </p:pic>
      <p:pic>
        <p:nvPicPr>
          <p:cNvPr id="342" name="Picture 17" descr=""/>
          <p:cNvPicPr/>
          <p:nvPr/>
        </p:nvPicPr>
        <p:blipFill>
          <a:blip r:embed="rId5"/>
          <a:stretch/>
        </p:blipFill>
        <p:spPr>
          <a:xfrm>
            <a:off x="523800" y="5745240"/>
            <a:ext cx="3317040" cy="275760"/>
          </a:xfrm>
          <a:prstGeom prst="rect">
            <a:avLst/>
          </a:prstGeom>
          <a:ln w="0">
            <a:noFill/>
          </a:ln>
        </p:spPr>
      </p:pic>
      <p:sp>
        <p:nvSpPr>
          <p:cNvPr id="343" name="TextBox 10"/>
          <p:cNvSpPr/>
          <p:nvPr/>
        </p:nvSpPr>
        <p:spPr>
          <a:xfrm>
            <a:off x="3468240" y="4681080"/>
            <a:ext cx="3857040" cy="363960"/>
          </a:xfrm>
          <a:prstGeom prst="rect">
            <a:avLst/>
          </a:prstGeom>
          <a:noFill/>
          <a:ln w="0">
            <a:solidFill>
              <a:srgbClr val="ffffff">
                <a:lumMod val="65000"/>
              </a:srgbClr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Direct dependence on CG location 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Straight Arrow Connector 11"/>
          <p:cNvSpPr/>
          <p:nvPr/>
        </p:nvSpPr>
        <p:spPr>
          <a:xfrm flipH="1" flipV="1">
            <a:off x="2541600" y="4681080"/>
            <a:ext cx="90288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345" name="Picture 9" descr=""/>
          <p:cNvPicPr/>
          <p:nvPr/>
        </p:nvPicPr>
        <p:blipFill>
          <a:blip r:embed="rId6"/>
          <a:stretch/>
        </p:blipFill>
        <p:spPr>
          <a:xfrm>
            <a:off x="2900160" y="1042560"/>
            <a:ext cx="3720600" cy="837720"/>
          </a:xfrm>
          <a:prstGeom prst="rect">
            <a:avLst/>
          </a:prstGeom>
          <a:ln w="0">
            <a:noFill/>
          </a:ln>
        </p:spPr>
      </p:pic>
      <p:pic>
        <p:nvPicPr>
          <p:cNvPr id="346" name="Picture 3" descr=""/>
          <p:cNvPicPr/>
          <p:nvPr/>
        </p:nvPicPr>
        <p:blipFill>
          <a:blip r:embed="rId7"/>
          <a:stretch/>
        </p:blipFill>
        <p:spPr>
          <a:xfrm>
            <a:off x="522000" y="2251800"/>
            <a:ext cx="3758760" cy="55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43"/>
          <p:cNvSpPr/>
          <p:nvPr/>
        </p:nvSpPr>
        <p:spPr>
          <a:xfrm flipH="1" rot="21374400">
            <a:off x="3058920" y="1870200"/>
            <a:ext cx="3553920" cy="91908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ffffff">
                <a:lumMod val="85000"/>
              </a:srgbClr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Wing / Body / Nacelle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5" descr=""/>
          <p:cNvPicPr/>
          <p:nvPr/>
        </p:nvPicPr>
        <p:blipFill>
          <a:blip r:embed="rId1"/>
          <a:stretch/>
        </p:blipFill>
        <p:spPr>
          <a:xfrm>
            <a:off x="215640" y="4214520"/>
            <a:ext cx="8503560" cy="2588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4"/>
          <p:cNvSpPr/>
          <p:nvPr/>
        </p:nvSpPr>
        <p:spPr>
          <a:xfrm>
            <a:off x="2199960" y="4671360"/>
            <a:ext cx="4754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Non-dimensionalize and ignore several terms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1998720" y="5230440"/>
            <a:ext cx="4482000" cy="942480"/>
          </a:xfrm>
          <a:prstGeom prst="rect">
            <a:avLst/>
          </a:prstGeom>
          <a:ln w="0">
            <a:noFill/>
          </a:ln>
        </p:spPr>
      </p:pic>
      <p:sp>
        <p:nvSpPr>
          <p:cNvPr id="143" name="TextBox 7"/>
          <p:cNvSpPr/>
          <p:nvPr/>
        </p:nvSpPr>
        <p:spPr>
          <a:xfrm>
            <a:off x="1855800" y="2339280"/>
            <a:ext cx="495000" cy="4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Box 6"/>
          <p:cNvSpPr/>
          <p:nvPr/>
        </p:nvSpPr>
        <p:spPr>
          <a:xfrm>
            <a:off x="3418200" y="851760"/>
            <a:ext cx="44460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Rectangle 8"/>
          <p:cNvSpPr/>
          <p:nvPr/>
        </p:nvSpPr>
        <p:spPr>
          <a:xfrm>
            <a:off x="4571640" y="2756520"/>
            <a:ext cx="395640" cy="2001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" name="Rectangle 10"/>
          <p:cNvSpPr/>
          <p:nvPr/>
        </p:nvSpPr>
        <p:spPr>
          <a:xfrm>
            <a:off x="3790440" y="2031840"/>
            <a:ext cx="417600" cy="248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7" name="TextBox 11"/>
          <p:cNvSpPr/>
          <p:nvPr/>
        </p:nvSpPr>
        <p:spPr>
          <a:xfrm>
            <a:off x="3987000" y="1444320"/>
            <a:ext cx="6260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acwb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Rectangle 12"/>
          <p:cNvSpPr/>
          <p:nvPr/>
        </p:nvSpPr>
        <p:spPr>
          <a:xfrm>
            <a:off x="3588120" y="3129480"/>
            <a:ext cx="578160" cy="3301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9" name="Straight Connector 15"/>
          <p:cNvSpPr/>
          <p:nvPr/>
        </p:nvSpPr>
        <p:spPr>
          <a:xfrm flipH="1">
            <a:off x="3032640" y="2214720"/>
            <a:ext cx="18720" cy="174024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0" name="Picture 41" descr=""/>
          <p:cNvPicPr/>
          <p:nvPr/>
        </p:nvPicPr>
        <p:blipFill>
          <a:blip r:embed="rId3"/>
          <a:stretch/>
        </p:blipFill>
        <p:spPr>
          <a:xfrm>
            <a:off x="3318480" y="2827080"/>
            <a:ext cx="611280" cy="243360"/>
          </a:xfrm>
          <a:prstGeom prst="rect">
            <a:avLst/>
          </a:prstGeom>
          <a:ln w="0">
            <a:noFill/>
          </a:ln>
        </p:spPr>
      </p:pic>
      <p:sp>
        <p:nvSpPr>
          <p:cNvPr id="151" name="Straight Arrow Connector 25"/>
          <p:cNvSpPr/>
          <p:nvPr/>
        </p:nvSpPr>
        <p:spPr>
          <a:xfrm>
            <a:off x="3051720" y="2751120"/>
            <a:ext cx="110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Straight Arrow Connector 30"/>
          <p:cNvSpPr/>
          <p:nvPr/>
        </p:nvSpPr>
        <p:spPr>
          <a:xfrm>
            <a:off x="3058560" y="3416040"/>
            <a:ext cx="2927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53" name="Picture 39" descr=""/>
          <p:cNvPicPr/>
          <p:nvPr/>
        </p:nvPicPr>
        <p:blipFill>
          <a:blip r:embed="rId4"/>
          <a:stretch/>
        </p:blipFill>
        <p:spPr>
          <a:xfrm>
            <a:off x="4354560" y="3443760"/>
            <a:ext cx="249120" cy="178560"/>
          </a:xfrm>
          <a:prstGeom prst="rect">
            <a:avLst/>
          </a:prstGeom>
          <a:ln w="0">
            <a:noFill/>
          </a:ln>
        </p:spPr>
      </p:pic>
      <p:sp>
        <p:nvSpPr>
          <p:cNvPr id="154" name="Straight Connector 13"/>
          <p:cNvSpPr/>
          <p:nvPr/>
        </p:nvSpPr>
        <p:spPr>
          <a:xfrm>
            <a:off x="1379160" y="2203200"/>
            <a:ext cx="682812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5" name="Straight Arrow Connector 16"/>
          <p:cNvSpPr/>
          <p:nvPr/>
        </p:nvSpPr>
        <p:spPr>
          <a:xfrm flipV="1">
            <a:off x="1840680" y="2674800"/>
            <a:ext cx="942480" cy="4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6" name="Straight Arrow Connector 24"/>
          <p:cNvSpPr/>
          <p:nvPr/>
        </p:nvSpPr>
        <p:spPr>
          <a:xfrm flipV="1">
            <a:off x="4152960" y="1726200"/>
            <a:ext cx="942480" cy="4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7" name="Straight Arrow Connector 26"/>
          <p:cNvSpPr/>
          <p:nvPr/>
        </p:nvSpPr>
        <p:spPr>
          <a:xfrm flipV="1" rot="16200000">
            <a:off x="3479760" y="1492200"/>
            <a:ext cx="942480" cy="4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8" name="TextBox 27"/>
          <p:cNvSpPr/>
          <p:nvPr/>
        </p:nvSpPr>
        <p:spPr>
          <a:xfrm>
            <a:off x="4997880" y="1388880"/>
            <a:ext cx="47808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Flowchart: Or 19"/>
          <p:cNvSpPr/>
          <p:nvPr/>
        </p:nvSpPr>
        <p:spPr>
          <a:xfrm>
            <a:off x="5892840" y="1733040"/>
            <a:ext cx="186840" cy="186840"/>
          </a:xfrm>
          <a:prstGeom prst="flowChartOr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0" name="Arc 28"/>
          <p:cNvSpPr/>
          <p:nvPr/>
        </p:nvSpPr>
        <p:spPr>
          <a:xfrm rot="20064600">
            <a:off x="3879360" y="1896120"/>
            <a:ext cx="545760" cy="57816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Straight Connector 32"/>
          <p:cNvSpPr/>
          <p:nvPr/>
        </p:nvSpPr>
        <p:spPr>
          <a:xfrm>
            <a:off x="5997600" y="1910520"/>
            <a:ext cx="360" cy="162468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Straight Connector 33"/>
          <p:cNvSpPr/>
          <p:nvPr/>
        </p:nvSpPr>
        <p:spPr>
          <a:xfrm flipH="1">
            <a:off x="4197960" y="2156040"/>
            <a:ext cx="10440" cy="95580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Straight Connector 44"/>
          <p:cNvSpPr/>
          <p:nvPr/>
        </p:nvSpPr>
        <p:spPr>
          <a:xfrm>
            <a:off x="6634800" y="2206080"/>
            <a:ext cx="4680" cy="1539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Straight Arrow Connector 47"/>
          <p:cNvSpPr/>
          <p:nvPr/>
        </p:nvSpPr>
        <p:spPr>
          <a:xfrm>
            <a:off x="3067560" y="3887640"/>
            <a:ext cx="356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65" name="Picture 48" descr=""/>
          <p:cNvPicPr/>
          <p:nvPr/>
        </p:nvPicPr>
        <p:blipFill>
          <a:blip r:embed="rId5"/>
          <a:stretch/>
        </p:blipFill>
        <p:spPr>
          <a:xfrm>
            <a:off x="5237280" y="3663360"/>
            <a:ext cx="106200" cy="154080"/>
          </a:xfrm>
          <a:prstGeom prst="rect">
            <a:avLst/>
          </a:prstGeom>
          <a:ln w="0">
            <a:noFill/>
          </a:ln>
        </p:spPr>
      </p:pic>
      <p:sp>
        <p:nvSpPr>
          <p:cNvPr id="166" name="TextBox 50"/>
          <p:cNvSpPr/>
          <p:nvPr/>
        </p:nvSpPr>
        <p:spPr>
          <a:xfrm>
            <a:off x="6062400" y="1517040"/>
            <a:ext cx="65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C.G.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Oval 3"/>
          <p:cNvSpPr/>
          <p:nvPr/>
        </p:nvSpPr>
        <p:spPr>
          <a:xfrm>
            <a:off x="4155840" y="2160720"/>
            <a:ext cx="72360" cy="7236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8" name="TextBox 9"/>
          <p:cNvSpPr/>
          <p:nvPr/>
        </p:nvSpPr>
        <p:spPr>
          <a:xfrm>
            <a:off x="1071720" y="308448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9" name="Straight Connector 34"/>
          <p:cNvSpPr/>
          <p:nvPr/>
        </p:nvSpPr>
        <p:spPr>
          <a:xfrm>
            <a:off x="6066000" y="1826640"/>
            <a:ext cx="1255680" cy="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Straight Arrow Connector 35"/>
          <p:cNvSpPr/>
          <p:nvPr/>
        </p:nvSpPr>
        <p:spPr>
          <a:xfrm flipV="1">
            <a:off x="7171560" y="1826640"/>
            <a:ext cx="360" cy="35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1" name="TextBox 20"/>
          <p:cNvSpPr/>
          <p:nvPr/>
        </p:nvSpPr>
        <p:spPr>
          <a:xfrm>
            <a:off x="7186680" y="1794600"/>
            <a:ext cx="26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z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Tail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6" descr=""/>
          <p:cNvPicPr/>
          <p:nvPr/>
        </p:nvPicPr>
        <p:blipFill>
          <a:blip r:embed="rId1"/>
          <a:stretch/>
        </p:blipFill>
        <p:spPr>
          <a:xfrm>
            <a:off x="462960" y="3872160"/>
            <a:ext cx="4108680" cy="87408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8" descr=""/>
          <p:cNvPicPr/>
          <p:nvPr/>
        </p:nvPicPr>
        <p:blipFill>
          <a:blip r:embed="rId2"/>
          <a:stretch/>
        </p:blipFill>
        <p:spPr>
          <a:xfrm>
            <a:off x="6252840" y="3896280"/>
            <a:ext cx="2209320" cy="52920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9" descr=""/>
          <p:cNvPicPr/>
          <p:nvPr/>
        </p:nvPicPr>
        <p:blipFill>
          <a:blip r:embed="rId3"/>
          <a:stretch/>
        </p:blipFill>
        <p:spPr>
          <a:xfrm>
            <a:off x="457200" y="5552640"/>
            <a:ext cx="3491640" cy="3081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1" descr=""/>
          <p:cNvPicPr/>
          <p:nvPr/>
        </p:nvPicPr>
        <p:blipFill>
          <a:blip r:embed="rId4"/>
          <a:stretch/>
        </p:blipFill>
        <p:spPr>
          <a:xfrm>
            <a:off x="5503680" y="5331960"/>
            <a:ext cx="3182760" cy="529200"/>
          </a:xfrm>
          <a:prstGeom prst="rect">
            <a:avLst/>
          </a:prstGeom>
          <a:ln w="0">
            <a:noFill/>
          </a:ln>
        </p:spPr>
      </p:pic>
      <p:sp>
        <p:nvSpPr>
          <p:cNvPr id="177" name="Straight Arrow Connector 14"/>
          <p:cNvSpPr/>
          <p:nvPr/>
        </p:nvSpPr>
        <p:spPr>
          <a:xfrm>
            <a:off x="4808520" y="4160880"/>
            <a:ext cx="115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Straight Arrow Connector 15"/>
          <p:cNvSpPr/>
          <p:nvPr/>
        </p:nvSpPr>
        <p:spPr>
          <a:xfrm>
            <a:off x="4090320" y="5668560"/>
            <a:ext cx="115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9" name="Freeform 12"/>
          <p:cNvSpPr/>
          <p:nvPr/>
        </p:nvSpPr>
        <p:spPr>
          <a:xfrm flipH="1" rot="21374400">
            <a:off x="2001240" y="1638720"/>
            <a:ext cx="3553920" cy="91908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ffffff">
                <a:lumMod val="85000"/>
              </a:srgbClr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0" name="TextBox 13"/>
          <p:cNvSpPr/>
          <p:nvPr/>
        </p:nvSpPr>
        <p:spPr>
          <a:xfrm>
            <a:off x="798120" y="2107800"/>
            <a:ext cx="495000" cy="4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TextBox 16"/>
          <p:cNvSpPr/>
          <p:nvPr/>
        </p:nvSpPr>
        <p:spPr>
          <a:xfrm>
            <a:off x="6511320" y="1083600"/>
            <a:ext cx="32580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Rectangle 17"/>
          <p:cNvSpPr/>
          <p:nvPr/>
        </p:nvSpPr>
        <p:spPr>
          <a:xfrm>
            <a:off x="3513960" y="2525040"/>
            <a:ext cx="395640" cy="2001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3" name="Rectangle 18"/>
          <p:cNvSpPr/>
          <p:nvPr/>
        </p:nvSpPr>
        <p:spPr>
          <a:xfrm>
            <a:off x="2732760" y="1800360"/>
            <a:ext cx="417600" cy="248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4" name="TextBox 19"/>
          <p:cNvSpPr/>
          <p:nvPr/>
        </p:nvSpPr>
        <p:spPr>
          <a:xfrm>
            <a:off x="7322040" y="1308600"/>
            <a:ext cx="5072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5" name="Rectangle 20"/>
          <p:cNvSpPr/>
          <p:nvPr/>
        </p:nvSpPr>
        <p:spPr>
          <a:xfrm>
            <a:off x="2530440" y="2898000"/>
            <a:ext cx="578160" cy="3301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86" name="Picture 48" descr=""/>
          <p:cNvPicPr/>
          <p:nvPr/>
        </p:nvPicPr>
        <p:blipFill>
          <a:blip r:embed="rId5"/>
          <a:stretch/>
        </p:blipFill>
        <p:spPr>
          <a:xfrm>
            <a:off x="5235840" y="2923560"/>
            <a:ext cx="135000" cy="258840"/>
          </a:xfrm>
          <a:prstGeom prst="rect">
            <a:avLst/>
          </a:prstGeom>
          <a:ln w="0">
            <a:noFill/>
          </a:ln>
        </p:spPr>
      </p:pic>
      <p:sp>
        <p:nvSpPr>
          <p:cNvPr id="187" name="Straight Arrow Connector 23"/>
          <p:cNvSpPr/>
          <p:nvPr/>
        </p:nvSpPr>
        <p:spPr>
          <a:xfrm>
            <a:off x="3150720" y="3225600"/>
            <a:ext cx="44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Straight Arrow Connector 24"/>
          <p:cNvSpPr/>
          <p:nvPr/>
        </p:nvSpPr>
        <p:spPr>
          <a:xfrm>
            <a:off x="4939920" y="2590200"/>
            <a:ext cx="266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Straight Connector 26"/>
          <p:cNvSpPr/>
          <p:nvPr/>
        </p:nvSpPr>
        <p:spPr>
          <a:xfrm>
            <a:off x="321480" y="1971720"/>
            <a:ext cx="836532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Straight Arrow Connector 27"/>
          <p:cNvSpPr/>
          <p:nvPr/>
        </p:nvSpPr>
        <p:spPr>
          <a:xfrm flipV="1">
            <a:off x="783000" y="2443680"/>
            <a:ext cx="942480" cy="4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91" name="Group 5"/>
          <p:cNvGrpSpPr/>
          <p:nvPr/>
        </p:nvGrpSpPr>
        <p:grpSpPr>
          <a:xfrm>
            <a:off x="6789960" y="1215720"/>
            <a:ext cx="1682280" cy="1074600"/>
            <a:chOff x="6789960" y="1215720"/>
            <a:chExt cx="1682280" cy="1074600"/>
          </a:xfrm>
        </p:grpSpPr>
        <p:sp>
          <p:nvSpPr>
            <p:cNvPr id="192" name="Straight Arrow Connector 28"/>
            <p:cNvSpPr/>
            <p:nvPr/>
          </p:nvSpPr>
          <p:spPr>
            <a:xfrm flipV="1" rot="19885800">
              <a:off x="7474320" y="1412280"/>
              <a:ext cx="942480" cy="47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Straight Arrow Connector 29"/>
            <p:cNvSpPr/>
            <p:nvPr/>
          </p:nvSpPr>
          <p:spPr>
            <a:xfrm flipV="1" rot="14485800">
              <a:off x="6751080" y="1527840"/>
              <a:ext cx="942480" cy="47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94" name="TextBox 30"/>
          <p:cNvSpPr/>
          <p:nvPr/>
        </p:nvSpPr>
        <p:spPr>
          <a:xfrm>
            <a:off x="8107200" y="860760"/>
            <a:ext cx="35928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Flowchart: Or 31"/>
          <p:cNvSpPr/>
          <p:nvPr/>
        </p:nvSpPr>
        <p:spPr>
          <a:xfrm>
            <a:off x="4835520" y="1501560"/>
            <a:ext cx="186840" cy="186840"/>
          </a:xfrm>
          <a:prstGeom prst="flowChartOr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6" name="Arc 32"/>
          <p:cNvSpPr/>
          <p:nvPr/>
        </p:nvSpPr>
        <p:spPr>
          <a:xfrm rot="19271400">
            <a:off x="7309800" y="1705680"/>
            <a:ext cx="545760" cy="57816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Straight Connector 33"/>
          <p:cNvSpPr/>
          <p:nvPr/>
        </p:nvSpPr>
        <p:spPr>
          <a:xfrm>
            <a:off x="4939920" y="1679040"/>
            <a:ext cx="360" cy="116028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8" name="Straight Connector 34"/>
          <p:cNvSpPr/>
          <p:nvPr/>
        </p:nvSpPr>
        <p:spPr>
          <a:xfrm flipH="1">
            <a:off x="3134880" y="1924560"/>
            <a:ext cx="15840" cy="147492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9" name="Straight Connector 35"/>
          <p:cNvSpPr/>
          <p:nvPr/>
        </p:nvSpPr>
        <p:spPr>
          <a:xfrm>
            <a:off x="7649640" y="1943280"/>
            <a:ext cx="4680" cy="1539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00" name="Picture 44" descr=""/>
          <p:cNvPicPr/>
          <p:nvPr/>
        </p:nvPicPr>
        <p:blipFill>
          <a:blip r:embed="rId6"/>
          <a:stretch/>
        </p:blipFill>
        <p:spPr>
          <a:xfrm>
            <a:off x="5964480" y="2319480"/>
            <a:ext cx="135000" cy="216720"/>
          </a:xfrm>
          <a:prstGeom prst="rect">
            <a:avLst/>
          </a:prstGeom>
          <a:ln w="0">
            <a:noFill/>
          </a:ln>
        </p:spPr>
      </p:pic>
      <p:sp>
        <p:nvSpPr>
          <p:cNvPr id="201" name="TextBox 38"/>
          <p:cNvSpPr/>
          <p:nvPr/>
        </p:nvSpPr>
        <p:spPr>
          <a:xfrm>
            <a:off x="5004720" y="1285560"/>
            <a:ext cx="65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C.G.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Freeform 39"/>
          <p:cNvSpPr/>
          <p:nvPr/>
        </p:nvSpPr>
        <p:spPr>
          <a:xfrm flipH="1" rot="19973400">
            <a:off x="6934320" y="1755360"/>
            <a:ext cx="1858320" cy="48060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ffffff">
                <a:lumMod val="85000"/>
              </a:srgbClr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Straight Connector 40"/>
          <p:cNvSpPr/>
          <p:nvPr/>
        </p:nvSpPr>
        <p:spPr>
          <a:xfrm flipH="1">
            <a:off x="6725880" y="1802520"/>
            <a:ext cx="2017440" cy="500760"/>
          </a:xfrm>
          <a:prstGeom prst="line">
            <a:avLst/>
          </a:prstGeom>
          <a:ln w="28575"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TextBox 49"/>
          <p:cNvSpPr/>
          <p:nvPr/>
        </p:nvSpPr>
        <p:spPr>
          <a:xfrm>
            <a:off x="283320" y="1122120"/>
            <a:ext cx="1859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(See Etkin Fig. 2.11)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05" name="Group 52"/>
          <p:cNvGrpSpPr/>
          <p:nvPr/>
        </p:nvGrpSpPr>
        <p:grpSpPr>
          <a:xfrm>
            <a:off x="5979240" y="1793160"/>
            <a:ext cx="127440" cy="336960"/>
            <a:chOff x="5979240" y="1793160"/>
            <a:chExt cx="127440" cy="336960"/>
          </a:xfrm>
        </p:grpSpPr>
        <p:sp>
          <p:nvSpPr>
            <p:cNvPr id="206" name="Freeform 50"/>
            <p:cNvSpPr/>
            <p:nvPr/>
          </p:nvSpPr>
          <p:spPr>
            <a:xfrm rot="5400000">
              <a:off x="5908680" y="1924560"/>
              <a:ext cx="329400" cy="6624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7" name="Freeform 51"/>
            <p:cNvSpPr/>
            <p:nvPr/>
          </p:nvSpPr>
          <p:spPr>
            <a:xfrm rot="5400000">
              <a:off x="5847480" y="1932120"/>
              <a:ext cx="329400" cy="6624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8" name="Oval 53"/>
          <p:cNvSpPr/>
          <p:nvPr/>
        </p:nvSpPr>
        <p:spPr>
          <a:xfrm>
            <a:off x="3109320" y="1929240"/>
            <a:ext cx="72360" cy="7236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Oval 54"/>
          <p:cNvSpPr/>
          <p:nvPr/>
        </p:nvSpPr>
        <p:spPr>
          <a:xfrm>
            <a:off x="7601040" y="2038680"/>
            <a:ext cx="72360" cy="7236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TextBox 41"/>
          <p:cNvSpPr/>
          <p:nvPr/>
        </p:nvSpPr>
        <p:spPr>
          <a:xfrm>
            <a:off x="92160" y="295128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Tail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Freeform 12"/>
          <p:cNvSpPr/>
          <p:nvPr/>
        </p:nvSpPr>
        <p:spPr>
          <a:xfrm flipH="1" rot="21374400">
            <a:off x="2001240" y="1638720"/>
            <a:ext cx="3553920" cy="91908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ffffff">
                <a:lumMod val="85000"/>
              </a:srgbClr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3" name="TextBox 13"/>
          <p:cNvSpPr/>
          <p:nvPr/>
        </p:nvSpPr>
        <p:spPr>
          <a:xfrm>
            <a:off x="798120" y="2107800"/>
            <a:ext cx="495000" cy="4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16"/>
          <p:cNvSpPr/>
          <p:nvPr/>
        </p:nvSpPr>
        <p:spPr>
          <a:xfrm>
            <a:off x="6511320" y="1083600"/>
            <a:ext cx="32580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Rectangle 17"/>
          <p:cNvSpPr/>
          <p:nvPr/>
        </p:nvSpPr>
        <p:spPr>
          <a:xfrm>
            <a:off x="3513960" y="2525040"/>
            <a:ext cx="395640" cy="2001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Rectangle 18"/>
          <p:cNvSpPr/>
          <p:nvPr/>
        </p:nvSpPr>
        <p:spPr>
          <a:xfrm>
            <a:off x="2732760" y="1800360"/>
            <a:ext cx="417600" cy="248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7" name="TextBox 19"/>
          <p:cNvSpPr/>
          <p:nvPr/>
        </p:nvSpPr>
        <p:spPr>
          <a:xfrm>
            <a:off x="7322040" y="1308600"/>
            <a:ext cx="5072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" name="Rectangle 20"/>
          <p:cNvSpPr/>
          <p:nvPr/>
        </p:nvSpPr>
        <p:spPr>
          <a:xfrm>
            <a:off x="2530440" y="2898000"/>
            <a:ext cx="578160" cy="3301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19" name="Picture 48" descr=""/>
          <p:cNvPicPr/>
          <p:nvPr/>
        </p:nvPicPr>
        <p:blipFill>
          <a:blip r:embed="rId1"/>
          <a:stretch/>
        </p:blipFill>
        <p:spPr>
          <a:xfrm>
            <a:off x="5235840" y="2923560"/>
            <a:ext cx="135000" cy="258840"/>
          </a:xfrm>
          <a:prstGeom prst="rect">
            <a:avLst/>
          </a:prstGeom>
          <a:ln w="0">
            <a:noFill/>
          </a:ln>
        </p:spPr>
      </p:pic>
      <p:sp>
        <p:nvSpPr>
          <p:cNvPr id="220" name="Straight Arrow Connector 23"/>
          <p:cNvSpPr/>
          <p:nvPr/>
        </p:nvSpPr>
        <p:spPr>
          <a:xfrm>
            <a:off x="3150720" y="3225600"/>
            <a:ext cx="44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1" name="Straight Arrow Connector 24"/>
          <p:cNvSpPr/>
          <p:nvPr/>
        </p:nvSpPr>
        <p:spPr>
          <a:xfrm>
            <a:off x="4939920" y="2590200"/>
            <a:ext cx="266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2" name="Straight Connector 26"/>
          <p:cNvSpPr/>
          <p:nvPr/>
        </p:nvSpPr>
        <p:spPr>
          <a:xfrm>
            <a:off x="321480" y="1971720"/>
            <a:ext cx="836532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3" name="Straight Arrow Connector 27"/>
          <p:cNvSpPr/>
          <p:nvPr/>
        </p:nvSpPr>
        <p:spPr>
          <a:xfrm flipV="1">
            <a:off x="783000" y="2443680"/>
            <a:ext cx="942480" cy="4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24" name="Group 5"/>
          <p:cNvGrpSpPr/>
          <p:nvPr/>
        </p:nvGrpSpPr>
        <p:grpSpPr>
          <a:xfrm>
            <a:off x="6789960" y="1215720"/>
            <a:ext cx="1682280" cy="1074600"/>
            <a:chOff x="6789960" y="1215720"/>
            <a:chExt cx="1682280" cy="1074600"/>
          </a:xfrm>
        </p:grpSpPr>
        <p:sp>
          <p:nvSpPr>
            <p:cNvPr id="225" name="Straight Arrow Connector 28"/>
            <p:cNvSpPr/>
            <p:nvPr/>
          </p:nvSpPr>
          <p:spPr>
            <a:xfrm flipV="1" rot="19885800">
              <a:off x="7474320" y="1412280"/>
              <a:ext cx="942480" cy="47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6" name="Straight Arrow Connector 29"/>
            <p:cNvSpPr/>
            <p:nvPr/>
          </p:nvSpPr>
          <p:spPr>
            <a:xfrm flipV="1" rot="14485800">
              <a:off x="6751080" y="1527840"/>
              <a:ext cx="942480" cy="47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27" name="TextBox 30"/>
          <p:cNvSpPr/>
          <p:nvPr/>
        </p:nvSpPr>
        <p:spPr>
          <a:xfrm>
            <a:off x="8107200" y="860760"/>
            <a:ext cx="35928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8" name="Flowchart: Or 31"/>
          <p:cNvSpPr/>
          <p:nvPr/>
        </p:nvSpPr>
        <p:spPr>
          <a:xfrm>
            <a:off x="4835520" y="1501560"/>
            <a:ext cx="186840" cy="186840"/>
          </a:xfrm>
          <a:prstGeom prst="flowChartOr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Arc 32"/>
          <p:cNvSpPr/>
          <p:nvPr/>
        </p:nvSpPr>
        <p:spPr>
          <a:xfrm rot="19271400">
            <a:off x="7309800" y="1705680"/>
            <a:ext cx="545760" cy="57816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0" name="Straight Connector 33"/>
          <p:cNvSpPr/>
          <p:nvPr/>
        </p:nvSpPr>
        <p:spPr>
          <a:xfrm>
            <a:off x="4939920" y="1679040"/>
            <a:ext cx="360" cy="116028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1" name="Straight Connector 34"/>
          <p:cNvSpPr/>
          <p:nvPr/>
        </p:nvSpPr>
        <p:spPr>
          <a:xfrm flipH="1">
            <a:off x="3134880" y="1924560"/>
            <a:ext cx="15840" cy="147492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2" name="Straight Connector 35"/>
          <p:cNvSpPr/>
          <p:nvPr/>
        </p:nvSpPr>
        <p:spPr>
          <a:xfrm>
            <a:off x="7649640" y="1943280"/>
            <a:ext cx="4680" cy="1539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33" name="Picture 44" descr=""/>
          <p:cNvPicPr/>
          <p:nvPr/>
        </p:nvPicPr>
        <p:blipFill>
          <a:blip r:embed="rId2"/>
          <a:stretch/>
        </p:blipFill>
        <p:spPr>
          <a:xfrm>
            <a:off x="5964480" y="2319480"/>
            <a:ext cx="135000" cy="216720"/>
          </a:xfrm>
          <a:prstGeom prst="rect">
            <a:avLst/>
          </a:prstGeom>
          <a:ln w="0">
            <a:noFill/>
          </a:ln>
        </p:spPr>
      </p:pic>
      <p:sp>
        <p:nvSpPr>
          <p:cNvPr id="234" name="TextBox 38"/>
          <p:cNvSpPr/>
          <p:nvPr/>
        </p:nvSpPr>
        <p:spPr>
          <a:xfrm>
            <a:off x="5004720" y="1285560"/>
            <a:ext cx="65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C.G.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Freeform 39"/>
          <p:cNvSpPr/>
          <p:nvPr/>
        </p:nvSpPr>
        <p:spPr>
          <a:xfrm flipH="1" rot="19973400">
            <a:off x="6934320" y="1755360"/>
            <a:ext cx="1858320" cy="48060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ffffff">
                <a:lumMod val="85000"/>
              </a:srgbClr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" name="Straight Connector 40"/>
          <p:cNvSpPr/>
          <p:nvPr/>
        </p:nvSpPr>
        <p:spPr>
          <a:xfrm flipH="1">
            <a:off x="6725880" y="1802520"/>
            <a:ext cx="2017440" cy="500760"/>
          </a:xfrm>
          <a:prstGeom prst="line">
            <a:avLst/>
          </a:prstGeom>
          <a:ln w="28575"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7" name="TextBox 49"/>
          <p:cNvSpPr/>
          <p:nvPr/>
        </p:nvSpPr>
        <p:spPr>
          <a:xfrm>
            <a:off x="283320" y="1122120"/>
            <a:ext cx="1859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(See Etkin Fig. 2.11)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8" name="Picture 36" descr=""/>
          <p:cNvPicPr/>
          <p:nvPr/>
        </p:nvPicPr>
        <p:blipFill>
          <a:blip r:embed="rId3"/>
          <a:stretch/>
        </p:blipFill>
        <p:spPr>
          <a:xfrm>
            <a:off x="1393560" y="4316400"/>
            <a:ext cx="1165680" cy="569160"/>
          </a:xfrm>
          <a:prstGeom prst="rect">
            <a:avLst/>
          </a:prstGeom>
          <a:ln w="0">
            <a:noFill/>
          </a:ln>
        </p:spPr>
      </p:pic>
      <p:sp>
        <p:nvSpPr>
          <p:cNvPr id="239" name="Straight Arrow Connector 37"/>
          <p:cNvSpPr/>
          <p:nvPr/>
        </p:nvSpPr>
        <p:spPr>
          <a:xfrm>
            <a:off x="2700360" y="4612320"/>
            <a:ext cx="115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40" name="Picture 41" descr=""/>
          <p:cNvPicPr/>
          <p:nvPr/>
        </p:nvPicPr>
        <p:blipFill>
          <a:blip r:embed="rId4"/>
          <a:stretch/>
        </p:blipFill>
        <p:spPr>
          <a:xfrm>
            <a:off x="4190040" y="4327560"/>
            <a:ext cx="2796120" cy="529200"/>
          </a:xfrm>
          <a:prstGeom prst="rect">
            <a:avLst/>
          </a:prstGeom>
          <a:ln w="0">
            <a:noFill/>
          </a:ln>
        </p:spPr>
      </p:pic>
      <p:pic>
        <p:nvPicPr>
          <p:cNvPr id="241" name="Picture 42" descr=""/>
          <p:cNvPicPr/>
          <p:nvPr/>
        </p:nvPicPr>
        <p:blipFill>
          <a:blip r:embed="rId5"/>
          <a:stretch/>
        </p:blipFill>
        <p:spPr>
          <a:xfrm>
            <a:off x="4114800" y="5027040"/>
            <a:ext cx="3944880" cy="529200"/>
          </a:xfrm>
          <a:prstGeom prst="rect">
            <a:avLst/>
          </a:prstGeom>
          <a:ln w="0">
            <a:noFill/>
          </a:ln>
        </p:spPr>
      </p:pic>
      <p:grpSp>
        <p:nvGrpSpPr>
          <p:cNvPr id="242" name="Group 43"/>
          <p:cNvGrpSpPr/>
          <p:nvPr/>
        </p:nvGrpSpPr>
        <p:grpSpPr>
          <a:xfrm>
            <a:off x="5979240" y="1793160"/>
            <a:ext cx="127440" cy="336960"/>
            <a:chOff x="5979240" y="1793160"/>
            <a:chExt cx="127440" cy="336960"/>
          </a:xfrm>
        </p:grpSpPr>
        <p:sp>
          <p:nvSpPr>
            <p:cNvPr id="243" name="Freeform 45"/>
            <p:cNvSpPr/>
            <p:nvPr/>
          </p:nvSpPr>
          <p:spPr>
            <a:xfrm rot="5400000">
              <a:off x="5908680" y="1924560"/>
              <a:ext cx="329400" cy="6624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Freeform 46"/>
            <p:cNvSpPr/>
            <p:nvPr/>
          </p:nvSpPr>
          <p:spPr>
            <a:xfrm rot="5400000">
              <a:off x="5847480" y="1932120"/>
              <a:ext cx="329400" cy="6624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45" name="Oval 47"/>
          <p:cNvSpPr/>
          <p:nvPr/>
        </p:nvSpPr>
        <p:spPr>
          <a:xfrm>
            <a:off x="3109320" y="1929240"/>
            <a:ext cx="72360" cy="7236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6" name="Oval 50"/>
          <p:cNvSpPr/>
          <p:nvPr/>
        </p:nvSpPr>
        <p:spPr>
          <a:xfrm>
            <a:off x="7601040" y="2038680"/>
            <a:ext cx="72360" cy="7236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47" name="TextBox 51"/>
          <p:cNvSpPr/>
          <p:nvPr/>
        </p:nvSpPr>
        <p:spPr>
          <a:xfrm>
            <a:off x="92160" y="295128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" name="TextBox 2"/>
          <p:cNvSpPr/>
          <p:nvPr/>
        </p:nvSpPr>
        <p:spPr>
          <a:xfrm>
            <a:off x="321840" y="5168880"/>
            <a:ext cx="35881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Cambria"/>
                <a:ea typeface="Arial"/>
              </a:rPr>
              <a:t>CG can change during flight so more convenient to label relative to wing-body mean aerodynamic center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Total Pitch Moment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Picture 3" descr=""/>
          <p:cNvPicPr/>
          <p:nvPr/>
        </p:nvPicPr>
        <p:blipFill>
          <a:blip r:embed="rId1"/>
          <a:stretch/>
        </p:blipFill>
        <p:spPr>
          <a:xfrm>
            <a:off x="1713600" y="2066400"/>
            <a:ext cx="5152680" cy="3254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6" descr=""/>
          <p:cNvPicPr/>
          <p:nvPr/>
        </p:nvPicPr>
        <p:blipFill>
          <a:blip r:embed="rId2"/>
          <a:stretch/>
        </p:blipFill>
        <p:spPr>
          <a:xfrm>
            <a:off x="1625760" y="3648240"/>
            <a:ext cx="6042240" cy="567360"/>
          </a:xfrm>
          <a:prstGeom prst="rect">
            <a:avLst/>
          </a:prstGeom>
          <a:ln w="0">
            <a:noFill/>
          </a:ln>
        </p:spPr>
      </p:pic>
      <p:sp>
        <p:nvSpPr>
          <p:cNvPr id="252" name="Left Brace 2"/>
          <p:cNvSpPr/>
          <p:nvPr/>
        </p:nvSpPr>
        <p:spPr>
          <a:xfrm rot="5400000">
            <a:off x="3429360" y="465120"/>
            <a:ext cx="561600" cy="26049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3" name="Left Brace 5"/>
          <p:cNvSpPr/>
          <p:nvPr/>
        </p:nvSpPr>
        <p:spPr>
          <a:xfrm rot="5400000">
            <a:off x="6244920" y="1301760"/>
            <a:ext cx="587520" cy="9140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4" name="Left Brace 7"/>
          <p:cNvSpPr/>
          <p:nvPr/>
        </p:nvSpPr>
        <p:spPr>
          <a:xfrm rot="5400000">
            <a:off x="5256000" y="1293840"/>
            <a:ext cx="561600" cy="9478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5" name="TextBox 4"/>
          <p:cNvSpPr/>
          <p:nvPr/>
        </p:nvSpPr>
        <p:spPr>
          <a:xfrm>
            <a:off x="2946960" y="1087200"/>
            <a:ext cx="137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Arial"/>
              </a:rPr>
              <a:t>wing-body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TextBox 8"/>
          <p:cNvSpPr/>
          <p:nvPr/>
        </p:nvSpPr>
        <p:spPr>
          <a:xfrm>
            <a:off x="5245560" y="1087200"/>
            <a:ext cx="55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Arial"/>
              </a:rPr>
              <a:t>tail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9"/>
          <p:cNvSpPr/>
          <p:nvPr/>
        </p:nvSpPr>
        <p:spPr>
          <a:xfrm>
            <a:off x="6058440" y="1087200"/>
            <a:ext cx="96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Arial"/>
              </a:rPr>
              <a:t>engine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Neutral Point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014320" cy="5211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stability we need an increase in angle of attack to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cause a negative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Need negative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Symbol"/>
                <a:ea typeface="Arial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Center of gravity location that gives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= 0 is called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“neutral point”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10" descr=""/>
          <p:cNvPicPr/>
          <p:nvPr/>
        </p:nvPicPr>
        <p:blipFill>
          <a:blip r:embed="rId1"/>
          <a:stretch/>
        </p:blipFill>
        <p:spPr>
          <a:xfrm>
            <a:off x="1460880" y="3120120"/>
            <a:ext cx="600660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Neutral Point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014320" cy="5211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stability we need an increase in angle of attack to cause a negative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Need negative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Symbol"/>
                <a:ea typeface="Arial"/>
              </a:rPr>
              <a:t>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Center of gravity location that gives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= 0 is called the “neutral point”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Picture 3" descr=""/>
          <p:cNvPicPr/>
          <p:nvPr/>
        </p:nvPicPr>
        <p:blipFill>
          <a:blip r:embed="rId1"/>
          <a:stretch/>
        </p:blipFill>
        <p:spPr>
          <a:xfrm>
            <a:off x="1674720" y="4086000"/>
            <a:ext cx="5579280" cy="62820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5" descr=""/>
          <p:cNvPicPr/>
          <p:nvPr/>
        </p:nvPicPr>
        <p:blipFill>
          <a:blip r:embed="rId2"/>
          <a:stretch/>
        </p:blipFill>
        <p:spPr>
          <a:xfrm>
            <a:off x="1376280" y="5108760"/>
            <a:ext cx="2241720" cy="25668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7" descr=""/>
          <p:cNvPicPr/>
          <p:nvPr/>
        </p:nvPicPr>
        <p:blipFill>
          <a:blip r:embed="rId3"/>
          <a:stretch/>
        </p:blipFill>
        <p:spPr>
          <a:xfrm>
            <a:off x="672120" y="5760000"/>
            <a:ext cx="3217320" cy="2300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9" descr=""/>
          <p:cNvPicPr/>
          <p:nvPr/>
        </p:nvPicPr>
        <p:blipFill>
          <a:blip r:embed="rId4"/>
          <a:stretch/>
        </p:blipFill>
        <p:spPr>
          <a:xfrm>
            <a:off x="4572000" y="5791680"/>
            <a:ext cx="4148640" cy="243360"/>
          </a:xfrm>
          <a:prstGeom prst="rect">
            <a:avLst/>
          </a:prstGeom>
          <a:ln w="0">
            <a:noFill/>
          </a:ln>
        </p:spPr>
      </p:pic>
      <p:pic>
        <p:nvPicPr>
          <p:cNvPr id="267" name="Picture 11" descr=""/>
          <p:cNvPicPr/>
          <p:nvPr/>
        </p:nvPicPr>
        <p:blipFill>
          <a:blip r:embed="rId5"/>
          <a:stretch/>
        </p:blipFill>
        <p:spPr>
          <a:xfrm>
            <a:off x="1689480" y="3120120"/>
            <a:ext cx="5778000" cy="5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Linear Lift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Freeform 12"/>
          <p:cNvSpPr/>
          <p:nvPr/>
        </p:nvSpPr>
        <p:spPr>
          <a:xfrm flipH="1" rot="21374400">
            <a:off x="2001240" y="1837080"/>
            <a:ext cx="3553920" cy="91908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ffffff">
                <a:lumMod val="85000"/>
              </a:srgbClr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0" name="TextBox 13"/>
          <p:cNvSpPr/>
          <p:nvPr/>
        </p:nvSpPr>
        <p:spPr>
          <a:xfrm>
            <a:off x="798120" y="2306160"/>
            <a:ext cx="495000" cy="401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TextBox 16"/>
          <p:cNvSpPr/>
          <p:nvPr/>
        </p:nvSpPr>
        <p:spPr>
          <a:xfrm>
            <a:off x="6511320" y="1281960"/>
            <a:ext cx="32580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2" name="Rectangle 17"/>
          <p:cNvSpPr/>
          <p:nvPr/>
        </p:nvSpPr>
        <p:spPr>
          <a:xfrm>
            <a:off x="3513960" y="2723400"/>
            <a:ext cx="395640" cy="2001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3" name="Rectangle 18"/>
          <p:cNvSpPr/>
          <p:nvPr/>
        </p:nvSpPr>
        <p:spPr>
          <a:xfrm>
            <a:off x="2732760" y="1998720"/>
            <a:ext cx="417600" cy="248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4" name="TextBox 19"/>
          <p:cNvSpPr/>
          <p:nvPr/>
        </p:nvSpPr>
        <p:spPr>
          <a:xfrm>
            <a:off x="7322040" y="1506960"/>
            <a:ext cx="5072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act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Rectangle 20"/>
          <p:cNvSpPr/>
          <p:nvPr/>
        </p:nvSpPr>
        <p:spPr>
          <a:xfrm>
            <a:off x="2530440" y="3096360"/>
            <a:ext cx="578160" cy="3301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76" name="Picture 48" descr=""/>
          <p:cNvPicPr/>
          <p:nvPr/>
        </p:nvPicPr>
        <p:blipFill>
          <a:blip r:embed="rId1"/>
          <a:stretch/>
        </p:blipFill>
        <p:spPr>
          <a:xfrm>
            <a:off x="5235840" y="3121920"/>
            <a:ext cx="135000" cy="258840"/>
          </a:xfrm>
          <a:prstGeom prst="rect">
            <a:avLst/>
          </a:prstGeom>
          <a:ln w="0">
            <a:noFill/>
          </a:ln>
        </p:spPr>
      </p:pic>
      <p:sp>
        <p:nvSpPr>
          <p:cNvPr id="277" name="Straight Arrow Connector 23"/>
          <p:cNvSpPr/>
          <p:nvPr/>
        </p:nvSpPr>
        <p:spPr>
          <a:xfrm>
            <a:off x="3150720" y="3423960"/>
            <a:ext cx="44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8" name="Straight Arrow Connector 24"/>
          <p:cNvSpPr/>
          <p:nvPr/>
        </p:nvSpPr>
        <p:spPr>
          <a:xfrm>
            <a:off x="4939920" y="2788560"/>
            <a:ext cx="266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79" name="Straight Connector 26"/>
          <p:cNvSpPr/>
          <p:nvPr/>
        </p:nvSpPr>
        <p:spPr>
          <a:xfrm>
            <a:off x="321480" y="2170080"/>
            <a:ext cx="8365320" cy="360"/>
          </a:xfrm>
          <a:prstGeom prst="line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0" name="Straight Arrow Connector 27"/>
          <p:cNvSpPr/>
          <p:nvPr/>
        </p:nvSpPr>
        <p:spPr>
          <a:xfrm flipV="1">
            <a:off x="783000" y="2641680"/>
            <a:ext cx="942480" cy="4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81" name="Group 5"/>
          <p:cNvGrpSpPr/>
          <p:nvPr/>
        </p:nvGrpSpPr>
        <p:grpSpPr>
          <a:xfrm>
            <a:off x="6789960" y="1413720"/>
            <a:ext cx="1682280" cy="1074960"/>
            <a:chOff x="6789960" y="1413720"/>
            <a:chExt cx="1682280" cy="1074960"/>
          </a:xfrm>
        </p:grpSpPr>
        <p:sp>
          <p:nvSpPr>
            <p:cNvPr id="282" name="Straight Arrow Connector 28"/>
            <p:cNvSpPr/>
            <p:nvPr/>
          </p:nvSpPr>
          <p:spPr>
            <a:xfrm flipV="1" rot="19885800">
              <a:off x="7474320" y="1610280"/>
              <a:ext cx="942480" cy="47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83" name="Straight Arrow Connector 29"/>
            <p:cNvSpPr/>
            <p:nvPr/>
          </p:nvSpPr>
          <p:spPr>
            <a:xfrm flipV="1" rot="14485800">
              <a:off x="6751080" y="1726200"/>
              <a:ext cx="942480" cy="47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tailEnd len="med" type="triangle" w="med"/>
            </a:ln>
            <a:effectLst>
              <a:outerShdw blurRad="3996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284" name="TextBox 30"/>
          <p:cNvSpPr/>
          <p:nvPr/>
        </p:nvSpPr>
        <p:spPr>
          <a:xfrm>
            <a:off x="8107200" y="1059120"/>
            <a:ext cx="359280" cy="36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5" name="Flowchart: Or 31"/>
          <p:cNvSpPr/>
          <p:nvPr/>
        </p:nvSpPr>
        <p:spPr>
          <a:xfrm>
            <a:off x="4835520" y="1699920"/>
            <a:ext cx="186840" cy="186840"/>
          </a:xfrm>
          <a:prstGeom prst="flowChartOr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6" name="Arc 32"/>
          <p:cNvSpPr/>
          <p:nvPr/>
        </p:nvSpPr>
        <p:spPr>
          <a:xfrm rot="19271400">
            <a:off x="7309800" y="1904040"/>
            <a:ext cx="545760" cy="578160"/>
          </a:xfrm>
          <a:prstGeom prst="arc">
            <a:avLst>
              <a:gd name="adj1" fmla="val 5220802"/>
              <a:gd name="adj2" fmla="val 0"/>
            </a:avLst>
          </a:pr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7" name="Straight Connector 33"/>
          <p:cNvSpPr/>
          <p:nvPr/>
        </p:nvSpPr>
        <p:spPr>
          <a:xfrm>
            <a:off x="4939920" y="1877400"/>
            <a:ext cx="360" cy="116028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8" name="Straight Connector 34"/>
          <p:cNvSpPr/>
          <p:nvPr/>
        </p:nvSpPr>
        <p:spPr>
          <a:xfrm flipH="1">
            <a:off x="3134880" y="2122920"/>
            <a:ext cx="15840" cy="147492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89" name="Straight Connector 35"/>
          <p:cNvSpPr/>
          <p:nvPr/>
        </p:nvSpPr>
        <p:spPr>
          <a:xfrm>
            <a:off x="7649640" y="2141640"/>
            <a:ext cx="4680" cy="1539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90" name="Picture 44" descr=""/>
          <p:cNvPicPr/>
          <p:nvPr/>
        </p:nvPicPr>
        <p:blipFill>
          <a:blip r:embed="rId2"/>
          <a:stretch/>
        </p:blipFill>
        <p:spPr>
          <a:xfrm>
            <a:off x="5964480" y="2517840"/>
            <a:ext cx="135000" cy="216720"/>
          </a:xfrm>
          <a:prstGeom prst="rect">
            <a:avLst/>
          </a:prstGeom>
          <a:ln w="0">
            <a:noFill/>
          </a:ln>
        </p:spPr>
      </p:pic>
      <p:sp>
        <p:nvSpPr>
          <p:cNvPr id="291" name="TextBox 38"/>
          <p:cNvSpPr/>
          <p:nvPr/>
        </p:nvSpPr>
        <p:spPr>
          <a:xfrm>
            <a:off x="5004720" y="1483920"/>
            <a:ext cx="65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C.G.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Freeform 39"/>
          <p:cNvSpPr/>
          <p:nvPr/>
        </p:nvSpPr>
        <p:spPr>
          <a:xfrm flipH="1" rot="19973400">
            <a:off x="6934320" y="1953720"/>
            <a:ext cx="1858320" cy="480600"/>
          </a:xfrm>
          <a:custGeom>
            <a:avLst/>
            <a:gdLst/>
            <a:ahLst/>
            <a:rect l="l" t="t" r="r" b="b"/>
            <a:pathLst>
              <a:path w="4026605" h="1041400">
                <a:moveTo>
                  <a:pt x="0" y="1041400"/>
                </a:moveTo>
                <a:lnTo>
                  <a:pt x="2163233" y="762000"/>
                </a:lnTo>
                <a:lnTo>
                  <a:pt x="3175000" y="626533"/>
                </a:lnTo>
                <a:cubicBezTo>
                  <a:pt x="3408539" y="591961"/>
                  <a:pt x="3450872" y="583495"/>
                  <a:pt x="3564466" y="554567"/>
                </a:cubicBezTo>
                <a:cubicBezTo>
                  <a:pt x="3678060" y="525639"/>
                  <a:pt x="3784600" y="487539"/>
                  <a:pt x="3856566" y="452967"/>
                </a:cubicBezTo>
                <a:cubicBezTo>
                  <a:pt x="3928532" y="418395"/>
                  <a:pt x="3968749" y="379589"/>
                  <a:pt x="3996266" y="347133"/>
                </a:cubicBezTo>
                <a:cubicBezTo>
                  <a:pt x="4023783" y="314677"/>
                  <a:pt x="4026605" y="289277"/>
                  <a:pt x="4021666" y="258233"/>
                </a:cubicBezTo>
                <a:cubicBezTo>
                  <a:pt x="4016727" y="227189"/>
                  <a:pt x="3999088" y="191206"/>
                  <a:pt x="3966633" y="160867"/>
                </a:cubicBezTo>
                <a:cubicBezTo>
                  <a:pt x="3934178" y="130528"/>
                  <a:pt x="3898900" y="98778"/>
                  <a:pt x="3826933" y="76200"/>
                </a:cubicBezTo>
                <a:cubicBezTo>
                  <a:pt x="3754966" y="53622"/>
                  <a:pt x="3662538" y="33161"/>
                  <a:pt x="3534833" y="25400"/>
                </a:cubicBezTo>
                <a:cubicBezTo>
                  <a:pt x="3407128" y="17639"/>
                  <a:pt x="3257550" y="0"/>
                  <a:pt x="3060700" y="29633"/>
                </a:cubicBezTo>
                <a:cubicBezTo>
                  <a:pt x="2863850" y="59266"/>
                  <a:pt x="2637366" y="117122"/>
                  <a:pt x="2353733" y="203200"/>
                </a:cubicBezTo>
                <a:cubicBezTo>
                  <a:pt x="2070100" y="289278"/>
                  <a:pt x="1358900" y="546100"/>
                  <a:pt x="1358900" y="546100"/>
                </a:cubicBezTo>
                <a:lnTo>
                  <a:pt x="605366" y="817033"/>
                </a:lnTo>
                <a:lnTo>
                  <a:pt x="0" y="1041400"/>
                </a:lnTo>
                <a:close/>
              </a:path>
            </a:pathLst>
          </a:custGeom>
          <a:noFill/>
          <a:ln>
            <a:solidFill>
              <a:srgbClr val="ffffff">
                <a:lumMod val="85000"/>
              </a:srgbClr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3" name="Straight Connector 40"/>
          <p:cNvSpPr/>
          <p:nvPr/>
        </p:nvSpPr>
        <p:spPr>
          <a:xfrm flipH="1">
            <a:off x="6725880" y="1921320"/>
            <a:ext cx="2337480" cy="580320"/>
          </a:xfrm>
          <a:prstGeom prst="line">
            <a:avLst/>
          </a:prstGeom>
          <a:ln w="28575">
            <a:solidFill>
              <a:srgbClr val="0070c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TextBox 49"/>
          <p:cNvSpPr/>
          <p:nvPr/>
        </p:nvSpPr>
        <p:spPr>
          <a:xfrm>
            <a:off x="283320" y="1320480"/>
            <a:ext cx="1859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(See Etkin Fig. 2.11)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95" name="Group 43"/>
          <p:cNvGrpSpPr/>
          <p:nvPr/>
        </p:nvGrpSpPr>
        <p:grpSpPr>
          <a:xfrm>
            <a:off x="5979240" y="1991520"/>
            <a:ext cx="127440" cy="336960"/>
            <a:chOff x="5979240" y="1991520"/>
            <a:chExt cx="127440" cy="336960"/>
          </a:xfrm>
        </p:grpSpPr>
        <p:sp>
          <p:nvSpPr>
            <p:cNvPr id="296" name="Freeform 45"/>
            <p:cNvSpPr/>
            <p:nvPr/>
          </p:nvSpPr>
          <p:spPr>
            <a:xfrm rot="5400000">
              <a:off x="5908680" y="2122920"/>
              <a:ext cx="329400" cy="6624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7" name="Freeform 46"/>
            <p:cNvSpPr/>
            <p:nvPr/>
          </p:nvSpPr>
          <p:spPr>
            <a:xfrm rot="5400000">
              <a:off x="5847480" y="2130480"/>
              <a:ext cx="329400" cy="66240"/>
            </a:xfrm>
            <a:custGeom>
              <a:avLst/>
              <a:gdLst/>
              <a:ahLst/>
              <a:rect l="l" t="t" r="r" b="b"/>
              <a:pathLst>
                <a:path w="881350" h="178320">
                  <a:moveTo>
                    <a:pt x="0" y="146239"/>
                  </a:moveTo>
                  <a:cubicBezTo>
                    <a:pt x="72528" y="81973"/>
                    <a:pt x="145056" y="17708"/>
                    <a:pt x="220338" y="3019"/>
                  </a:cubicBezTo>
                  <a:cubicBezTo>
                    <a:pt x="295620" y="-11670"/>
                    <a:pt x="392936" y="30562"/>
                    <a:pt x="451692" y="58104"/>
                  </a:cubicBezTo>
                  <a:cubicBezTo>
                    <a:pt x="510448" y="85646"/>
                    <a:pt x="515957" y="149911"/>
                    <a:pt x="572877" y="168272"/>
                  </a:cubicBezTo>
                  <a:cubicBezTo>
                    <a:pt x="629797" y="186633"/>
                    <a:pt x="741803" y="175617"/>
                    <a:pt x="793215" y="168272"/>
                  </a:cubicBezTo>
                  <a:cubicBezTo>
                    <a:pt x="844627" y="160928"/>
                    <a:pt x="862988" y="142566"/>
                    <a:pt x="881350" y="124205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98" name="Oval 47"/>
          <p:cNvSpPr/>
          <p:nvPr/>
        </p:nvSpPr>
        <p:spPr>
          <a:xfrm>
            <a:off x="3109320" y="2127600"/>
            <a:ext cx="72360" cy="7236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99" name="Oval 50"/>
          <p:cNvSpPr/>
          <p:nvPr/>
        </p:nvSpPr>
        <p:spPr>
          <a:xfrm>
            <a:off x="7601040" y="2237040"/>
            <a:ext cx="72360" cy="72360"/>
          </a:xfrm>
          <a:prstGeom prst="ellipse">
            <a:avLst/>
          </a:prstGeom>
          <a:solidFill>
            <a:schemeClr val="tx1"/>
          </a:solidFill>
          <a:ln>
            <a:solidFill>
              <a:srgbClr val="0070c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00" name="Picture 51" descr=""/>
          <p:cNvPicPr/>
          <p:nvPr/>
        </p:nvPicPr>
        <p:blipFill>
          <a:blip r:embed="rId3"/>
          <a:stretch/>
        </p:blipFill>
        <p:spPr>
          <a:xfrm>
            <a:off x="1029960" y="4278240"/>
            <a:ext cx="2537280" cy="111204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52" descr=""/>
          <p:cNvPicPr/>
          <p:nvPr/>
        </p:nvPicPr>
        <p:blipFill>
          <a:blip r:embed="rId4"/>
          <a:stretch/>
        </p:blipFill>
        <p:spPr>
          <a:xfrm>
            <a:off x="5085000" y="4365720"/>
            <a:ext cx="3421080" cy="60912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2" descr=""/>
          <p:cNvPicPr/>
          <p:nvPr/>
        </p:nvPicPr>
        <p:blipFill>
          <a:blip r:embed="rId5"/>
          <a:stretch/>
        </p:blipFill>
        <p:spPr>
          <a:xfrm>
            <a:off x="8799840" y="2029320"/>
            <a:ext cx="150120" cy="209160"/>
          </a:xfrm>
          <a:prstGeom prst="rect">
            <a:avLst/>
          </a:prstGeom>
          <a:ln w="0">
            <a:noFill/>
          </a:ln>
        </p:spPr>
      </p:pic>
      <p:sp>
        <p:nvSpPr>
          <p:cNvPr id="303" name="Straight Arrow Connector 37"/>
          <p:cNvSpPr/>
          <p:nvPr/>
        </p:nvSpPr>
        <p:spPr>
          <a:xfrm flipV="1">
            <a:off x="6333120" y="2651400"/>
            <a:ext cx="95364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4" name="TextBox 41"/>
          <p:cNvSpPr/>
          <p:nvPr/>
        </p:nvSpPr>
        <p:spPr>
          <a:xfrm>
            <a:off x="6451560" y="2418480"/>
            <a:ext cx="3625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TextBox 42"/>
          <p:cNvSpPr/>
          <p:nvPr/>
        </p:nvSpPr>
        <p:spPr>
          <a:xfrm>
            <a:off x="92160" y="310572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6" name="TextBox 53"/>
          <p:cNvSpPr/>
          <p:nvPr/>
        </p:nvSpPr>
        <p:spPr>
          <a:xfrm>
            <a:off x="5814000" y="3008880"/>
            <a:ext cx="152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Cambria"/>
                <a:ea typeface="Arial"/>
              </a:rPr>
              <a:t>relative wind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Linear Lift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Picture 3" descr=""/>
          <p:cNvPicPr/>
          <p:nvPr/>
        </p:nvPicPr>
        <p:blipFill>
          <a:blip r:embed="rId1"/>
          <a:stretch/>
        </p:blipFill>
        <p:spPr>
          <a:xfrm>
            <a:off x="457200" y="1171440"/>
            <a:ext cx="2537280" cy="1112040"/>
          </a:xfrm>
          <a:prstGeom prst="rect">
            <a:avLst/>
          </a:prstGeom>
          <a:ln w="0">
            <a:noFill/>
          </a:ln>
        </p:spPr>
      </p:pic>
      <p:pic>
        <p:nvPicPr>
          <p:cNvPr id="309" name="Picture 4" descr=""/>
          <p:cNvPicPr/>
          <p:nvPr/>
        </p:nvPicPr>
        <p:blipFill>
          <a:blip r:embed="rId2"/>
          <a:stretch/>
        </p:blipFill>
        <p:spPr>
          <a:xfrm>
            <a:off x="5085000" y="1258920"/>
            <a:ext cx="3421080" cy="609120"/>
          </a:xfrm>
          <a:prstGeom prst="rect">
            <a:avLst/>
          </a:prstGeom>
          <a:ln w="0">
            <a:noFill/>
          </a:ln>
        </p:spPr>
      </p:pic>
      <p:pic>
        <p:nvPicPr>
          <p:cNvPr id="310" name="Picture 25" descr=""/>
          <p:cNvPicPr/>
          <p:nvPr/>
        </p:nvPicPr>
        <p:blipFill>
          <a:blip r:embed="rId3"/>
          <a:stretch/>
        </p:blipFill>
        <p:spPr>
          <a:xfrm>
            <a:off x="1351440" y="2904120"/>
            <a:ext cx="4453560" cy="529200"/>
          </a:xfrm>
          <a:prstGeom prst="rect">
            <a:avLst/>
          </a:prstGeom>
          <a:ln w="0">
            <a:noFill/>
          </a:ln>
        </p:spPr>
      </p:pic>
      <p:pic>
        <p:nvPicPr>
          <p:cNvPr id="311" name="Picture 16" descr=""/>
          <p:cNvPicPr/>
          <p:nvPr/>
        </p:nvPicPr>
        <p:blipFill>
          <a:blip r:embed="rId4"/>
          <a:stretch/>
        </p:blipFill>
        <p:spPr>
          <a:xfrm>
            <a:off x="1725840" y="4934160"/>
            <a:ext cx="1500840" cy="24336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30" descr=""/>
          <p:cNvPicPr/>
          <p:nvPr/>
        </p:nvPicPr>
        <p:blipFill>
          <a:blip r:embed="rId5"/>
          <a:stretch/>
        </p:blipFill>
        <p:spPr>
          <a:xfrm>
            <a:off x="1747080" y="3558240"/>
            <a:ext cx="5394600" cy="609120"/>
          </a:xfrm>
          <a:prstGeom prst="rect">
            <a:avLst/>
          </a:prstGeom>
          <a:ln w="0">
            <a:noFill/>
          </a:ln>
        </p:spPr>
      </p:pic>
      <p:pic>
        <p:nvPicPr>
          <p:cNvPr id="313" name="Picture 15" descr=""/>
          <p:cNvPicPr/>
          <p:nvPr/>
        </p:nvPicPr>
        <p:blipFill>
          <a:blip r:embed="rId6"/>
          <a:stretch/>
        </p:blipFill>
        <p:spPr>
          <a:xfrm>
            <a:off x="1747080" y="4368960"/>
            <a:ext cx="1525680" cy="243360"/>
          </a:xfrm>
          <a:prstGeom prst="rect">
            <a:avLst/>
          </a:prstGeom>
          <a:ln w="0">
            <a:noFill/>
          </a:ln>
        </p:spPr>
      </p:pic>
      <p:sp>
        <p:nvSpPr>
          <p:cNvPr id="314" name="Rectangle 17"/>
          <p:cNvSpPr/>
          <p:nvPr/>
        </p:nvSpPr>
        <p:spPr>
          <a:xfrm>
            <a:off x="5453280" y="3466800"/>
            <a:ext cx="1729440" cy="72288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5" name="Rectangle 18"/>
          <p:cNvSpPr/>
          <p:nvPr/>
        </p:nvSpPr>
        <p:spPr>
          <a:xfrm>
            <a:off x="1948320" y="4244760"/>
            <a:ext cx="508320" cy="444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6" name="Rectangle 19"/>
          <p:cNvSpPr/>
          <p:nvPr/>
        </p:nvSpPr>
        <p:spPr>
          <a:xfrm>
            <a:off x="2456640" y="3466800"/>
            <a:ext cx="2941200" cy="722880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7" name="Rectangle 20"/>
          <p:cNvSpPr/>
          <p:nvPr/>
        </p:nvSpPr>
        <p:spPr>
          <a:xfrm>
            <a:off x="2657880" y="4244760"/>
            <a:ext cx="239040" cy="444600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18" name="TextBox 21"/>
          <p:cNvSpPr/>
          <p:nvPr/>
        </p:nvSpPr>
        <p:spPr>
          <a:xfrm>
            <a:off x="4707720" y="4730760"/>
            <a:ext cx="3840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Defines body coordinate system so zero angle of attack creates no lift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Straight Arrow Connector 23"/>
          <p:cNvSpPr/>
          <p:nvPr/>
        </p:nvSpPr>
        <p:spPr>
          <a:xfrm flipH="1" flipV="1">
            <a:off x="3371040" y="5045760"/>
            <a:ext cx="133632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20" name="TextBox 24"/>
          <p:cNvSpPr/>
          <p:nvPr/>
        </p:nvSpPr>
        <p:spPr>
          <a:xfrm>
            <a:off x="2964240" y="5468040"/>
            <a:ext cx="552924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Angle of attack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wb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of wing and angle of attack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of tail differ from angle of attack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by constant offsets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Straight Arrow Connector 27"/>
          <p:cNvSpPr/>
          <p:nvPr/>
        </p:nvSpPr>
        <p:spPr>
          <a:xfrm flipH="1">
            <a:off x="5552640" y="1960920"/>
            <a:ext cx="1255680" cy="10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37363</TotalTime>
  <Application>LibreOffice/7.3.7.2$Linux_X86_64 LibreOffice_project/30$Build-2</Application>
  <AppVersion>15.0000</AppVersion>
  <Words>634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2010-06-21T19:47:20Z</dcterms:created>
  <dc:creator>Eric</dc:creator>
  <dc:description/>
  <dc:language>en-US</dc:language>
  <cp:lastModifiedBy/>
  <cp:lastPrinted>1601-01-01T00:00:00Z</cp:lastPrinted>
  <dcterms:modified xsi:type="dcterms:W3CDTF">2024-02-19T22:24:53Z</dcterms:modified>
  <cp:revision>290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(4:3)</vt:lpwstr>
  </property>
  <property fmtid="{D5CDD505-2E9C-101B-9397-08002B2CF9AE}" pid="4" name="Slides">
    <vt:i4>29</vt:i4>
  </property>
  <property fmtid="{D5CDD505-2E9C-101B-9397-08002B2CF9AE}" pid="5" name="Version">
    <vt:i4>1</vt:i4>
  </property>
</Properties>
</file>