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26.png" ContentType="image/png"/>
  <Override PartName="/ppt/media/image25.png" ContentType="image/png"/>
  <Override PartName="/ppt/media/image24.png" ContentType="image/png"/>
  <Override PartName="/ppt/media/image23.wmf" ContentType="image/x-wmf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wmf" ContentType="image/x-wmf"/>
  <Override PartName="/ppt/media/image2.wmf" ContentType="image/x-wmf"/>
  <Override PartName="/ppt/media/image29.png" ContentType="image/png"/>
  <Override PartName="/ppt/media/image3.wmf" ContentType="image/x-wmf"/>
  <Override PartName="/ppt/media/image27.png" ContentType="image/png"/>
  <Override PartName="/ppt/media/image4.png" ContentType="image/png"/>
  <Override PartName="/ppt/media/image34.png" ContentType="image/png"/>
  <Override PartName="/ppt/media/image5.png" ContentType="image/png"/>
  <Override PartName="/ppt/media/image35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2.png" ContentType="image/png"/>
  <Override PartName="/ppt/media/image40.png" ContentType="image/png"/>
  <Override PartName="/ppt/media/image42.png" ContentType="image/png"/>
  <Override PartName="/ppt/media/image31.png" ContentType="image/png"/>
  <Override PartName="/ppt/media/image43.png" ContentType="image/png"/>
  <Override PartName="/ppt/media/image13.png" ContentType="image/png"/>
  <Override PartName="/ppt/media/image33.png" ContentType="image/png"/>
  <Override PartName="/ppt/media/image38.png" ContentType="image/png"/>
  <Override PartName="/ppt/media/image8.png" ContentType="image/png"/>
  <Override PartName="/ppt/media/image44.jpeg" ContentType="image/jpeg"/>
  <Override PartName="/ppt/media/image45.png" ContentType="image/png"/>
  <Override PartName="/ppt/media/image46.png" ContentType="image/png"/>
  <Override PartName="/ppt/media/image51.wmf" ContentType="image/x-wmf"/>
  <Override PartName="/ppt/media/image48.png" ContentType="image/png"/>
  <Override PartName="/ppt/media/image11.png" ContentType="image/png"/>
  <Override PartName="/ppt/media/image49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6.png" ContentType="image/png"/>
  <Override PartName="/ppt/media/image36.png" ContentType="image/png"/>
  <Override PartName="/ppt/media/image10.png" ContentType="image/png"/>
  <Override PartName="/ppt/media/image47.png" ContentType="image/png"/>
  <Override PartName="/ppt/media/image50.wmf" ContentType="image/x-wmf"/>
  <Override PartName="/ppt/media/image28.wmf" ContentType="image/x-wmf"/>
  <Override PartName="/ppt/media/image30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1B9AD24-1EE7-42E2-BEEA-D519677216A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BC16F3-C97F-46F4-90DA-36D41CE550A5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409631-7A76-4AB0-BBED-32BAA1C9F4A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88DEC2-E8EA-455D-BFD2-8BD0F4D2D0C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C4ADE9-F62E-4A53-BD6D-4E008EA3344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0F0F80-5079-4BE0-A050-F5643EA817D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9B7A337-0A65-4049-B969-E7602F4D3BB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2400FDB-26B6-4575-923A-900562233D1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C62B24F-545D-48A1-8D99-7930EDA3D2A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393EF14-CB9B-41EA-A64E-9BE316C0526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3C66AD7-82A3-41C2-A6E5-EEB842BDAFF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4DF643A-10CA-41B7-9633-96E61C489B2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2F9EA1B-772F-4F30-8189-F76C9BF29E6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A13C65-E4C2-4441-8228-4821A902EED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65D85B0-7A6C-4BEF-ACF0-A121784B96F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E88B98B-07F7-4EB9-8C41-9FF20EB84AB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E928085-4BC7-4389-880B-BE192D39A86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AD747DA-48E8-4DB6-A559-A979791D2D4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7CCB600-DBD1-4448-9DD3-ECE81ED3656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E0A3747-B1DB-4D7F-8655-33A364033E3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E7ECBBA-5F39-4E18-88AF-E8248410A0E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E0F8208-F9C7-484F-B5CD-DDF4341B23B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DD0C1F1-EA69-439A-9236-5916A04CE08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C242C68-35F0-4B4E-9548-5AAFFC5876E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6FF32A-1533-417B-9BA7-E396AFC9C42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F47C097-E16A-4C8D-A046-06833250AA4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D9F2FBC-9314-4503-A7D1-0BC2F25CEC0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0A5229A-9EB1-4A6F-9A25-2C6C813285A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45210AF-C5EE-43E5-AE6F-642A740EEEC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414865F-CA97-425D-934D-81BA6E0254D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4D8C6A1-5EF7-420F-A204-A20381017EF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F97E7BD-A65F-44B9-B573-A0544E4C074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AA724F-5F90-4F2B-ADDF-DB373302EE7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EDAEEC-8B86-4BF9-8977-8161B375B4C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1FA845-057A-42C6-B209-AD06D44991A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EE85B6-C01E-4D3E-ADCE-65891E23126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4B90CD-7A7F-4D9B-A447-CAB88F0A4FA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B87937-0830-4216-995B-1F3478AEB69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w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traight Connector 6"/>
          <p:cNvSpPr/>
          <p:nvPr/>
        </p:nvSpPr>
        <p:spPr>
          <a:xfrm>
            <a:off x="457200" y="6229080"/>
            <a:ext cx="8229600" cy="1800"/>
          </a:xfrm>
          <a:prstGeom prst="line">
            <a:avLst/>
          </a:prstGeom>
          <a:ln w="6350">
            <a:solidFill>
              <a:srgbClr val="00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" name="Picture 7" descr="Boulder FL master.eps"/>
          <p:cNvPicPr/>
          <p:nvPr/>
        </p:nvPicPr>
        <p:blipFill>
          <a:blip r:embed="rId2"/>
          <a:stretch/>
        </p:blipFill>
        <p:spPr>
          <a:xfrm>
            <a:off x="457200" y="6293520"/>
            <a:ext cx="2133000" cy="4302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8880" cy="7344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fld id="{1976423F-D5EF-435F-A674-D8074BC0D437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457200" y="6245280"/>
            <a:ext cx="2133000" cy="47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traight Connector 6"/>
          <p:cNvSpPr/>
          <p:nvPr/>
        </p:nvSpPr>
        <p:spPr>
          <a:xfrm>
            <a:off x="457200" y="6229080"/>
            <a:ext cx="8229600" cy="1800"/>
          </a:xfrm>
          <a:prstGeom prst="line">
            <a:avLst/>
          </a:prstGeom>
          <a:ln w="6350">
            <a:solidFill>
              <a:srgbClr val="00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4" name="Picture 7" descr="Boulder FL master.eps"/>
          <p:cNvPicPr/>
          <p:nvPr/>
        </p:nvPicPr>
        <p:blipFill>
          <a:blip r:embed="rId2"/>
          <a:stretch/>
        </p:blipFill>
        <p:spPr>
          <a:xfrm>
            <a:off x="457200" y="6293520"/>
            <a:ext cx="2133000" cy="430200"/>
          </a:xfrm>
          <a:prstGeom prst="rect">
            <a:avLst/>
          </a:prstGeom>
          <a:ln w="0"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ftr" idx="4"/>
          </p:nvPr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5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fld id="{661CF897-C41D-407D-8D71-5985610E6072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6"/>
          </p:nvPr>
        </p:nvSpPr>
        <p:spPr>
          <a:xfrm>
            <a:off x="457200" y="6245280"/>
            <a:ext cx="2133000" cy="47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traight Connector 6"/>
          <p:cNvSpPr/>
          <p:nvPr/>
        </p:nvSpPr>
        <p:spPr>
          <a:xfrm>
            <a:off x="457200" y="6229080"/>
            <a:ext cx="8229600" cy="1800"/>
          </a:xfrm>
          <a:prstGeom prst="line">
            <a:avLst/>
          </a:prstGeom>
          <a:ln w="6350">
            <a:solidFill>
              <a:srgbClr val="00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87" name="Picture 7" descr="Boulder FL master.eps"/>
          <p:cNvPicPr/>
          <p:nvPr/>
        </p:nvPicPr>
        <p:blipFill>
          <a:blip r:embed="rId2"/>
          <a:stretch/>
        </p:blipFill>
        <p:spPr>
          <a:xfrm>
            <a:off x="457200" y="6293520"/>
            <a:ext cx="2133000" cy="430200"/>
          </a:xfrm>
          <a:prstGeom prst="rect">
            <a:avLst/>
          </a:prstGeom>
          <a:ln w="0">
            <a:noFill/>
          </a:ln>
        </p:spPr>
      </p:pic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8880" cy="7344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ftr" idx="7"/>
          </p:nvPr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sldNum" idx="8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fld id="{0B354967-0C0F-4FA5-95B9-D9AF3F3DEEB6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dt" idx="9"/>
          </p:nvPr>
        </p:nvSpPr>
        <p:spPr>
          <a:xfrm>
            <a:off x="457200" y="6245280"/>
            <a:ext cx="2133000" cy="47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jpeg"/><Relationship Id="rId6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wmf"/><Relationship Id="rId7" Type="http://schemas.openxmlformats.org/officeDocument/2006/relationships/image" Target="../media/image51.wmf"/><Relationship Id="rId8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wmf"/><Relationship Id="rId6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slideLayout" Target="../slideLayouts/slideLayout2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5" descr=""/>
          <p:cNvPicPr/>
          <p:nvPr/>
        </p:nvPicPr>
        <p:blipFill>
          <a:blip r:embed="rId1"/>
          <a:stretch/>
        </p:blipFill>
        <p:spPr>
          <a:xfrm>
            <a:off x="0" y="10440"/>
            <a:ext cx="9143280" cy="6846840"/>
          </a:xfrm>
          <a:prstGeom prst="rect">
            <a:avLst/>
          </a:prstGeom>
          <a:ln w="0">
            <a:noFill/>
          </a:ln>
        </p:spPr>
      </p:pic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68400"/>
            <a:ext cx="8008200" cy="1469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Longitudinal Trim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7" name="TextBox 7"/>
          <p:cNvSpPr/>
          <p:nvPr/>
        </p:nvSpPr>
        <p:spPr>
          <a:xfrm>
            <a:off x="2570400" y="6203520"/>
            <a:ext cx="400284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f2f2f2"/>
                </a:solidFill>
                <a:latin typeface="Arial"/>
                <a:ea typeface="Arial"/>
              </a:rPr>
              <a:t>Aircraft Dynamics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f2f2f2"/>
                </a:solidFill>
                <a:latin typeface="Arial"/>
                <a:ea typeface="Arial"/>
              </a:rPr>
              <a:t>UNIVERSITY OF COLORADO </a:t>
            </a:r>
            <a:r>
              <a:rPr b="1" lang="en-US" sz="1600" spc="-1" strike="noStrike">
                <a:solidFill>
                  <a:srgbClr val="f2f2f2"/>
                </a:solidFill>
                <a:latin typeface="Arial"/>
                <a:ea typeface="Arial"/>
              </a:rPr>
              <a:t>BOULDER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8880" cy="734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Longitudinal Control (Elevator)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323" name="Picture 7" descr=""/>
          <p:cNvPicPr/>
          <p:nvPr/>
        </p:nvPicPr>
        <p:blipFill>
          <a:blip r:embed="rId1"/>
          <a:stretch/>
        </p:blipFill>
        <p:spPr>
          <a:xfrm>
            <a:off x="712800" y="4849560"/>
            <a:ext cx="2317680" cy="273600"/>
          </a:xfrm>
          <a:prstGeom prst="rect">
            <a:avLst/>
          </a:prstGeom>
          <a:ln w="0">
            <a:noFill/>
          </a:ln>
        </p:spPr>
      </p:pic>
      <p:pic>
        <p:nvPicPr>
          <p:cNvPr id="324" name="Picture 6" descr=""/>
          <p:cNvPicPr/>
          <p:nvPr/>
        </p:nvPicPr>
        <p:blipFill>
          <a:blip r:embed="rId2"/>
          <a:stretch/>
        </p:blipFill>
        <p:spPr>
          <a:xfrm>
            <a:off x="668880" y="5618880"/>
            <a:ext cx="3220560" cy="273600"/>
          </a:xfrm>
          <a:prstGeom prst="rect">
            <a:avLst/>
          </a:prstGeom>
          <a:ln w="0">
            <a:noFill/>
          </a:ln>
        </p:spPr>
      </p:pic>
      <p:pic>
        <p:nvPicPr>
          <p:cNvPr id="325" name="Picture 11" descr=""/>
          <p:cNvPicPr/>
          <p:nvPr/>
        </p:nvPicPr>
        <p:blipFill>
          <a:blip r:embed="rId3"/>
          <a:stretch/>
        </p:blipFill>
        <p:spPr>
          <a:xfrm>
            <a:off x="4952520" y="4710240"/>
            <a:ext cx="2639520" cy="567000"/>
          </a:xfrm>
          <a:prstGeom prst="rect">
            <a:avLst/>
          </a:prstGeom>
          <a:ln w="0">
            <a:noFill/>
          </a:ln>
        </p:spPr>
      </p:pic>
      <p:pic>
        <p:nvPicPr>
          <p:cNvPr id="326" name="Picture 13" descr=""/>
          <p:cNvPicPr/>
          <p:nvPr/>
        </p:nvPicPr>
        <p:blipFill>
          <a:blip r:embed="rId4"/>
          <a:stretch/>
        </p:blipFill>
        <p:spPr>
          <a:xfrm>
            <a:off x="4897440" y="5600880"/>
            <a:ext cx="3685320" cy="306000"/>
          </a:xfrm>
          <a:prstGeom prst="rect">
            <a:avLst/>
          </a:prstGeom>
          <a:ln w="0">
            <a:noFill/>
          </a:ln>
        </p:spPr>
      </p:pic>
      <p:pic>
        <p:nvPicPr>
          <p:cNvPr id="327" name="Picture 4" descr="http://avstop.com/ac/fig1-25.jpg"/>
          <p:cNvPicPr/>
          <p:nvPr/>
        </p:nvPicPr>
        <p:blipFill>
          <a:blip r:embed="rId5"/>
          <a:stretch/>
        </p:blipFill>
        <p:spPr>
          <a:xfrm>
            <a:off x="360360" y="1202400"/>
            <a:ext cx="8564040" cy="2707920"/>
          </a:xfrm>
          <a:prstGeom prst="rect">
            <a:avLst/>
          </a:prstGeom>
          <a:ln w="0">
            <a:noFill/>
          </a:ln>
        </p:spPr>
      </p:pic>
      <p:grpSp>
        <p:nvGrpSpPr>
          <p:cNvPr id="328" name="Group 9"/>
          <p:cNvGrpSpPr/>
          <p:nvPr/>
        </p:nvGrpSpPr>
        <p:grpSpPr>
          <a:xfrm>
            <a:off x="7683480" y="2813400"/>
            <a:ext cx="725400" cy="504000"/>
            <a:chOff x="7683480" y="2813400"/>
            <a:chExt cx="725400" cy="504000"/>
          </a:xfrm>
        </p:grpSpPr>
        <p:sp>
          <p:nvSpPr>
            <p:cNvPr id="329" name="Straight Arrow Connector 10"/>
            <p:cNvSpPr/>
            <p:nvPr/>
          </p:nvSpPr>
          <p:spPr>
            <a:xfrm flipV="1" rot="63000">
              <a:off x="7920000" y="3069720"/>
              <a:ext cx="486720" cy="243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tailEnd len="med" type="triangle" w="med"/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30" name="Straight Arrow Connector 12"/>
            <p:cNvSpPr/>
            <p:nvPr/>
          </p:nvSpPr>
          <p:spPr>
            <a:xfrm flipV="1" rot="16263000">
              <a:off x="7566120" y="2937240"/>
              <a:ext cx="486720" cy="243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tailEnd len="med" type="triangle" w="med"/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331" name="Arc 14"/>
          <p:cNvSpPr/>
          <p:nvPr/>
        </p:nvSpPr>
        <p:spPr>
          <a:xfrm rot="19271400">
            <a:off x="7735680" y="3020040"/>
            <a:ext cx="441000" cy="467280"/>
          </a:xfrm>
          <a:prstGeom prst="arc">
            <a:avLst>
              <a:gd name="adj1" fmla="val 5220802"/>
              <a:gd name="adj2" fmla="val 0"/>
            </a:avLst>
          </a:prstGeom>
          <a:noFill/>
          <a:ln w="28575">
            <a:solidFill>
              <a:srgbClr val="000000"/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32" name="TextBox 2"/>
          <p:cNvSpPr/>
          <p:nvPr/>
        </p:nvSpPr>
        <p:spPr>
          <a:xfrm>
            <a:off x="7193160" y="2758680"/>
            <a:ext cx="483840" cy="4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Symbol"/>
                <a:ea typeface="Arial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TextBox 15"/>
          <p:cNvSpPr/>
          <p:nvPr/>
        </p:nvSpPr>
        <p:spPr>
          <a:xfrm>
            <a:off x="8416080" y="2748600"/>
            <a:ext cx="522000" cy="4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Symbol"/>
                <a:ea typeface="Arial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TextBox 16"/>
          <p:cNvSpPr/>
          <p:nvPr/>
        </p:nvSpPr>
        <p:spPr>
          <a:xfrm>
            <a:off x="7337520" y="3343320"/>
            <a:ext cx="560520" cy="4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Symbol"/>
                <a:ea typeface="Arial"/>
              </a:rPr>
              <a:t>DM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TextBox 3"/>
          <p:cNvSpPr/>
          <p:nvPr/>
        </p:nvSpPr>
        <p:spPr>
          <a:xfrm>
            <a:off x="369000" y="1096560"/>
            <a:ext cx="187380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http://avstop.com/ac/1-14.html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7" dur="indefinite" restart="never" nodeType="tmRoot">
          <p:childTnLst>
            <p:seq>
              <p:cTn id="88" dur="indefinite" nodeType="mainSeq">
                <p:childTnLst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Rectangle 2"/>
          <p:cNvSpPr/>
          <p:nvPr/>
        </p:nvSpPr>
        <p:spPr>
          <a:xfrm>
            <a:off x="2746080" y="939960"/>
            <a:ext cx="3978360" cy="102384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8880" cy="734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Summary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338" name="Picture 8" descr=""/>
          <p:cNvPicPr/>
          <p:nvPr/>
        </p:nvPicPr>
        <p:blipFill>
          <a:blip r:embed="rId1"/>
          <a:stretch/>
        </p:blipFill>
        <p:spPr>
          <a:xfrm>
            <a:off x="523800" y="3787200"/>
            <a:ext cx="3990600" cy="549720"/>
          </a:xfrm>
          <a:prstGeom prst="rect">
            <a:avLst/>
          </a:prstGeom>
          <a:ln w="0">
            <a:noFill/>
          </a:ln>
        </p:spPr>
      </p:pic>
      <p:pic>
        <p:nvPicPr>
          <p:cNvPr id="339" name="Picture 15" descr=""/>
          <p:cNvPicPr/>
          <p:nvPr/>
        </p:nvPicPr>
        <p:blipFill>
          <a:blip r:embed="rId2"/>
          <a:stretch/>
        </p:blipFill>
        <p:spPr>
          <a:xfrm>
            <a:off x="523800" y="4559400"/>
            <a:ext cx="2017080" cy="230760"/>
          </a:xfrm>
          <a:prstGeom prst="rect">
            <a:avLst/>
          </a:prstGeom>
          <a:ln w="0">
            <a:noFill/>
          </a:ln>
        </p:spPr>
      </p:pic>
      <p:pic>
        <p:nvPicPr>
          <p:cNvPr id="340" name="Picture 7" descr=""/>
          <p:cNvPicPr/>
          <p:nvPr/>
        </p:nvPicPr>
        <p:blipFill>
          <a:blip r:embed="rId3"/>
          <a:stretch/>
        </p:blipFill>
        <p:spPr>
          <a:xfrm>
            <a:off x="523800" y="3016800"/>
            <a:ext cx="6051600" cy="547920"/>
          </a:xfrm>
          <a:prstGeom prst="rect">
            <a:avLst/>
          </a:prstGeom>
          <a:ln w="0">
            <a:noFill/>
          </a:ln>
        </p:spPr>
      </p:pic>
      <p:pic>
        <p:nvPicPr>
          <p:cNvPr id="341" name="Picture 16" descr=""/>
          <p:cNvPicPr/>
          <p:nvPr/>
        </p:nvPicPr>
        <p:blipFill>
          <a:blip r:embed="rId4"/>
          <a:stretch/>
        </p:blipFill>
        <p:spPr>
          <a:xfrm>
            <a:off x="523800" y="5012640"/>
            <a:ext cx="2375640" cy="510120"/>
          </a:xfrm>
          <a:prstGeom prst="rect">
            <a:avLst/>
          </a:prstGeom>
          <a:ln w="0">
            <a:noFill/>
          </a:ln>
        </p:spPr>
      </p:pic>
      <p:pic>
        <p:nvPicPr>
          <p:cNvPr id="342" name="Picture 17" descr=""/>
          <p:cNvPicPr/>
          <p:nvPr/>
        </p:nvPicPr>
        <p:blipFill>
          <a:blip r:embed="rId5"/>
          <a:stretch/>
        </p:blipFill>
        <p:spPr>
          <a:xfrm>
            <a:off x="523800" y="5745240"/>
            <a:ext cx="3316680" cy="275400"/>
          </a:xfrm>
          <a:prstGeom prst="rect">
            <a:avLst/>
          </a:prstGeom>
          <a:ln w="0">
            <a:noFill/>
          </a:ln>
        </p:spPr>
      </p:pic>
      <p:sp>
        <p:nvSpPr>
          <p:cNvPr id="343" name="TextBox 10"/>
          <p:cNvSpPr/>
          <p:nvPr/>
        </p:nvSpPr>
        <p:spPr>
          <a:xfrm>
            <a:off x="3468240" y="4681080"/>
            <a:ext cx="3856680" cy="363960"/>
          </a:xfrm>
          <a:prstGeom prst="rect">
            <a:avLst/>
          </a:prstGeom>
          <a:noFill/>
          <a:ln w="0">
            <a:solidFill>
              <a:srgbClr val="a6a6a6"/>
            </a:solidFill>
            <a:prstDash val="dash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Direct dependence on CG location 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Straight Arrow Connector 11"/>
          <p:cNvSpPr/>
          <p:nvPr/>
        </p:nvSpPr>
        <p:spPr>
          <a:xfrm flipH="1" flipV="1">
            <a:off x="2540880" y="4680360"/>
            <a:ext cx="902520" cy="18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6a6a6"/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345" name="Picture 9" descr=""/>
          <p:cNvPicPr/>
          <p:nvPr/>
        </p:nvPicPr>
        <p:blipFill>
          <a:blip r:embed="rId6"/>
          <a:stretch/>
        </p:blipFill>
        <p:spPr>
          <a:xfrm>
            <a:off x="2900160" y="1042560"/>
            <a:ext cx="3720240" cy="837360"/>
          </a:xfrm>
          <a:prstGeom prst="rect">
            <a:avLst/>
          </a:prstGeom>
          <a:ln w="0">
            <a:noFill/>
          </a:ln>
        </p:spPr>
      </p:pic>
      <p:pic>
        <p:nvPicPr>
          <p:cNvPr id="346" name="Picture 3" descr=""/>
          <p:cNvPicPr/>
          <p:nvPr/>
        </p:nvPicPr>
        <p:blipFill>
          <a:blip r:embed="rId7"/>
          <a:stretch/>
        </p:blipFill>
        <p:spPr>
          <a:xfrm>
            <a:off x="522000" y="2251800"/>
            <a:ext cx="3758400" cy="55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3" dur="indefinite" restart="never" nodeType="tmRoot">
          <p:childTnLst>
            <p:seq>
              <p:cTn id="114" dur="indefinite" nodeType="mainSeq">
                <p:childTnLst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Freeform 43"/>
          <p:cNvSpPr/>
          <p:nvPr/>
        </p:nvSpPr>
        <p:spPr>
          <a:xfrm flipH="1" rot="21374400">
            <a:off x="3057840" y="1869840"/>
            <a:ext cx="3553560" cy="919080"/>
          </a:xfrm>
          <a:custGeom>
            <a:avLst/>
            <a:gdLst/>
            <a:ahLst/>
            <a:rect l="l" t="t" r="r" b="b"/>
            <a:pathLst>
              <a:path w="4026605" h="1041400">
                <a:moveTo>
                  <a:pt x="0" y="1041400"/>
                </a:moveTo>
                <a:lnTo>
                  <a:pt x="2163233" y="762000"/>
                </a:lnTo>
                <a:lnTo>
                  <a:pt x="3175000" y="626533"/>
                </a:lnTo>
                <a:cubicBezTo>
                  <a:pt x="3408539" y="591961"/>
                  <a:pt x="3450872" y="583495"/>
                  <a:pt x="3564466" y="554567"/>
                </a:cubicBezTo>
                <a:cubicBezTo>
                  <a:pt x="3678060" y="525639"/>
                  <a:pt x="3784600" y="487539"/>
                  <a:pt x="3856566" y="452967"/>
                </a:cubicBezTo>
                <a:cubicBezTo>
                  <a:pt x="3928532" y="418395"/>
                  <a:pt x="3968749" y="379589"/>
                  <a:pt x="3996266" y="347133"/>
                </a:cubicBezTo>
                <a:cubicBezTo>
                  <a:pt x="4023783" y="314677"/>
                  <a:pt x="4026605" y="289277"/>
                  <a:pt x="4021666" y="258233"/>
                </a:cubicBezTo>
                <a:cubicBezTo>
                  <a:pt x="4016727" y="227189"/>
                  <a:pt x="3999088" y="191206"/>
                  <a:pt x="3966633" y="160867"/>
                </a:cubicBezTo>
                <a:cubicBezTo>
                  <a:pt x="3934178" y="130528"/>
                  <a:pt x="3898900" y="98778"/>
                  <a:pt x="3826933" y="76200"/>
                </a:cubicBezTo>
                <a:cubicBezTo>
                  <a:pt x="3754966" y="53622"/>
                  <a:pt x="3662538" y="33161"/>
                  <a:pt x="3534833" y="25400"/>
                </a:cubicBezTo>
                <a:cubicBezTo>
                  <a:pt x="3407128" y="17639"/>
                  <a:pt x="3257550" y="0"/>
                  <a:pt x="3060700" y="29633"/>
                </a:cubicBezTo>
                <a:cubicBezTo>
                  <a:pt x="2863850" y="59266"/>
                  <a:pt x="2637366" y="117122"/>
                  <a:pt x="2353733" y="203200"/>
                </a:cubicBezTo>
                <a:cubicBezTo>
                  <a:pt x="2070100" y="289278"/>
                  <a:pt x="1358900" y="546100"/>
                  <a:pt x="1358900" y="546100"/>
                </a:cubicBezTo>
                <a:lnTo>
                  <a:pt x="605366" y="817033"/>
                </a:lnTo>
                <a:lnTo>
                  <a:pt x="0" y="1041400"/>
                </a:lnTo>
                <a:close/>
              </a:path>
            </a:pathLst>
          </a:custGeom>
          <a:noFill/>
          <a:ln>
            <a:solidFill>
              <a:srgbClr val="d9d9d9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160200"/>
            <a:ext cx="8228880" cy="658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Wing / Body / Nacelle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40" name="Picture 5" descr=""/>
          <p:cNvPicPr/>
          <p:nvPr/>
        </p:nvPicPr>
        <p:blipFill>
          <a:blip r:embed="rId1"/>
          <a:stretch/>
        </p:blipFill>
        <p:spPr>
          <a:xfrm>
            <a:off x="215640" y="4214520"/>
            <a:ext cx="8503200" cy="258480"/>
          </a:xfrm>
          <a:prstGeom prst="rect">
            <a:avLst/>
          </a:prstGeom>
          <a:ln w="0">
            <a:noFill/>
          </a:ln>
        </p:spPr>
      </p:pic>
      <p:sp>
        <p:nvSpPr>
          <p:cNvPr id="141" name="TextBox 4"/>
          <p:cNvSpPr/>
          <p:nvPr/>
        </p:nvSpPr>
        <p:spPr>
          <a:xfrm>
            <a:off x="2199960" y="4671360"/>
            <a:ext cx="4754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Non-dimensionalize and ignore several terms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2" name="Picture 2" descr=""/>
          <p:cNvPicPr/>
          <p:nvPr/>
        </p:nvPicPr>
        <p:blipFill>
          <a:blip r:embed="rId2"/>
          <a:stretch/>
        </p:blipFill>
        <p:spPr>
          <a:xfrm>
            <a:off x="1998720" y="5230440"/>
            <a:ext cx="4481640" cy="942120"/>
          </a:xfrm>
          <a:prstGeom prst="rect">
            <a:avLst/>
          </a:prstGeom>
          <a:ln w="0">
            <a:noFill/>
          </a:ln>
        </p:spPr>
      </p:pic>
      <p:sp>
        <p:nvSpPr>
          <p:cNvPr id="143" name="TextBox 7"/>
          <p:cNvSpPr/>
          <p:nvPr/>
        </p:nvSpPr>
        <p:spPr>
          <a:xfrm>
            <a:off x="1855800" y="2339280"/>
            <a:ext cx="494640" cy="401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Symbol"/>
                <a:ea typeface="Arial"/>
              </a:rPr>
              <a:t>a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wb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TextBox 6"/>
          <p:cNvSpPr/>
          <p:nvPr/>
        </p:nvSpPr>
        <p:spPr>
          <a:xfrm>
            <a:off x="3418200" y="851760"/>
            <a:ext cx="444240" cy="3664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wb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Rectangle 8"/>
          <p:cNvSpPr/>
          <p:nvPr/>
        </p:nvSpPr>
        <p:spPr>
          <a:xfrm>
            <a:off x="4571640" y="2756520"/>
            <a:ext cx="395280" cy="1998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6" name="Rectangle 10"/>
          <p:cNvSpPr/>
          <p:nvPr/>
        </p:nvSpPr>
        <p:spPr>
          <a:xfrm>
            <a:off x="3790440" y="2031840"/>
            <a:ext cx="417240" cy="2480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7" name="TextBox 11"/>
          <p:cNvSpPr/>
          <p:nvPr/>
        </p:nvSpPr>
        <p:spPr>
          <a:xfrm>
            <a:off x="3987000" y="1444320"/>
            <a:ext cx="62568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acwb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8" name="Rectangle 12"/>
          <p:cNvSpPr/>
          <p:nvPr/>
        </p:nvSpPr>
        <p:spPr>
          <a:xfrm>
            <a:off x="3588120" y="3129480"/>
            <a:ext cx="577800" cy="32976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9" name="Straight Connector 15"/>
          <p:cNvSpPr/>
          <p:nvPr/>
        </p:nvSpPr>
        <p:spPr>
          <a:xfrm flipH="1">
            <a:off x="3032640" y="2214720"/>
            <a:ext cx="18720" cy="1740240"/>
          </a:xfrm>
          <a:prstGeom prst="line">
            <a:avLst/>
          </a:prstGeom>
          <a:ln>
            <a:solidFill>
              <a:srgbClr val="000000"/>
            </a:solidFill>
            <a:prstDash val="dash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50" name="Picture 41" descr=""/>
          <p:cNvPicPr/>
          <p:nvPr/>
        </p:nvPicPr>
        <p:blipFill>
          <a:blip r:embed="rId3"/>
          <a:stretch/>
        </p:blipFill>
        <p:spPr>
          <a:xfrm>
            <a:off x="3318480" y="2827080"/>
            <a:ext cx="610920" cy="243000"/>
          </a:xfrm>
          <a:prstGeom prst="rect">
            <a:avLst/>
          </a:prstGeom>
          <a:ln w="0">
            <a:noFill/>
          </a:ln>
        </p:spPr>
      </p:pic>
      <p:sp>
        <p:nvSpPr>
          <p:cNvPr id="151" name="Straight Arrow Connector 25"/>
          <p:cNvSpPr/>
          <p:nvPr/>
        </p:nvSpPr>
        <p:spPr>
          <a:xfrm>
            <a:off x="3051720" y="2751120"/>
            <a:ext cx="1100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len="med" type="arrow" w="med"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2" name="Straight Arrow Connector 30"/>
          <p:cNvSpPr/>
          <p:nvPr/>
        </p:nvSpPr>
        <p:spPr>
          <a:xfrm>
            <a:off x="3058560" y="3416040"/>
            <a:ext cx="2927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len="med" type="arrow" w="med"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53" name="Picture 39" descr=""/>
          <p:cNvPicPr/>
          <p:nvPr/>
        </p:nvPicPr>
        <p:blipFill>
          <a:blip r:embed="rId4"/>
          <a:stretch/>
        </p:blipFill>
        <p:spPr>
          <a:xfrm>
            <a:off x="4354560" y="3443760"/>
            <a:ext cx="248760" cy="178200"/>
          </a:xfrm>
          <a:prstGeom prst="rect">
            <a:avLst/>
          </a:prstGeom>
          <a:ln w="0">
            <a:noFill/>
          </a:ln>
        </p:spPr>
      </p:pic>
      <p:sp>
        <p:nvSpPr>
          <p:cNvPr id="154" name="Straight Connector 13"/>
          <p:cNvSpPr/>
          <p:nvPr/>
        </p:nvSpPr>
        <p:spPr>
          <a:xfrm>
            <a:off x="1379160" y="2203200"/>
            <a:ext cx="6828120" cy="360"/>
          </a:xfrm>
          <a:prstGeom prst="line">
            <a:avLst/>
          </a:prstGeom>
          <a:ln>
            <a:solidFill>
              <a:srgbClr val="0070c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5" name="Straight Arrow Connector 16"/>
          <p:cNvSpPr/>
          <p:nvPr/>
        </p:nvSpPr>
        <p:spPr>
          <a:xfrm flipV="1">
            <a:off x="1840680" y="2674080"/>
            <a:ext cx="942120" cy="47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6" name="Straight Arrow Connector 24"/>
          <p:cNvSpPr/>
          <p:nvPr/>
        </p:nvSpPr>
        <p:spPr>
          <a:xfrm flipV="1">
            <a:off x="4152960" y="1725480"/>
            <a:ext cx="942120" cy="47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7" name="Straight Arrow Connector 26"/>
          <p:cNvSpPr/>
          <p:nvPr/>
        </p:nvSpPr>
        <p:spPr>
          <a:xfrm flipV="1" rot="16200000">
            <a:off x="3480120" y="1491480"/>
            <a:ext cx="942120" cy="47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8" name="TextBox 27"/>
          <p:cNvSpPr/>
          <p:nvPr/>
        </p:nvSpPr>
        <p:spPr>
          <a:xfrm>
            <a:off x="4997880" y="1388880"/>
            <a:ext cx="477720" cy="3664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wb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9" name="Flowchart: Or 19"/>
          <p:cNvSpPr/>
          <p:nvPr/>
        </p:nvSpPr>
        <p:spPr>
          <a:xfrm>
            <a:off x="5892840" y="1733040"/>
            <a:ext cx="186480" cy="186480"/>
          </a:xfrm>
          <a:prstGeom prst="flowChartOr">
            <a:avLst/>
          </a:prstGeom>
          <a:solidFill>
            <a:schemeClr val="bg1"/>
          </a:solidFill>
          <a:ln>
            <a:solidFill>
              <a:srgbClr val="00000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0" name="Arc 28"/>
          <p:cNvSpPr/>
          <p:nvPr/>
        </p:nvSpPr>
        <p:spPr>
          <a:xfrm rot="20064600">
            <a:off x="3879360" y="1896120"/>
            <a:ext cx="545400" cy="577800"/>
          </a:xfrm>
          <a:prstGeom prst="arc">
            <a:avLst>
              <a:gd name="adj1" fmla="val 5220802"/>
              <a:gd name="adj2" fmla="val 0"/>
            </a:avLst>
          </a:prstGeom>
          <a:noFill/>
          <a:ln w="28575">
            <a:solidFill>
              <a:srgbClr val="000000"/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1" name="Straight Connector 32"/>
          <p:cNvSpPr/>
          <p:nvPr/>
        </p:nvSpPr>
        <p:spPr>
          <a:xfrm>
            <a:off x="5997600" y="1910520"/>
            <a:ext cx="360" cy="1624680"/>
          </a:xfrm>
          <a:prstGeom prst="line">
            <a:avLst/>
          </a:prstGeom>
          <a:ln>
            <a:solidFill>
              <a:srgbClr val="000000"/>
            </a:solidFill>
            <a:prstDash val="dash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2" name="Straight Connector 33"/>
          <p:cNvSpPr/>
          <p:nvPr/>
        </p:nvSpPr>
        <p:spPr>
          <a:xfrm flipH="1">
            <a:off x="4197960" y="2156040"/>
            <a:ext cx="10440" cy="955800"/>
          </a:xfrm>
          <a:prstGeom prst="line">
            <a:avLst/>
          </a:prstGeom>
          <a:ln>
            <a:solidFill>
              <a:srgbClr val="000000"/>
            </a:solidFill>
            <a:prstDash val="dash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3" name="Straight Connector 44"/>
          <p:cNvSpPr/>
          <p:nvPr/>
        </p:nvSpPr>
        <p:spPr>
          <a:xfrm>
            <a:off x="6634800" y="2206080"/>
            <a:ext cx="4680" cy="1539360"/>
          </a:xfrm>
          <a:prstGeom prst="line">
            <a:avLst/>
          </a:prstGeom>
          <a:ln>
            <a:solidFill>
              <a:srgbClr val="000000"/>
            </a:solidFill>
            <a:prstDash val="dash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4" name="Straight Arrow Connector 47"/>
          <p:cNvSpPr/>
          <p:nvPr/>
        </p:nvSpPr>
        <p:spPr>
          <a:xfrm>
            <a:off x="3067560" y="3887640"/>
            <a:ext cx="3566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len="med" type="arrow" w="med"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65" name="Picture 48" descr=""/>
          <p:cNvPicPr/>
          <p:nvPr/>
        </p:nvPicPr>
        <p:blipFill>
          <a:blip r:embed="rId5"/>
          <a:stretch/>
        </p:blipFill>
        <p:spPr>
          <a:xfrm>
            <a:off x="5237280" y="3663360"/>
            <a:ext cx="105840" cy="153720"/>
          </a:xfrm>
          <a:prstGeom prst="rect">
            <a:avLst/>
          </a:prstGeom>
          <a:ln w="0">
            <a:noFill/>
          </a:ln>
        </p:spPr>
      </p:pic>
      <p:sp>
        <p:nvSpPr>
          <p:cNvPr id="166" name="TextBox 50"/>
          <p:cNvSpPr/>
          <p:nvPr/>
        </p:nvSpPr>
        <p:spPr>
          <a:xfrm>
            <a:off x="6062400" y="1517040"/>
            <a:ext cx="651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C.G.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Oval 3"/>
          <p:cNvSpPr/>
          <p:nvPr/>
        </p:nvSpPr>
        <p:spPr>
          <a:xfrm>
            <a:off x="4155840" y="216072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rgbClr val="0070c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8" name="TextBox 9"/>
          <p:cNvSpPr/>
          <p:nvPr/>
        </p:nvSpPr>
        <p:spPr>
          <a:xfrm>
            <a:off x="1071720" y="3084480"/>
            <a:ext cx="152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600" spc="-1" strike="noStrike">
                <a:solidFill>
                  <a:srgbClr val="000000"/>
                </a:solidFill>
                <a:latin typeface="Cambria"/>
                <a:ea typeface="Arial"/>
              </a:rPr>
              <a:t>relative wind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9" name="Straight Connector 34"/>
          <p:cNvSpPr/>
          <p:nvPr/>
        </p:nvSpPr>
        <p:spPr>
          <a:xfrm>
            <a:off x="6066000" y="1826640"/>
            <a:ext cx="1255680" cy="360"/>
          </a:xfrm>
          <a:prstGeom prst="line">
            <a:avLst/>
          </a:prstGeom>
          <a:ln>
            <a:solidFill>
              <a:srgbClr val="000000"/>
            </a:solidFill>
            <a:prstDash val="dash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0" name="Straight Arrow Connector 35"/>
          <p:cNvSpPr/>
          <p:nvPr/>
        </p:nvSpPr>
        <p:spPr>
          <a:xfrm flipV="1">
            <a:off x="7171560" y="1825920"/>
            <a:ext cx="360" cy="35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len="med" type="arrow" w="med"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1" name="TextBox 20"/>
          <p:cNvSpPr/>
          <p:nvPr/>
        </p:nvSpPr>
        <p:spPr>
          <a:xfrm>
            <a:off x="7186680" y="1794600"/>
            <a:ext cx="269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z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160200"/>
            <a:ext cx="8228880" cy="658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Tail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73" name="Picture 6" descr=""/>
          <p:cNvPicPr/>
          <p:nvPr/>
        </p:nvPicPr>
        <p:blipFill>
          <a:blip r:embed="rId1"/>
          <a:stretch/>
        </p:blipFill>
        <p:spPr>
          <a:xfrm>
            <a:off x="462960" y="3872160"/>
            <a:ext cx="4108320" cy="873720"/>
          </a:xfrm>
          <a:prstGeom prst="rect">
            <a:avLst/>
          </a:prstGeom>
          <a:ln w="0">
            <a:noFill/>
          </a:ln>
        </p:spPr>
      </p:pic>
      <p:pic>
        <p:nvPicPr>
          <p:cNvPr id="174" name="Picture 8" descr=""/>
          <p:cNvPicPr/>
          <p:nvPr/>
        </p:nvPicPr>
        <p:blipFill>
          <a:blip r:embed="rId2"/>
          <a:stretch/>
        </p:blipFill>
        <p:spPr>
          <a:xfrm>
            <a:off x="6252840" y="3896280"/>
            <a:ext cx="2208960" cy="528840"/>
          </a:xfrm>
          <a:prstGeom prst="rect">
            <a:avLst/>
          </a:prstGeom>
          <a:ln w="0">
            <a:noFill/>
          </a:ln>
        </p:spPr>
      </p:pic>
      <p:pic>
        <p:nvPicPr>
          <p:cNvPr id="175" name="Picture 9" descr=""/>
          <p:cNvPicPr/>
          <p:nvPr/>
        </p:nvPicPr>
        <p:blipFill>
          <a:blip r:embed="rId3"/>
          <a:stretch/>
        </p:blipFill>
        <p:spPr>
          <a:xfrm>
            <a:off x="457200" y="5552640"/>
            <a:ext cx="3491280" cy="307800"/>
          </a:xfrm>
          <a:prstGeom prst="rect">
            <a:avLst/>
          </a:prstGeom>
          <a:ln w="0">
            <a:noFill/>
          </a:ln>
        </p:spPr>
      </p:pic>
      <p:pic>
        <p:nvPicPr>
          <p:cNvPr id="176" name="Picture 11" descr=""/>
          <p:cNvPicPr/>
          <p:nvPr/>
        </p:nvPicPr>
        <p:blipFill>
          <a:blip r:embed="rId4"/>
          <a:stretch/>
        </p:blipFill>
        <p:spPr>
          <a:xfrm>
            <a:off x="5503680" y="5331960"/>
            <a:ext cx="3182400" cy="528840"/>
          </a:xfrm>
          <a:prstGeom prst="rect">
            <a:avLst/>
          </a:prstGeom>
          <a:ln w="0">
            <a:noFill/>
          </a:ln>
        </p:spPr>
      </p:pic>
      <p:sp>
        <p:nvSpPr>
          <p:cNvPr id="177" name="Straight Arrow Connector 14"/>
          <p:cNvSpPr/>
          <p:nvPr/>
        </p:nvSpPr>
        <p:spPr>
          <a:xfrm>
            <a:off x="4808520" y="4160880"/>
            <a:ext cx="115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8" name="Straight Arrow Connector 15"/>
          <p:cNvSpPr/>
          <p:nvPr/>
        </p:nvSpPr>
        <p:spPr>
          <a:xfrm>
            <a:off x="4090320" y="5668560"/>
            <a:ext cx="115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9" name="Freeform 12"/>
          <p:cNvSpPr/>
          <p:nvPr/>
        </p:nvSpPr>
        <p:spPr>
          <a:xfrm flipH="1" rot="21374400">
            <a:off x="2000160" y="1638360"/>
            <a:ext cx="3553560" cy="919080"/>
          </a:xfrm>
          <a:custGeom>
            <a:avLst/>
            <a:gdLst/>
            <a:ahLst/>
            <a:rect l="l" t="t" r="r" b="b"/>
            <a:pathLst>
              <a:path w="4026605" h="1041400">
                <a:moveTo>
                  <a:pt x="0" y="1041400"/>
                </a:moveTo>
                <a:lnTo>
                  <a:pt x="2163233" y="762000"/>
                </a:lnTo>
                <a:lnTo>
                  <a:pt x="3175000" y="626533"/>
                </a:lnTo>
                <a:cubicBezTo>
                  <a:pt x="3408539" y="591961"/>
                  <a:pt x="3450872" y="583495"/>
                  <a:pt x="3564466" y="554567"/>
                </a:cubicBezTo>
                <a:cubicBezTo>
                  <a:pt x="3678060" y="525639"/>
                  <a:pt x="3784600" y="487539"/>
                  <a:pt x="3856566" y="452967"/>
                </a:cubicBezTo>
                <a:cubicBezTo>
                  <a:pt x="3928532" y="418395"/>
                  <a:pt x="3968749" y="379589"/>
                  <a:pt x="3996266" y="347133"/>
                </a:cubicBezTo>
                <a:cubicBezTo>
                  <a:pt x="4023783" y="314677"/>
                  <a:pt x="4026605" y="289277"/>
                  <a:pt x="4021666" y="258233"/>
                </a:cubicBezTo>
                <a:cubicBezTo>
                  <a:pt x="4016727" y="227189"/>
                  <a:pt x="3999088" y="191206"/>
                  <a:pt x="3966633" y="160867"/>
                </a:cubicBezTo>
                <a:cubicBezTo>
                  <a:pt x="3934178" y="130528"/>
                  <a:pt x="3898900" y="98778"/>
                  <a:pt x="3826933" y="76200"/>
                </a:cubicBezTo>
                <a:cubicBezTo>
                  <a:pt x="3754966" y="53622"/>
                  <a:pt x="3662538" y="33161"/>
                  <a:pt x="3534833" y="25400"/>
                </a:cubicBezTo>
                <a:cubicBezTo>
                  <a:pt x="3407128" y="17639"/>
                  <a:pt x="3257550" y="0"/>
                  <a:pt x="3060700" y="29633"/>
                </a:cubicBezTo>
                <a:cubicBezTo>
                  <a:pt x="2863850" y="59266"/>
                  <a:pt x="2637366" y="117122"/>
                  <a:pt x="2353733" y="203200"/>
                </a:cubicBezTo>
                <a:cubicBezTo>
                  <a:pt x="2070100" y="289278"/>
                  <a:pt x="1358900" y="546100"/>
                  <a:pt x="1358900" y="546100"/>
                </a:cubicBezTo>
                <a:lnTo>
                  <a:pt x="605366" y="817033"/>
                </a:lnTo>
                <a:lnTo>
                  <a:pt x="0" y="1041400"/>
                </a:lnTo>
                <a:close/>
              </a:path>
            </a:pathLst>
          </a:custGeom>
          <a:noFill/>
          <a:ln>
            <a:solidFill>
              <a:srgbClr val="d9d9d9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0" name="TextBox 13"/>
          <p:cNvSpPr/>
          <p:nvPr/>
        </p:nvSpPr>
        <p:spPr>
          <a:xfrm>
            <a:off x="798120" y="2107800"/>
            <a:ext cx="494640" cy="401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Symbol"/>
                <a:ea typeface="Arial"/>
              </a:rPr>
              <a:t>a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wb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TextBox 16"/>
          <p:cNvSpPr/>
          <p:nvPr/>
        </p:nvSpPr>
        <p:spPr>
          <a:xfrm>
            <a:off x="6511320" y="1083600"/>
            <a:ext cx="325440" cy="3664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2" name="Rectangle 17"/>
          <p:cNvSpPr/>
          <p:nvPr/>
        </p:nvSpPr>
        <p:spPr>
          <a:xfrm>
            <a:off x="3513960" y="2525040"/>
            <a:ext cx="395280" cy="1998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3" name="Rectangle 18"/>
          <p:cNvSpPr/>
          <p:nvPr/>
        </p:nvSpPr>
        <p:spPr>
          <a:xfrm>
            <a:off x="2732760" y="1800360"/>
            <a:ext cx="417240" cy="2480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4" name="TextBox 19"/>
          <p:cNvSpPr/>
          <p:nvPr/>
        </p:nvSpPr>
        <p:spPr>
          <a:xfrm>
            <a:off x="7322040" y="1308600"/>
            <a:ext cx="50688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act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5" name="Rectangle 20"/>
          <p:cNvSpPr/>
          <p:nvPr/>
        </p:nvSpPr>
        <p:spPr>
          <a:xfrm>
            <a:off x="2530440" y="2898000"/>
            <a:ext cx="577800" cy="32976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86" name="Picture 48" descr=""/>
          <p:cNvPicPr/>
          <p:nvPr/>
        </p:nvPicPr>
        <p:blipFill>
          <a:blip r:embed="rId5"/>
          <a:stretch/>
        </p:blipFill>
        <p:spPr>
          <a:xfrm>
            <a:off x="5235840" y="2923560"/>
            <a:ext cx="134640" cy="258480"/>
          </a:xfrm>
          <a:prstGeom prst="rect">
            <a:avLst/>
          </a:prstGeom>
          <a:ln w="0">
            <a:noFill/>
          </a:ln>
        </p:spPr>
      </p:pic>
      <p:sp>
        <p:nvSpPr>
          <p:cNvPr id="187" name="Straight Arrow Connector 23"/>
          <p:cNvSpPr/>
          <p:nvPr/>
        </p:nvSpPr>
        <p:spPr>
          <a:xfrm>
            <a:off x="3150720" y="3225600"/>
            <a:ext cx="4449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len="med" type="arrow" w="med"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8" name="Straight Arrow Connector 24"/>
          <p:cNvSpPr/>
          <p:nvPr/>
        </p:nvSpPr>
        <p:spPr>
          <a:xfrm>
            <a:off x="4939920" y="2590200"/>
            <a:ext cx="2660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len="med" type="arrow" w="med"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9" name="Straight Connector 26"/>
          <p:cNvSpPr/>
          <p:nvPr/>
        </p:nvSpPr>
        <p:spPr>
          <a:xfrm>
            <a:off x="321480" y="1971720"/>
            <a:ext cx="8365320" cy="360"/>
          </a:xfrm>
          <a:prstGeom prst="line">
            <a:avLst/>
          </a:prstGeom>
          <a:ln>
            <a:solidFill>
              <a:srgbClr val="0070c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0" name="Straight Arrow Connector 27"/>
          <p:cNvSpPr/>
          <p:nvPr/>
        </p:nvSpPr>
        <p:spPr>
          <a:xfrm flipV="1">
            <a:off x="783000" y="2442960"/>
            <a:ext cx="942120" cy="47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grpSp>
        <p:nvGrpSpPr>
          <p:cNvPr id="191" name="Group 5"/>
          <p:cNvGrpSpPr/>
          <p:nvPr/>
        </p:nvGrpSpPr>
        <p:grpSpPr>
          <a:xfrm>
            <a:off x="6790680" y="1215720"/>
            <a:ext cx="1680840" cy="1073520"/>
            <a:chOff x="6790680" y="1215720"/>
            <a:chExt cx="1680840" cy="1073520"/>
          </a:xfrm>
        </p:grpSpPr>
        <p:sp>
          <p:nvSpPr>
            <p:cNvPr id="192" name="Straight Arrow Connector 28"/>
            <p:cNvSpPr/>
            <p:nvPr/>
          </p:nvSpPr>
          <p:spPr>
            <a:xfrm flipV="1" rot="19885800">
              <a:off x="7473960" y="1412280"/>
              <a:ext cx="942120" cy="470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tailEnd len="med" type="triangle" w="med"/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93" name="Straight Arrow Connector 29"/>
            <p:cNvSpPr/>
            <p:nvPr/>
          </p:nvSpPr>
          <p:spPr>
            <a:xfrm flipV="1" rot="14485800">
              <a:off x="6751440" y="1527120"/>
              <a:ext cx="942120" cy="470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tailEnd len="med" type="triangle" w="med"/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94" name="TextBox 30"/>
          <p:cNvSpPr/>
          <p:nvPr/>
        </p:nvSpPr>
        <p:spPr>
          <a:xfrm>
            <a:off x="8107200" y="860760"/>
            <a:ext cx="358920" cy="3664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Flowchart: Or 31"/>
          <p:cNvSpPr/>
          <p:nvPr/>
        </p:nvSpPr>
        <p:spPr>
          <a:xfrm>
            <a:off x="4835520" y="1501560"/>
            <a:ext cx="186480" cy="186480"/>
          </a:xfrm>
          <a:prstGeom prst="flowChartOr">
            <a:avLst/>
          </a:prstGeom>
          <a:solidFill>
            <a:schemeClr val="bg1"/>
          </a:solidFill>
          <a:ln>
            <a:solidFill>
              <a:srgbClr val="00000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6" name="Arc 32"/>
          <p:cNvSpPr/>
          <p:nvPr/>
        </p:nvSpPr>
        <p:spPr>
          <a:xfrm rot="19271400">
            <a:off x="7309440" y="1705680"/>
            <a:ext cx="545400" cy="577800"/>
          </a:xfrm>
          <a:prstGeom prst="arc">
            <a:avLst>
              <a:gd name="adj1" fmla="val 5220802"/>
              <a:gd name="adj2" fmla="val 0"/>
            </a:avLst>
          </a:prstGeom>
          <a:noFill/>
          <a:ln w="28575">
            <a:solidFill>
              <a:srgbClr val="000000"/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7" name="Straight Connector 33"/>
          <p:cNvSpPr/>
          <p:nvPr/>
        </p:nvSpPr>
        <p:spPr>
          <a:xfrm>
            <a:off x="4939920" y="1679040"/>
            <a:ext cx="360" cy="1160280"/>
          </a:xfrm>
          <a:prstGeom prst="line">
            <a:avLst/>
          </a:prstGeom>
          <a:ln>
            <a:solidFill>
              <a:srgbClr val="000000"/>
            </a:solidFill>
            <a:prstDash val="dash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8" name="Straight Connector 34"/>
          <p:cNvSpPr/>
          <p:nvPr/>
        </p:nvSpPr>
        <p:spPr>
          <a:xfrm flipH="1">
            <a:off x="3134880" y="1924560"/>
            <a:ext cx="15840" cy="1474920"/>
          </a:xfrm>
          <a:prstGeom prst="line">
            <a:avLst/>
          </a:prstGeom>
          <a:ln>
            <a:solidFill>
              <a:srgbClr val="000000"/>
            </a:solidFill>
            <a:prstDash val="dash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9" name="Straight Connector 35"/>
          <p:cNvSpPr/>
          <p:nvPr/>
        </p:nvSpPr>
        <p:spPr>
          <a:xfrm>
            <a:off x="7649640" y="1943280"/>
            <a:ext cx="4680" cy="1539360"/>
          </a:xfrm>
          <a:prstGeom prst="line">
            <a:avLst/>
          </a:prstGeom>
          <a:ln>
            <a:solidFill>
              <a:srgbClr val="000000"/>
            </a:solidFill>
            <a:prstDash val="dash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200" name="Picture 44" descr=""/>
          <p:cNvPicPr/>
          <p:nvPr/>
        </p:nvPicPr>
        <p:blipFill>
          <a:blip r:embed="rId6"/>
          <a:stretch/>
        </p:blipFill>
        <p:spPr>
          <a:xfrm>
            <a:off x="5964480" y="2319480"/>
            <a:ext cx="134640" cy="216360"/>
          </a:xfrm>
          <a:prstGeom prst="rect">
            <a:avLst/>
          </a:prstGeom>
          <a:ln w="0">
            <a:noFill/>
          </a:ln>
        </p:spPr>
      </p:pic>
      <p:sp>
        <p:nvSpPr>
          <p:cNvPr id="201" name="TextBox 38"/>
          <p:cNvSpPr/>
          <p:nvPr/>
        </p:nvSpPr>
        <p:spPr>
          <a:xfrm>
            <a:off x="5004720" y="1285560"/>
            <a:ext cx="651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C.G.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2" name="Freeform 39"/>
          <p:cNvSpPr/>
          <p:nvPr/>
        </p:nvSpPr>
        <p:spPr>
          <a:xfrm flipH="1" rot="19973400">
            <a:off x="6934320" y="1755000"/>
            <a:ext cx="1857960" cy="480240"/>
          </a:xfrm>
          <a:custGeom>
            <a:avLst/>
            <a:gdLst/>
            <a:ahLst/>
            <a:rect l="l" t="t" r="r" b="b"/>
            <a:pathLst>
              <a:path w="4026605" h="1041400">
                <a:moveTo>
                  <a:pt x="0" y="1041400"/>
                </a:moveTo>
                <a:lnTo>
                  <a:pt x="2163233" y="762000"/>
                </a:lnTo>
                <a:lnTo>
                  <a:pt x="3175000" y="626533"/>
                </a:lnTo>
                <a:cubicBezTo>
                  <a:pt x="3408539" y="591961"/>
                  <a:pt x="3450872" y="583495"/>
                  <a:pt x="3564466" y="554567"/>
                </a:cubicBezTo>
                <a:cubicBezTo>
                  <a:pt x="3678060" y="525639"/>
                  <a:pt x="3784600" y="487539"/>
                  <a:pt x="3856566" y="452967"/>
                </a:cubicBezTo>
                <a:cubicBezTo>
                  <a:pt x="3928532" y="418395"/>
                  <a:pt x="3968749" y="379589"/>
                  <a:pt x="3996266" y="347133"/>
                </a:cubicBezTo>
                <a:cubicBezTo>
                  <a:pt x="4023783" y="314677"/>
                  <a:pt x="4026605" y="289277"/>
                  <a:pt x="4021666" y="258233"/>
                </a:cubicBezTo>
                <a:cubicBezTo>
                  <a:pt x="4016727" y="227189"/>
                  <a:pt x="3999088" y="191206"/>
                  <a:pt x="3966633" y="160867"/>
                </a:cubicBezTo>
                <a:cubicBezTo>
                  <a:pt x="3934178" y="130528"/>
                  <a:pt x="3898900" y="98778"/>
                  <a:pt x="3826933" y="76200"/>
                </a:cubicBezTo>
                <a:cubicBezTo>
                  <a:pt x="3754966" y="53622"/>
                  <a:pt x="3662538" y="33161"/>
                  <a:pt x="3534833" y="25400"/>
                </a:cubicBezTo>
                <a:cubicBezTo>
                  <a:pt x="3407128" y="17639"/>
                  <a:pt x="3257550" y="0"/>
                  <a:pt x="3060700" y="29633"/>
                </a:cubicBezTo>
                <a:cubicBezTo>
                  <a:pt x="2863850" y="59266"/>
                  <a:pt x="2637366" y="117122"/>
                  <a:pt x="2353733" y="203200"/>
                </a:cubicBezTo>
                <a:cubicBezTo>
                  <a:pt x="2070100" y="289278"/>
                  <a:pt x="1358900" y="546100"/>
                  <a:pt x="1358900" y="546100"/>
                </a:cubicBezTo>
                <a:lnTo>
                  <a:pt x="605366" y="817033"/>
                </a:lnTo>
                <a:lnTo>
                  <a:pt x="0" y="1041400"/>
                </a:lnTo>
                <a:close/>
              </a:path>
            </a:pathLst>
          </a:custGeom>
          <a:noFill/>
          <a:ln>
            <a:solidFill>
              <a:srgbClr val="d9d9d9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3" name="Straight Connector 40"/>
          <p:cNvSpPr/>
          <p:nvPr/>
        </p:nvSpPr>
        <p:spPr>
          <a:xfrm flipH="1">
            <a:off x="6725880" y="1802520"/>
            <a:ext cx="2017440" cy="500760"/>
          </a:xfrm>
          <a:prstGeom prst="line">
            <a:avLst/>
          </a:prstGeom>
          <a:ln w="28575">
            <a:solidFill>
              <a:srgbClr val="0070c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4" name="TextBox 49"/>
          <p:cNvSpPr/>
          <p:nvPr/>
        </p:nvSpPr>
        <p:spPr>
          <a:xfrm>
            <a:off x="283320" y="1122120"/>
            <a:ext cx="18586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(See Etkin Fig. 2.11)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205" name="Group 52"/>
          <p:cNvGrpSpPr/>
          <p:nvPr/>
        </p:nvGrpSpPr>
        <p:grpSpPr>
          <a:xfrm>
            <a:off x="5979600" y="1793160"/>
            <a:ext cx="127080" cy="336600"/>
            <a:chOff x="5979600" y="1793160"/>
            <a:chExt cx="127080" cy="336600"/>
          </a:xfrm>
        </p:grpSpPr>
        <p:sp>
          <p:nvSpPr>
            <p:cNvPr id="206" name="Freeform 50"/>
            <p:cNvSpPr/>
            <p:nvPr/>
          </p:nvSpPr>
          <p:spPr>
            <a:xfrm rot="5400000">
              <a:off x="5909040" y="1924560"/>
              <a:ext cx="329040" cy="65880"/>
            </a:xfrm>
            <a:custGeom>
              <a:avLst/>
              <a:gdLst/>
              <a:ahLst/>
              <a:rect l="l" t="t" r="r" b="b"/>
              <a:pathLst>
                <a:path w="881350" h="178320">
                  <a:moveTo>
                    <a:pt x="0" y="146239"/>
                  </a:moveTo>
                  <a:cubicBezTo>
                    <a:pt x="72528" y="81973"/>
                    <a:pt x="145056" y="17708"/>
                    <a:pt x="220338" y="3019"/>
                  </a:cubicBezTo>
                  <a:cubicBezTo>
                    <a:pt x="295620" y="-11670"/>
                    <a:pt x="392936" y="30562"/>
                    <a:pt x="451692" y="58104"/>
                  </a:cubicBezTo>
                  <a:cubicBezTo>
                    <a:pt x="510448" y="85646"/>
                    <a:pt x="515957" y="149911"/>
                    <a:pt x="572877" y="168272"/>
                  </a:cubicBezTo>
                  <a:cubicBezTo>
                    <a:pt x="629797" y="186633"/>
                    <a:pt x="741803" y="175617"/>
                    <a:pt x="793215" y="168272"/>
                  </a:cubicBezTo>
                  <a:cubicBezTo>
                    <a:pt x="844627" y="160928"/>
                    <a:pt x="862988" y="142566"/>
                    <a:pt x="881350" y="124205"/>
                  </a:cubicBezTo>
                </a:path>
              </a:pathLst>
            </a:custGeom>
            <a:noFill/>
            <a:ln w="19050">
              <a:solidFill>
                <a:srgbClr val="0070c0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7" name="Freeform 51"/>
            <p:cNvSpPr/>
            <p:nvPr/>
          </p:nvSpPr>
          <p:spPr>
            <a:xfrm rot="5400000">
              <a:off x="5847840" y="1932120"/>
              <a:ext cx="329040" cy="65880"/>
            </a:xfrm>
            <a:custGeom>
              <a:avLst/>
              <a:gdLst/>
              <a:ahLst/>
              <a:rect l="l" t="t" r="r" b="b"/>
              <a:pathLst>
                <a:path w="881350" h="178320">
                  <a:moveTo>
                    <a:pt x="0" y="146239"/>
                  </a:moveTo>
                  <a:cubicBezTo>
                    <a:pt x="72528" y="81973"/>
                    <a:pt x="145056" y="17708"/>
                    <a:pt x="220338" y="3019"/>
                  </a:cubicBezTo>
                  <a:cubicBezTo>
                    <a:pt x="295620" y="-11670"/>
                    <a:pt x="392936" y="30562"/>
                    <a:pt x="451692" y="58104"/>
                  </a:cubicBezTo>
                  <a:cubicBezTo>
                    <a:pt x="510448" y="85646"/>
                    <a:pt x="515957" y="149911"/>
                    <a:pt x="572877" y="168272"/>
                  </a:cubicBezTo>
                  <a:cubicBezTo>
                    <a:pt x="629797" y="186633"/>
                    <a:pt x="741803" y="175617"/>
                    <a:pt x="793215" y="168272"/>
                  </a:cubicBezTo>
                  <a:cubicBezTo>
                    <a:pt x="844627" y="160928"/>
                    <a:pt x="862988" y="142566"/>
                    <a:pt x="881350" y="124205"/>
                  </a:cubicBezTo>
                </a:path>
              </a:pathLst>
            </a:custGeom>
            <a:noFill/>
            <a:ln w="19050">
              <a:solidFill>
                <a:srgbClr val="0070c0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08" name="Oval 53"/>
          <p:cNvSpPr/>
          <p:nvPr/>
        </p:nvSpPr>
        <p:spPr>
          <a:xfrm>
            <a:off x="3109320" y="192924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rgbClr val="0070c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9" name="Oval 54"/>
          <p:cNvSpPr/>
          <p:nvPr/>
        </p:nvSpPr>
        <p:spPr>
          <a:xfrm>
            <a:off x="7601040" y="20386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rgbClr val="0070c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0" name="TextBox 41"/>
          <p:cNvSpPr/>
          <p:nvPr/>
        </p:nvSpPr>
        <p:spPr>
          <a:xfrm>
            <a:off x="92160" y="2951280"/>
            <a:ext cx="152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600" spc="-1" strike="noStrike">
                <a:solidFill>
                  <a:srgbClr val="000000"/>
                </a:solidFill>
                <a:latin typeface="Cambria"/>
                <a:ea typeface="Arial"/>
              </a:rPr>
              <a:t>relative wind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160200"/>
            <a:ext cx="8228880" cy="658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Tail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12" name="Freeform 12"/>
          <p:cNvSpPr/>
          <p:nvPr/>
        </p:nvSpPr>
        <p:spPr>
          <a:xfrm flipH="1" rot="21374400">
            <a:off x="2000160" y="1638360"/>
            <a:ext cx="3553560" cy="919080"/>
          </a:xfrm>
          <a:custGeom>
            <a:avLst/>
            <a:gdLst/>
            <a:ahLst/>
            <a:rect l="l" t="t" r="r" b="b"/>
            <a:pathLst>
              <a:path w="4026605" h="1041400">
                <a:moveTo>
                  <a:pt x="0" y="1041400"/>
                </a:moveTo>
                <a:lnTo>
                  <a:pt x="2163233" y="762000"/>
                </a:lnTo>
                <a:lnTo>
                  <a:pt x="3175000" y="626533"/>
                </a:lnTo>
                <a:cubicBezTo>
                  <a:pt x="3408539" y="591961"/>
                  <a:pt x="3450872" y="583495"/>
                  <a:pt x="3564466" y="554567"/>
                </a:cubicBezTo>
                <a:cubicBezTo>
                  <a:pt x="3678060" y="525639"/>
                  <a:pt x="3784600" y="487539"/>
                  <a:pt x="3856566" y="452967"/>
                </a:cubicBezTo>
                <a:cubicBezTo>
                  <a:pt x="3928532" y="418395"/>
                  <a:pt x="3968749" y="379589"/>
                  <a:pt x="3996266" y="347133"/>
                </a:cubicBezTo>
                <a:cubicBezTo>
                  <a:pt x="4023783" y="314677"/>
                  <a:pt x="4026605" y="289277"/>
                  <a:pt x="4021666" y="258233"/>
                </a:cubicBezTo>
                <a:cubicBezTo>
                  <a:pt x="4016727" y="227189"/>
                  <a:pt x="3999088" y="191206"/>
                  <a:pt x="3966633" y="160867"/>
                </a:cubicBezTo>
                <a:cubicBezTo>
                  <a:pt x="3934178" y="130528"/>
                  <a:pt x="3898900" y="98778"/>
                  <a:pt x="3826933" y="76200"/>
                </a:cubicBezTo>
                <a:cubicBezTo>
                  <a:pt x="3754966" y="53622"/>
                  <a:pt x="3662538" y="33161"/>
                  <a:pt x="3534833" y="25400"/>
                </a:cubicBezTo>
                <a:cubicBezTo>
                  <a:pt x="3407128" y="17639"/>
                  <a:pt x="3257550" y="0"/>
                  <a:pt x="3060700" y="29633"/>
                </a:cubicBezTo>
                <a:cubicBezTo>
                  <a:pt x="2863850" y="59266"/>
                  <a:pt x="2637366" y="117122"/>
                  <a:pt x="2353733" y="203200"/>
                </a:cubicBezTo>
                <a:cubicBezTo>
                  <a:pt x="2070100" y="289278"/>
                  <a:pt x="1358900" y="546100"/>
                  <a:pt x="1358900" y="546100"/>
                </a:cubicBezTo>
                <a:lnTo>
                  <a:pt x="605366" y="817033"/>
                </a:lnTo>
                <a:lnTo>
                  <a:pt x="0" y="1041400"/>
                </a:lnTo>
                <a:close/>
              </a:path>
            </a:pathLst>
          </a:custGeom>
          <a:noFill/>
          <a:ln>
            <a:solidFill>
              <a:srgbClr val="d9d9d9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3" name="TextBox 13"/>
          <p:cNvSpPr/>
          <p:nvPr/>
        </p:nvSpPr>
        <p:spPr>
          <a:xfrm>
            <a:off x="798120" y="2107800"/>
            <a:ext cx="494640" cy="401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Symbol"/>
                <a:ea typeface="Arial"/>
              </a:rPr>
              <a:t>a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wb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16"/>
          <p:cNvSpPr/>
          <p:nvPr/>
        </p:nvSpPr>
        <p:spPr>
          <a:xfrm>
            <a:off x="6511320" y="1083600"/>
            <a:ext cx="325440" cy="3664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Rectangle 17"/>
          <p:cNvSpPr/>
          <p:nvPr/>
        </p:nvSpPr>
        <p:spPr>
          <a:xfrm>
            <a:off x="3513960" y="2525040"/>
            <a:ext cx="395280" cy="1998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6" name="Rectangle 18"/>
          <p:cNvSpPr/>
          <p:nvPr/>
        </p:nvSpPr>
        <p:spPr>
          <a:xfrm>
            <a:off x="2732760" y="1800360"/>
            <a:ext cx="417240" cy="2480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7" name="TextBox 19"/>
          <p:cNvSpPr/>
          <p:nvPr/>
        </p:nvSpPr>
        <p:spPr>
          <a:xfrm>
            <a:off x="7322040" y="1308600"/>
            <a:ext cx="50688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act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8" name="Rectangle 20"/>
          <p:cNvSpPr/>
          <p:nvPr/>
        </p:nvSpPr>
        <p:spPr>
          <a:xfrm>
            <a:off x="2530440" y="2898000"/>
            <a:ext cx="577800" cy="32976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219" name="Picture 48" descr=""/>
          <p:cNvPicPr/>
          <p:nvPr/>
        </p:nvPicPr>
        <p:blipFill>
          <a:blip r:embed="rId1"/>
          <a:stretch/>
        </p:blipFill>
        <p:spPr>
          <a:xfrm>
            <a:off x="5235840" y="2923560"/>
            <a:ext cx="134640" cy="258480"/>
          </a:xfrm>
          <a:prstGeom prst="rect">
            <a:avLst/>
          </a:prstGeom>
          <a:ln w="0">
            <a:noFill/>
          </a:ln>
        </p:spPr>
      </p:pic>
      <p:sp>
        <p:nvSpPr>
          <p:cNvPr id="220" name="Straight Arrow Connector 23"/>
          <p:cNvSpPr/>
          <p:nvPr/>
        </p:nvSpPr>
        <p:spPr>
          <a:xfrm>
            <a:off x="3150720" y="3225600"/>
            <a:ext cx="4449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len="med" type="arrow" w="med"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1" name="Straight Arrow Connector 24"/>
          <p:cNvSpPr/>
          <p:nvPr/>
        </p:nvSpPr>
        <p:spPr>
          <a:xfrm>
            <a:off x="4939920" y="2590200"/>
            <a:ext cx="2660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len="med" type="arrow" w="med"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2" name="Straight Connector 26"/>
          <p:cNvSpPr/>
          <p:nvPr/>
        </p:nvSpPr>
        <p:spPr>
          <a:xfrm>
            <a:off x="321480" y="1971720"/>
            <a:ext cx="8365320" cy="360"/>
          </a:xfrm>
          <a:prstGeom prst="line">
            <a:avLst/>
          </a:prstGeom>
          <a:ln>
            <a:solidFill>
              <a:srgbClr val="0070c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3" name="Straight Arrow Connector 27"/>
          <p:cNvSpPr/>
          <p:nvPr/>
        </p:nvSpPr>
        <p:spPr>
          <a:xfrm flipV="1">
            <a:off x="783000" y="2442960"/>
            <a:ext cx="942120" cy="47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grpSp>
        <p:nvGrpSpPr>
          <p:cNvPr id="224" name="Group 5"/>
          <p:cNvGrpSpPr/>
          <p:nvPr/>
        </p:nvGrpSpPr>
        <p:grpSpPr>
          <a:xfrm>
            <a:off x="6790680" y="1215720"/>
            <a:ext cx="1680840" cy="1073520"/>
            <a:chOff x="6790680" y="1215720"/>
            <a:chExt cx="1680840" cy="1073520"/>
          </a:xfrm>
        </p:grpSpPr>
        <p:sp>
          <p:nvSpPr>
            <p:cNvPr id="225" name="Straight Arrow Connector 28"/>
            <p:cNvSpPr/>
            <p:nvPr/>
          </p:nvSpPr>
          <p:spPr>
            <a:xfrm flipV="1" rot="19885800">
              <a:off x="7473960" y="1412280"/>
              <a:ext cx="942120" cy="470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tailEnd len="med" type="triangle" w="med"/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26" name="Straight Arrow Connector 29"/>
            <p:cNvSpPr/>
            <p:nvPr/>
          </p:nvSpPr>
          <p:spPr>
            <a:xfrm flipV="1" rot="14485800">
              <a:off x="6751440" y="1527120"/>
              <a:ext cx="942120" cy="470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tailEnd len="med" type="triangle" w="med"/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227" name="TextBox 30"/>
          <p:cNvSpPr/>
          <p:nvPr/>
        </p:nvSpPr>
        <p:spPr>
          <a:xfrm>
            <a:off x="8107200" y="860760"/>
            <a:ext cx="358920" cy="3664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8" name="Flowchart: Or 31"/>
          <p:cNvSpPr/>
          <p:nvPr/>
        </p:nvSpPr>
        <p:spPr>
          <a:xfrm>
            <a:off x="4835520" y="1501560"/>
            <a:ext cx="186480" cy="186480"/>
          </a:xfrm>
          <a:prstGeom prst="flowChartOr">
            <a:avLst/>
          </a:prstGeom>
          <a:solidFill>
            <a:schemeClr val="bg1"/>
          </a:solidFill>
          <a:ln>
            <a:solidFill>
              <a:srgbClr val="00000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9" name="Arc 32"/>
          <p:cNvSpPr/>
          <p:nvPr/>
        </p:nvSpPr>
        <p:spPr>
          <a:xfrm rot="19271400">
            <a:off x="7309440" y="1705680"/>
            <a:ext cx="545400" cy="577800"/>
          </a:xfrm>
          <a:prstGeom prst="arc">
            <a:avLst>
              <a:gd name="adj1" fmla="val 5220802"/>
              <a:gd name="adj2" fmla="val 0"/>
            </a:avLst>
          </a:prstGeom>
          <a:noFill/>
          <a:ln w="28575">
            <a:solidFill>
              <a:srgbClr val="000000"/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0" name="Straight Connector 33"/>
          <p:cNvSpPr/>
          <p:nvPr/>
        </p:nvSpPr>
        <p:spPr>
          <a:xfrm>
            <a:off x="4939920" y="1679040"/>
            <a:ext cx="360" cy="1160280"/>
          </a:xfrm>
          <a:prstGeom prst="line">
            <a:avLst/>
          </a:prstGeom>
          <a:ln>
            <a:solidFill>
              <a:srgbClr val="000000"/>
            </a:solidFill>
            <a:prstDash val="dash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1" name="Straight Connector 34"/>
          <p:cNvSpPr/>
          <p:nvPr/>
        </p:nvSpPr>
        <p:spPr>
          <a:xfrm flipH="1">
            <a:off x="3134880" y="1924560"/>
            <a:ext cx="15840" cy="1474920"/>
          </a:xfrm>
          <a:prstGeom prst="line">
            <a:avLst/>
          </a:prstGeom>
          <a:ln>
            <a:solidFill>
              <a:srgbClr val="000000"/>
            </a:solidFill>
            <a:prstDash val="dash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2" name="Straight Connector 35"/>
          <p:cNvSpPr/>
          <p:nvPr/>
        </p:nvSpPr>
        <p:spPr>
          <a:xfrm>
            <a:off x="7649640" y="1943280"/>
            <a:ext cx="4680" cy="1539360"/>
          </a:xfrm>
          <a:prstGeom prst="line">
            <a:avLst/>
          </a:prstGeom>
          <a:ln>
            <a:solidFill>
              <a:srgbClr val="000000"/>
            </a:solidFill>
            <a:prstDash val="dash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233" name="Picture 44" descr=""/>
          <p:cNvPicPr/>
          <p:nvPr/>
        </p:nvPicPr>
        <p:blipFill>
          <a:blip r:embed="rId2"/>
          <a:stretch/>
        </p:blipFill>
        <p:spPr>
          <a:xfrm>
            <a:off x="5964480" y="2319480"/>
            <a:ext cx="134640" cy="216360"/>
          </a:xfrm>
          <a:prstGeom prst="rect">
            <a:avLst/>
          </a:prstGeom>
          <a:ln w="0">
            <a:noFill/>
          </a:ln>
        </p:spPr>
      </p:pic>
      <p:sp>
        <p:nvSpPr>
          <p:cNvPr id="234" name="TextBox 38"/>
          <p:cNvSpPr/>
          <p:nvPr/>
        </p:nvSpPr>
        <p:spPr>
          <a:xfrm>
            <a:off x="5004720" y="1285560"/>
            <a:ext cx="651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C.G.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5" name="Freeform 39"/>
          <p:cNvSpPr/>
          <p:nvPr/>
        </p:nvSpPr>
        <p:spPr>
          <a:xfrm flipH="1" rot="19973400">
            <a:off x="6934320" y="1755000"/>
            <a:ext cx="1857960" cy="480240"/>
          </a:xfrm>
          <a:custGeom>
            <a:avLst/>
            <a:gdLst/>
            <a:ahLst/>
            <a:rect l="l" t="t" r="r" b="b"/>
            <a:pathLst>
              <a:path w="4026605" h="1041400">
                <a:moveTo>
                  <a:pt x="0" y="1041400"/>
                </a:moveTo>
                <a:lnTo>
                  <a:pt x="2163233" y="762000"/>
                </a:lnTo>
                <a:lnTo>
                  <a:pt x="3175000" y="626533"/>
                </a:lnTo>
                <a:cubicBezTo>
                  <a:pt x="3408539" y="591961"/>
                  <a:pt x="3450872" y="583495"/>
                  <a:pt x="3564466" y="554567"/>
                </a:cubicBezTo>
                <a:cubicBezTo>
                  <a:pt x="3678060" y="525639"/>
                  <a:pt x="3784600" y="487539"/>
                  <a:pt x="3856566" y="452967"/>
                </a:cubicBezTo>
                <a:cubicBezTo>
                  <a:pt x="3928532" y="418395"/>
                  <a:pt x="3968749" y="379589"/>
                  <a:pt x="3996266" y="347133"/>
                </a:cubicBezTo>
                <a:cubicBezTo>
                  <a:pt x="4023783" y="314677"/>
                  <a:pt x="4026605" y="289277"/>
                  <a:pt x="4021666" y="258233"/>
                </a:cubicBezTo>
                <a:cubicBezTo>
                  <a:pt x="4016727" y="227189"/>
                  <a:pt x="3999088" y="191206"/>
                  <a:pt x="3966633" y="160867"/>
                </a:cubicBezTo>
                <a:cubicBezTo>
                  <a:pt x="3934178" y="130528"/>
                  <a:pt x="3898900" y="98778"/>
                  <a:pt x="3826933" y="76200"/>
                </a:cubicBezTo>
                <a:cubicBezTo>
                  <a:pt x="3754966" y="53622"/>
                  <a:pt x="3662538" y="33161"/>
                  <a:pt x="3534833" y="25400"/>
                </a:cubicBezTo>
                <a:cubicBezTo>
                  <a:pt x="3407128" y="17639"/>
                  <a:pt x="3257550" y="0"/>
                  <a:pt x="3060700" y="29633"/>
                </a:cubicBezTo>
                <a:cubicBezTo>
                  <a:pt x="2863850" y="59266"/>
                  <a:pt x="2637366" y="117122"/>
                  <a:pt x="2353733" y="203200"/>
                </a:cubicBezTo>
                <a:cubicBezTo>
                  <a:pt x="2070100" y="289278"/>
                  <a:pt x="1358900" y="546100"/>
                  <a:pt x="1358900" y="546100"/>
                </a:cubicBezTo>
                <a:lnTo>
                  <a:pt x="605366" y="817033"/>
                </a:lnTo>
                <a:lnTo>
                  <a:pt x="0" y="1041400"/>
                </a:lnTo>
                <a:close/>
              </a:path>
            </a:pathLst>
          </a:custGeom>
          <a:noFill/>
          <a:ln>
            <a:solidFill>
              <a:srgbClr val="d9d9d9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6" name="Straight Connector 40"/>
          <p:cNvSpPr/>
          <p:nvPr/>
        </p:nvSpPr>
        <p:spPr>
          <a:xfrm flipH="1">
            <a:off x="6725880" y="1802520"/>
            <a:ext cx="2017440" cy="500760"/>
          </a:xfrm>
          <a:prstGeom prst="line">
            <a:avLst/>
          </a:prstGeom>
          <a:ln w="28575">
            <a:solidFill>
              <a:srgbClr val="0070c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7" name="TextBox 49"/>
          <p:cNvSpPr/>
          <p:nvPr/>
        </p:nvSpPr>
        <p:spPr>
          <a:xfrm>
            <a:off x="283320" y="1122120"/>
            <a:ext cx="18586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(See Etkin Fig. 2.11)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38" name="Picture 36" descr=""/>
          <p:cNvPicPr/>
          <p:nvPr/>
        </p:nvPicPr>
        <p:blipFill>
          <a:blip r:embed="rId3"/>
          <a:stretch/>
        </p:blipFill>
        <p:spPr>
          <a:xfrm>
            <a:off x="1393560" y="4316400"/>
            <a:ext cx="1165320" cy="568800"/>
          </a:xfrm>
          <a:prstGeom prst="rect">
            <a:avLst/>
          </a:prstGeom>
          <a:ln w="0">
            <a:noFill/>
          </a:ln>
        </p:spPr>
      </p:pic>
      <p:sp>
        <p:nvSpPr>
          <p:cNvPr id="239" name="Straight Arrow Connector 37"/>
          <p:cNvSpPr/>
          <p:nvPr/>
        </p:nvSpPr>
        <p:spPr>
          <a:xfrm>
            <a:off x="2700360" y="4612320"/>
            <a:ext cx="115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240" name="Picture 41" descr=""/>
          <p:cNvPicPr/>
          <p:nvPr/>
        </p:nvPicPr>
        <p:blipFill>
          <a:blip r:embed="rId4"/>
          <a:stretch/>
        </p:blipFill>
        <p:spPr>
          <a:xfrm>
            <a:off x="4190040" y="4327560"/>
            <a:ext cx="2795760" cy="528840"/>
          </a:xfrm>
          <a:prstGeom prst="rect">
            <a:avLst/>
          </a:prstGeom>
          <a:ln w="0">
            <a:noFill/>
          </a:ln>
        </p:spPr>
      </p:pic>
      <p:pic>
        <p:nvPicPr>
          <p:cNvPr id="241" name="Picture 42" descr=""/>
          <p:cNvPicPr/>
          <p:nvPr/>
        </p:nvPicPr>
        <p:blipFill>
          <a:blip r:embed="rId5"/>
          <a:stretch/>
        </p:blipFill>
        <p:spPr>
          <a:xfrm>
            <a:off x="4114800" y="5027040"/>
            <a:ext cx="3944520" cy="528840"/>
          </a:xfrm>
          <a:prstGeom prst="rect">
            <a:avLst/>
          </a:prstGeom>
          <a:ln w="0">
            <a:noFill/>
          </a:ln>
        </p:spPr>
      </p:pic>
      <p:grpSp>
        <p:nvGrpSpPr>
          <p:cNvPr id="242" name="Group 43"/>
          <p:cNvGrpSpPr/>
          <p:nvPr/>
        </p:nvGrpSpPr>
        <p:grpSpPr>
          <a:xfrm>
            <a:off x="5979600" y="1793160"/>
            <a:ext cx="127080" cy="336600"/>
            <a:chOff x="5979600" y="1793160"/>
            <a:chExt cx="127080" cy="336600"/>
          </a:xfrm>
        </p:grpSpPr>
        <p:sp>
          <p:nvSpPr>
            <p:cNvPr id="243" name="Freeform 45"/>
            <p:cNvSpPr/>
            <p:nvPr/>
          </p:nvSpPr>
          <p:spPr>
            <a:xfrm rot="5400000">
              <a:off x="5909040" y="1924560"/>
              <a:ext cx="329040" cy="65880"/>
            </a:xfrm>
            <a:custGeom>
              <a:avLst/>
              <a:gdLst/>
              <a:ahLst/>
              <a:rect l="l" t="t" r="r" b="b"/>
              <a:pathLst>
                <a:path w="881350" h="178320">
                  <a:moveTo>
                    <a:pt x="0" y="146239"/>
                  </a:moveTo>
                  <a:cubicBezTo>
                    <a:pt x="72528" y="81973"/>
                    <a:pt x="145056" y="17708"/>
                    <a:pt x="220338" y="3019"/>
                  </a:cubicBezTo>
                  <a:cubicBezTo>
                    <a:pt x="295620" y="-11670"/>
                    <a:pt x="392936" y="30562"/>
                    <a:pt x="451692" y="58104"/>
                  </a:cubicBezTo>
                  <a:cubicBezTo>
                    <a:pt x="510448" y="85646"/>
                    <a:pt x="515957" y="149911"/>
                    <a:pt x="572877" y="168272"/>
                  </a:cubicBezTo>
                  <a:cubicBezTo>
                    <a:pt x="629797" y="186633"/>
                    <a:pt x="741803" y="175617"/>
                    <a:pt x="793215" y="168272"/>
                  </a:cubicBezTo>
                  <a:cubicBezTo>
                    <a:pt x="844627" y="160928"/>
                    <a:pt x="862988" y="142566"/>
                    <a:pt x="881350" y="124205"/>
                  </a:cubicBezTo>
                </a:path>
              </a:pathLst>
            </a:custGeom>
            <a:noFill/>
            <a:ln w="19050">
              <a:solidFill>
                <a:srgbClr val="0070c0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4" name="Freeform 46"/>
            <p:cNvSpPr/>
            <p:nvPr/>
          </p:nvSpPr>
          <p:spPr>
            <a:xfrm rot="5400000">
              <a:off x="5847840" y="1932120"/>
              <a:ext cx="329040" cy="65880"/>
            </a:xfrm>
            <a:custGeom>
              <a:avLst/>
              <a:gdLst/>
              <a:ahLst/>
              <a:rect l="l" t="t" r="r" b="b"/>
              <a:pathLst>
                <a:path w="881350" h="178320">
                  <a:moveTo>
                    <a:pt x="0" y="146239"/>
                  </a:moveTo>
                  <a:cubicBezTo>
                    <a:pt x="72528" y="81973"/>
                    <a:pt x="145056" y="17708"/>
                    <a:pt x="220338" y="3019"/>
                  </a:cubicBezTo>
                  <a:cubicBezTo>
                    <a:pt x="295620" y="-11670"/>
                    <a:pt x="392936" y="30562"/>
                    <a:pt x="451692" y="58104"/>
                  </a:cubicBezTo>
                  <a:cubicBezTo>
                    <a:pt x="510448" y="85646"/>
                    <a:pt x="515957" y="149911"/>
                    <a:pt x="572877" y="168272"/>
                  </a:cubicBezTo>
                  <a:cubicBezTo>
                    <a:pt x="629797" y="186633"/>
                    <a:pt x="741803" y="175617"/>
                    <a:pt x="793215" y="168272"/>
                  </a:cubicBezTo>
                  <a:cubicBezTo>
                    <a:pt x="844627" y="160928"/>
                    <a:pt x="862988" y="142566"/>
                    <a:pt x="881350" y="124205"/>
                  </a:cubicBezTo>
                </a:path>
              </a:pathLst>
            </a:custGeom>
            <a:noFill/>
            <a:ln w="19050">
              <a:solidFill>
                <a:srgbClr val="0070c0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45" name="Oval 47"/>
          <p:cNvSpPr/>
          <p:nvPr/>
        </p:nvSpPr>
        <p:spPr>
          <a:xfrm>
            <a:off x="3109320" y="192924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rgbClr val="0070c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46" name="Oval 50"/>
          <p:cNvSpPr/>
          <p:nvPr/>
        </p:nvSpPr>
        <p:spPr>
          <a:xfrm>
            <a:off x="7601040" y="20386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rgbClr val="0070c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47" name="TextBox 51"/>
          <p:cNvSpPr/>
          <p:nvPr/>
        </p:nvSpPr>
        <p:spPr>
          <a:xfrm>
            <a:off x="92160" y="2951280"/>
            <a:ext cx="152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600" spc="-1" strike="noStrike">
                <a:solidFill>
                  <a:srgbClr val="000000"/>
                </a:solidFill>
                <a:latin typeface="Cambria"/>
                <a:ea typeface="Arial"/>
              </a:rPr>
              <a:t>relative wind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8" name="TextBox 2"/>
          <p:cNvSpPr/>
          <p:nvPr/>
        </p:nvSpPr>
        <p:spPr>
          <a:xfrm>
            <a:off x="321840" y="5168880"/>
            <a:ext cx="358776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400" spc="-1" strike="noStrike">
                <a:solidFill>
                  <a:srgbClr val="000000"/>
                </a:solidFill>
                <a:latin typeface="Cambria"/>
                <a:ea typeface="Arial"/>
              </a:rPr>
              <a:t>CG can change during flight so more convenient to label relative to wing-body mean aerodynamic center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160200"/>
            <a:ext cx="8228880" cy="658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Total Pitch Moment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250" name="Picture 3" descr=""/>
          <p:cNvPicPr/>
          <p:nvPr/>
        </p:nvPicPr>
        <p:blipFill>
          <a:blip r:embed="rId1"/>
          <a:stretch/>
        </p:blipFill>
        <p:spPr>
          <a:xfrm>
            <a:off x="1713600" y="2066400"/>
            <a:ext cx="5152320" cy="325080"/>
          </a:xfrm>
          <a:prstGeom prst="rect">
            <a:avLst/>
          </a:prstGeom>
          <a:ln w="0">
            <a:noFill/>
          </a:ln>
        </p:spPr>
      </p:pic>
      <p:pic>
        <p:nvPicPr>
          <p:cNvPr id="251" name="Picture 6" descr=""/>
          <p:cNvPicPr/>
          <p:nvPr/>
        </p:nvPicPr>
        <p:blipFill>
          <a:blip r:embed="rId2"/>
          <a:stretch/>
        </p:blipFill>
        <p:spPr>
          <a:xfrm>
            <a:off x="1625760" y="3648240"/>
            <a:ext cx="6041880" cy="567000"/>
          </a:xfrm>
          <a:prstGeom prst="rect">
            <a:avLst/>
          </a:prstGeom>
          <a:ln w="0">
            <a:noFill/>
          </a:ln>
        </p:spPr>
      </p:pic>
      <p:sp>
        <p:nvSpPr>
          <p:cNvPr id="252" name="Left Brace 2"/>
          <p:cNvSpPr/>
          <p:nvPr/>
        </p:nvSpPr>
        <p:spPr>
          <a:xfrm rot="5400000">
            <a:off x="3429720" y="464760"/>
            <a:ext cx="561240" cy="260460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3" name="Left Brace 5"/>
          <p:cNvSpPr/>
          <p:nvPr/>
        </p:nvSpPr>
        <p:spPr>
          <a:xfrm rot="5400000">
            <a:off x="6245280" y="1301760"/>
            <a:ext cx="587160" cy="91368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4" name="Left Brace 7"/>
          <p:cNvSpPr/>
          <p:nvPr/>
        </p:nvSpPr>
        <p:spPr>
          <a:xfrm rot="5400000">
            <a:off x="5256360" y="1293840"/>
            <a:ext cx="561240" cy="94752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5" name="TextBox 4"/>
          <p:cNvSpPr/>
          <p:nvPr/>
        </p:nvSpPr>
        <p:spPr>
          <a:xfrm>
            <a:off x="2946960" y="1087200"/>
            <a:ext cx="1379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mbria"/>
                <a:ea typeface="Arial"/>
              </a:rPr>
              <a:t>wing-body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TextBox 8"/>
          <p:cNvSpPr/>
          <p:nvPr/>
        </p:nvSpPr>
        <p:spPr>
          <a:xfrm>
            <a:off x="5245560" y="1087200"/>
            <a:ext cx="552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mbria"/>
                <a:ea typeface="Arial"/>
              </a:rPr>
              <a:t>tail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9"/>
          <p:cNvSpPr/>
          <p:nvPr/>
        </p:nvSpPr>
        <p:spPr>
          <a:xfrm>
            <a:off x="6058440" y="1087200"/>
            <a:ext cx="965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mbria"/>
                <a:ea typeface="Arial"/>
              </a:rPr>
              <a:t>engine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8880" cy="734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Neutral Point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457200" y="914400"/>
            <a:ext cx="8013960" cy="5211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For stability we need an increase in angle of attack to cause a negative moment</a:t>
            </a:r>
            <a:endParaRPr b="0" lang="en-US" sz="24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Need negative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Symbol"/>
                <a:ea typeface="Arial"/>
              </a:rPr>
              <a:t>a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Center of gravity location that gives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i="1" lang="en-US" sz="24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i="1" lang="en-US" sz="2400" spc="-1" strike="noStrike" baseline="-25000">
                <a:solidFill>
                  <a:srgbClr val="000000"/>
                </a:solidFill>
                <a:latin typeface="Symbol"/>
                <a:ea typeface="Arial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= 0 is called the “neutral point”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h</a:t>
            </a:r>
            <a:r>
              <a:rPr b="0" i="1" lang="en-US" sz="24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60" name="Picture 10" descr=""/>
          <p:cNvPicPr/>
          <p:nvPr/>
        </p:nvPicPr>
        <p:blipFill>
          <a:blip r:embed="rId1"/>
          <a:stretch/>
        </p:blipFill>
        <p:spPr>
          <a:xfrm>
            <a:off x="1460880" y="3120120"/>
            <a:ext cx="6006240" cy="57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8880" cy="734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Neutral Point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457200" y="914400"/>
            <a:ext cx="8013960" cy="5211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For stability we need an increase in angle of attack to cause a negative moment</a:t>
            </a:r>
            <a:endParaRPr b="0" lang="en-US" sz="24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Need negative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Symbol"/>
                <a:ea typeface="Arial"/>
              </a:rPr>
              <a:t>a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Center of gravity location that gives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i="1" lang="en-US" sz="24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i="1" lang="en-US" sz="2400" spc="-1" strike="noStrike" baseline="-25000">
                <a:solidFill>
                  <a:srgbClr val="000000"/>
                </a:solidFill>
                <a:latin typeface="Symbol"/>
                <a:ea typeface="Arial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= 0 is called the “neutral point”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h</a:t>
            </a:r>
            <a:r>
              <a:rPr b="0" i="1" lang="en-US" sz="24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63" name="Picture 3" descr=""/>
          <p:cNvPicPr/>
          <p:nvPr/>
        </p:nvPicPr>
        <p:blipFill>
          <a:blip r:embed="rId1"/>
          <a:stretch/>
        </p:blipFill>
        <p:spPr>
          <a:xfrm>
            <a:off x="1674720" y="4086000"/>
            <a:ext cx="5578920" cy="627840"/>
          </a:xfrm>
          <a:prstGeom prst="rect">
            <a:avLst/>
          </a:prstGeom>
          <a:ln w="0">
            <a:noFill/>
          </a:ln>
        </p:spPr>
      </p:pic>
      <p:pic>
        <p:nvPicPr>
          <p:cNvPr id="264" name="Picture 5" descr=""/>
          <p:cNvPicPr/>
          <p:nvPr/>
        </p:nvPicPr>
        <p:blipFill>
          <a:blip r:embed="rId2"/>
          <a:stretch/>
        </p:blipFill>
        <p:spPr>
          <a:xfrm>
            <a:off x="1376280" y="5108760"/>
            <a:ext cx="2241360" cy="256320"/>
          </a:xfrm>
          <a:prstGeom prst="rect">
            <a:avLst/>
          </a:prstGeom>
          <a:ln w="0">
            <a:noFill/>
          </a:ln>
        </p:spPr>
      </p:pic>
      <p:pic>
        <p:nvPicPr>
          <p:cNvPr id="265" name="Picture 7" descr=""/>
          <p:cNvPicPr/>
          <p:nvPr/>
        </p:nvPicPr>
        <p:blipFill>
          <a:blip r:embed="rId3"/>
          <a:stretch/>
        </p:blipFill>
        <p:spPr>
          <a:xfrm>
            <a:off x="672120" y="5760000"/>
            <a:ext cx="3216960" cy="22968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9" descr=""/>
          <p:cNvPicPr/>
          <p:nvPr/>
        </p:nvPicPr>
        <p:blipFill>
          <a:blip r:embed="rId4"/>
          <a:stretch/>
        </p:blipFill>
        <p:spPr>
          <a:xfrm>
            <a:off x="4572000" y="5791680"/>
            <a:ext cx="4148280" cy="243000"/>
          </a:xfrm>
          <a:prstGeom prst="rect">
            <a:avLst/>
          </a:prstGeom>
          <a:ln w="0">
            <a:noFill/>
          </a:ln>
        </p:spPr>
      </p:pic>
      <p:pic>
        <p:nvPicPr>
          <p:cNvPr id="267" name="Picture 11" descr=""/>
          <p:cNvPicPr/>
          <p:nvPr/>
        </p:nvPicPr>
        <p:blipFill>
          <a:blip r:embed="rId5"/>
          <a:stretch/>
        </p:blipFill>
        <p:spPr>
          <a:xfrm>
            <a:off x="1689480" y="3120120"/>
            <a:ext cx="5777640" cy="57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160200"/>
            <a:ext cx="8228880" cy="658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Linear Lift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69" name="Freeform 12"/>
          <p:cNvSpPr/>
          <p:nvPr/>
        </p:nvSpPr>
        <p:spPr>
          <a:xfrm flipH="1" rot="21374400">
            <a:off x="2000160" y="1836720"/>
            <a:ext cx="3553560" cy="919080"/>
          </a:xfrm>
          <a:custGeom>
            <a:avLst/>
            <a:gdLst/>
            <a:ahLst/>
            <a:rect l="l" t="t" r="r" b="b"/>
            <a:pathLst>
              <a:path w="4026605" h="1041400">
                <a:moveTo>
                  <a:pt x="0" y="1041400"/>
                </a:moveTo>
                <a:lnTo>
                  <a:pt x="2163233" y="762000"/>
                </a:lnTo>
                <a:lnTo>
                  <a:pt x="3175000" y="626533"/>
                </a:lnTo>
                <a:cubicBezTo>
                  <a:pt x="3408539" y="591961"/>
                  <a:pt x="3450872" y="583495"/>
                  <a:pt x="3564466" y="554567"/>
                </a:cubicBezTo>
                <a:cubicBezTo>
                  <a:pt x="3678060" y="525639"/>
                  <a:pt x="3784600" y="487539"/>
                  <a:pt x="3856566" y="452967"/>
                </a:cubicBezTo>
                <a:cubicBezTo>
                  <a:pt x="3928532" y="418395"/>
                  <a:pt x="3968749" y="379589"/>
                  <a:pt x="3996266" y="347133"/>
                </a:cubicBezTo>
                <a:cubicBezTo>
                  <a:pt x="4023783" y="314677"/>
                  <a:pt x="4026605" y="289277"/>
                  <a:pt x="4021666" y="258233"/>
                </a:cubicBezTo>
                <a:cubicBezTo>
                  <a:pt x="4016727" y="227189"/>
                  <a:pt x="3999088" y="191206"/>
                  <a:pt x="3966633" y="160867"/>
                </a:cubicBezTo>
                <a:cubicBezTo>
                  <a:pt x="3934178" y="130528"/>
                  <a:pt x="3898900" y="98778"/>
                  <a:pt x="3826933" y="76200"/>
                </a:cubicBezTo>
                <a:cubicBezTo>
                  <a:pt x="3754966" y="53622"/>
                  <a:pt x="3662538" y="33161"/>
                  <a:pt x="3534833" y="25400"/>
                </a:cubicBezTo>
                <a:cubicBezTo>
                  <a:pt x="3407128" y="17639"/>
                  <a:pt x="3257550" y="0"/>
                  <a:pt x="3060700" y="29633"/>
                </a:cubicBezTo>
                <a:cubicBezTo>
                  <a:pt x="2863850" y="59266"/>
                  <a:pt x="2637366" y="117122"/>
                  <a:pt x="2353733" y="203200"/>
                </a:cubicBezTo>
                <a:cubicBezTo>
                  <a:pt x="2070100" y="289278"/>
                  <a:pt x="1358900" y="546100"/>
                  <a:pt x="1358900" y="546100"/>
                </a:cubicBezTo>
                <a:lnTo>
                  <a:pt x="605366" y="817033"/>
                </a:lnTo>
                <a:lnTo>
                  <a:pt x="0" y="1041400"/>
                </a:lnTo>
                <a:close/>
              </a:path>
            </a:pathLst>
          </a:custGeom>
          <a:noFill/>
          <a:ln>
            <a:solidFill>
              <a:srgbClr val="d9d9d9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0" name="TextBox 13"/>
          <p:cNvSpPr/>
          <p:nvPr/>
        </p:nvSpPr>
        <p:spPr>
          <a:xfrm>
            <a:off x="798120" y="2306160"/>
            <a:ext cx="494640" cy="401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Symbol"/>
                <a:ea typeface="Arial"/>
              </a:rPr>
              <a:t>a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wb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1" name="TextBox 16"/>
          <p:cNvSpPr/>
          <p:nvPr/>
        </p:nvSpPr>
        <p:spPr>
          <a:xfrm>
            <a:off x="6511320" y="1281960"/>
            <a:ext cx="325440" cy="3664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2" name="Rectangle 17"/>
          <p:cNvSpPr/>
          <p:nvPr/>
        </p:nvSpPr>
        <p:spPr>
          <a:xfrm>
            <a:off x="3513960" y="2723400"/>
            <a:ext cx="395280" cy="1998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3" name="Rectangle 18"/>
          <p:cNvSpPr/>
          <p:nvPr/>
        </p:nvSpPr>
        <p:spPr>
          <a:xfrm>
            <a:off x="2732760" y="1998720"/>
            <a:ext cx="417240" cy="2480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4" name="TextBox 19"/>
          <p:cNvSpPr/>
          <p:nvPr/>
        </p:nvSpPr>
        <p:spPr>
          <a:xfrm>
            <a:off x="7322040" y="1506960"/>
            <a:ext cx="50688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act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Rectangle 20"/>
          <p:cNvSpPr/>
          <p:nvPr/>
        </p:nvSpPr>
        <p:spPr>
          <a:xfrm>
            <a:off x="2530440" y="3096360"/>
            <a:ext cx="577800" cy="32976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276" name="Picture 48" descr=""/>
          <p:cNvPicPr/>
          <p:nvPr/>
        </p:nvPicPr>
        <p:blipFill>
          <a:blip r:embed="rId1"/>
          <a:stretch/>
        </p:blipFill>
        <p:spPr>
          <a:xfrm>
            <a:off x="5235840" y="3121920"/>
            <a:ext cx="134640" cy="258480"/>
          </a:xfrm>
          <a:prstGeom prst="rect">
            <a:avLst/>
          </a:prstGeom>
          <a:ln w="0">
            <a:noFill/>
          </a:ln>
        </p:spPr>
      </p:pic>
      <p:sp>
        <p:nvSpPr>
          <p:cNvPr id="277" name="Straight Arrow Connector 23"/>
          <p:cNvSpPr/>
          <p:nvPr/>
        </p:nvSpPr>
        <p:spPr>
          <a:xfrm>
            <a:off x="3150720" y="3423960"/>
            <a:ext cx="4449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len="med" type="arrow" w="med"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78" name="Straight Arrow Connector 24"/>
          <p:cNvSpPr/>
          <p:nvPr/>
        </p:nvSpPr>
        <p:spPr>
          <a:xfrm>
            <a:off x="4939920" y="2788560"/>
            <a:ext cx="2660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len="med" type="arrow" w="med"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79" name="Straight Connector 26"/>
          <p:cNvSpPr/>
          <p:nvPr/>
        </p:nvSpPr>
        <p:spPr>
          <a:xfrm>
            <a:off x="321480" y="2170080"/>
            <a:ext cx="8365320" cy="360"/>
          </a:xfrm>
          <a:prstGeom prst="line">
            <a:avLst/>
          </a:prstGeom>
          <a:ln>
            <a:solidFill>
              <a:srgbClr val="0070c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80" name="Straight Arrow Connector 27"/>
          <p:cNvSpPr/>
          <p:nvPr/>
        </p:nvSpPr>
        <p:spPr>
          <a:xfrm flipV="1">
            <a:off x="783000" y="2640960"/>
            <a:ext cx="942120" cy="47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grpSp>
        <p:nvGrpSpPr>
          <p:cNvPr id="281" name="Group 5"/>
          <p:cNvGrpSpPr/>
          <p:nvPr/>
        </p:nvGrpSpPr>
        <p:grpSpPr>
          <a:xfrm>
            <a:off x="6790680" y="1413720"/>
            <a:ext cx="1680840" cy="1073880"/>
            <a:chOff x="6790680" y="1413720"/>
            <a:chExt cx="1680840" cy="1073880"/>
          </a:xfrm>
        </p:grpSpPr>
        <p:sp>
          <p:nvSpPr>
            <p:cNvPr id="282" name="Straight Arrow Connector 28"/>
            <p:cNvSpPr/>
            <p:nvPr/>
          </p:nvSpPr>
          <p:spPr>
            <a:xfrm flipV="1" rot="19885800">
              <a:off x="7473960" y="1610280"/>
              <a:ext cx="942120" cy="470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tailEnd len="med" type="triangle" w="med"/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83" name="Straight Arrow Connector 29"/>
            <p:cNvSpPr/>
            <p:nvPr/>
          </p:nvSpPr>
          <p:spPr>
            <a:xfrm flipV="1" rot="14485800">
              <a:off x="6751440" y="1725480"/>
              <a:ext cx="942120" cy="470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tailEnd len="med" type="triangle" w="med"/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284" name="TextBox 30"/>
          <p:cNvSpPr/>
          <p:nvPr/>
        </p:nvSpPr>
        <p:spPr>
          <a:xfrm>
            <a:off x="8107200" y="1059120"/>
            <a:ext cx="358920" cy="3664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5" name="Flowchart: Or 31"/>
          <p:cNvSpPr/>
          <p:nvPr/>
        </p:nvSpPr>
        <p:spPr>
          <a:xfrm>
            <a:off x="4835520" y="1699920"/>
            <a:ext cx="186480" cy="186480"/>
          </a:xfrm>
          <a:prstGeom prst="flowChartOr">
            <a:avLst/>
          </a:prstGeom>
          <a:solidFill>
            <a:schemeClr val="bg1"/>
          </a:solidFill>
          <a:ln>
            <a:solidFill>
              <a:srgbClr val="00000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86" name="Arc 32"/>
          <p:cNvSpPr/>
          <p:nvPr/>
        </p:nvSpPr>
        <p:spPr>
          <a:xfrm rot="19271400">
            <a:off x="7309440" y="1904040"/>
            <a:ext cx="545400" cy="577800"/>
          </a:xfrm>
          <a:prstGeom prst="arc">
            <a:avLst>
              <a:gd name="adj1" fmla="val 5220802"/>
              <a:gd name="adj2" fmla="val 0"/>
            </a:avLst>
          </a:prstGeom>
          <a:noFill/>
          <a:ln w="28575">
            <a:solidFill>
              <a:srgbClr val="000000"/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87" name="Straight Connector 33"/>
          <p:cNvSpPr/>
          <p:nvPr/>
        </p:nvSpPr>
        <p:spPr>
          <a:xfrm>
            <a:off x="4939920" y="1877400"/>
            <a:ext cx="360" cy="1160280"/>
          </a:xfrm>
          <a:prstGeom prst="line">
            <a:avLst/>
          </a:prstGeom>
          <a:ln>
            <a:solidFill>
              <a:srgbClr val="000000"/>
            </a:solidFill>
            <a:prstDash val="dash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88" name="Straight Connector 34"/>
          <p:cNvSpPr/>
          <p:nvPr/>
        </p:nvSpPr>
        <p:spPr>
          <a:xfrm flipH="1">
            <a:off x="3134880" y="2122920"/>
            <a:ext cx="15840" cy="1474920"/>
          </a:xfrm>
          <a:prstGeom prst="line">
            <a:avLst/>
          </a:prstGeom>
          <a:ln>
            <a:solidFill>
              <a:srgbClr val="000000"/>
            </a:solidFill>
            <a:prstDash val="dash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89" name="Straight Connector 35"/>
          <p:cNvSpPr/>
          <p:nvPr/>
        </p:nvSpPr>
        <p:spPr>
          <a:xfrm>
            <a:off x="7649640" y="2141640"/>
            <a:ext cx="4680" cy="1539360"/>
          </a:xfrm>
          <a:prstGeom prst="line">
            <a:avLst/>
          </a:prstGeom>
          <a:ln>
            <a:solidFill>
              <a:srgbClr val="000000"/>
            </a:solidFill>
            <a:prstDash val="dash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290" name="Picture 44" descr=""/>
          <p:cNvPicPr/>
          <p:nvPr/>
        </p:nvPicPr>
        <p:blipFill>
          <a:blip r:embed="rId2"/>
          <a:stretch/>
        </p:blipFill>
        <p:spPr>
          <a:xfrm>
            <a:off x="5964480" y="2517840"/>
            <a:ext cx="134640" cy="216360"/>
          </a:xfrm>
          <a:prstGeom prst="rect">
            <a:avLst/>
          </a:prstGeom>
          <a:ln w="0">
            <a:noFill/>
          </a:ln>
        </p:spPr>
      </p:pic>
      <p:sp>
        <p:nvSpPr>
          <p:cNvPr id="291" name="TextBox 38"/>
          <p:cNvSpPr/>
          <p:nvPr/>
        </p:nvSpPr>
        <p:spPr>
          <a:xfrm>
            <a:off x="5004720" y="1483920"/>
            <a:ext cx="651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C.G.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2" name="Freeform 39"/>
          <p:cNvSpPr/>
          <p:nvPr/>
        </p:nvSpPr>
        <p:spPr>
          <a:xfrm flipH="1" rot="19973400">
            <a:off x="6934320" y="1953360"/>
            <a:ext cx="1857960" cy="480240"/>
          </a:xfrm>
          <a:custGeom>
            <a:avLst/>
            <a:gdLst/>
            <a:ahLst/>
            <a:rect l="l" t="t" r="r" b="b"/>
            <a:pathLst>
              <a:path w="4026605" h="1041400">
                <a:moveTo>
                  <a:pt x="0" y="1041400"/>
                </a:moveTo>
                <a:lnTo>
                  <a:pt x="2163233" y="762000"/>
                </a:lnTo>
                <a:lnTo>
                  <a:pt x="3175000" y="626533"/>
                </a:lnTo>
                <a:cubicBezTo>
                  <a:pt x="3408539" y="591961"/>
                  <a:pt x="3450872" y="583495"/>
                  <a:pt x="3564466" y="554567"/>
                </a:cubicBezTo>
                <a:cubicBezTo>
                  <a:pt x="3678060" y="525639"/>
                  <a:pt x="3784600" y="487539"/>
                  <a:pt x="3856566" y="452967"/>
                </a:cubicBezTo>
                <a:cubicBezTo>
                  <a:pt x="3928532" y="418395"/>
                  <a:pt x="3968749" y="379589"/>
                  <a:pt x="3996266" y="347133"/>
                </a:cubicBezTo>
                <a:cubicBezTo>
                  <a:pt x="4023783" y="314677"/>
                  <a:pt x="4026605" y="289277"/>
                  <a:pt x="4021666" y="258233"/>
                </a:cubicBezTo>
                <a:cubicBezTo>
                  <a:pt x="4016727" y="227189"/>
                  <a:pt x="3999088" y="191206"/>
                  <a:pt x="3966633" y="160867"/>
                </a:cubicBezTo>
                <a:cubicBezTo>
                  <a:pt x="3934178" y="130528"/>
                  <a:pt x="3898900" y="98778"/>
                  <a:pt x="3826933" y="76200"/>
                </a:cubicBezTo>
                <a:cubicBezTo>
                  <a:pt x="3754966" y="53622"/>
                  <a:pt x="3662538" y="33161"/>
                  <a:pt x="3534833" y="25400"/>
                </a:cubicBezTo>
                <a:cubicBezTo>
                  <a:pt x="3407128" y="17639"/>
                  <a:pt x="3257550" y="0"/>
                  <a:pt x="3060700" y="29633"/>
                </a:cubicBezTo>
                <a:cubicBezTo>
                  <a:pt x="2863850" y="59266"/>
                  <a:pt x="2637366" y="117122"/>
                  <a:pt x="2353733" y="203200"/>
                </a:cubicBezTo>
                <a:cubicBezTo>
                  <a:pt x="2070100" y="289278"/>
                  <a:pt x="1358900" y="546100"/>
                  <a:pt x="1358900" y="546100"/>
                </a:cubicBezTo>
                <a:lnTo>
                  <a:pt x="605366" y="817033"/>
                </a:lnTo>
                <a:lnTo>
                  <a:pt x="0" y="1041400"/>
                </a:lnTo>
                <a:close/>
              </a:path>
            </a:pathLst>
          </a:custGeom>
          <a:noFill/>
          <a:ln>
            <a:solidFill>
              <a:srgbClr val="d9d9d9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93" name="Straight Connector 40"/>
          <p:cNvSpPr/>
          <p:nvPr/>
        </p:nvSpPr>
        <p:spPr>
          <a:xfrm flipH="1">
            <a:off x="6725880" y="1921320"/>
            <a:ext cx="2337480" cy="580320"/>
          </a:xfrm>
          <a:prstGeom prst="line">
            <a:avLst/>
          </a:prstGeom>
          <a:ln w="28575">
            <a:solidFill>
              <a:srgbClr val="0070c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94" name="TextBox 49"/>
          <p:cNvSpPr/>
          <p:nvPr/>
        </p:nvSpPr>
        <p:spPr>
          <a:xfrm>
            <a:off x="283320" y="1320480"/>
            <a:ext cx="18586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(See Etkin Fig. 2.11)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295" name="Group 43"/>
          <p:cNvGrpSpPr/>
          <p:nvPr/>
        </p:nvGrpSpPr>
        <p:grpSpPr>
          <a:xfrm>
            <a:off x="5979600" y="1991520"/>
            <a:ext cx="127080" cy="336600"/>
            <a:chOff x="5979600" y="1991520"/>
            <a:chExt cx="127080" cy="336600"/>
          </a:xfrm>
        </p:grpSpPr>
        <p:sp>
          <p:nvSpPr>
            <p:cNvPr id="296" name="Freeform 45"/>
            <p:cNvSpPr/>
            <p:nvPr/>
          </p:nvSpPr>
          <p:spPr>
            <a:xfrm rot="5400000">
              <a:off x="5909040" y="2122920"/>
              <a:ext cx="329040" cy="65880"/>
            </a:xfrm>
            <a:custGeom>
              <a:avLst/>
              <a:gdLst/>
              <a:ahLst/>
              <a:rect l="l" t="t" r="r" b="b"/>
              <a:pathLst>
                <a:path w="881350" h="178320">
                  <a:moveTo>
                    <a:pt x="0" y="146239"/>
                  </a:moveTo>
                  <a:cubicBezTo>
                    <a:pt x="72528" y="81973"/>
                    <a:pt x="145056" y="17708"/>
                    <a:pt x="220338" y="3019"/>
                  </a:cubicBezTo>
                  <a:cubicBezTo>
                    <a:pt x="295620" y="-11670"/>
                    <a:pt x="392936" y="30562"/>
                    <a:pt x="451692" y="58104"/>
                  </a:cubicBezTo>
                  <a:cubicBezTo>
                    <a:pt x="510448" y="85646"/>
                    <a:pt x="515957" y="149911"/>
                    <a:pt x="572877" y="168272"/>
                  </a:cubicBezTo>
                  <a:cubicBezTo>
                    <a:pt x="629797" y="186633"/>
                    <a:pt x="741803" y="175617"/>
                    <a:pt x="793215" y="168272"/>
                  </a:cubicBezTo>
                  <a:cubicBezTo>
                    <a:pt x="844627" y="160928"/>
                    <a:pt x="862988" y="142566"/>
                    <a:pt x="881350" y="124205"/>
                  </a:cubicBezTo>
                </a:path>
              </a:pathLst>
            </a:custGeom>
            <a:noFill/>
            <a:ln w="19050">
              <a:solidFill>
                <a:srgbClr val="0070c0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97" name="Freeform 46"/>
            <p:cNvSpPr/>
            <p:nvPr/>
          </p:nvSpPr>
          <p:spPr>
            <a:xfrm rot="5400000">
              <a:off x="5847840" y="2130480"/>
              <a:ext cx="329040" cy="65880"/>
            </a:xfrm>
            <a:custGeom>
              <a:avLst/>
              <a:gdLst/>
              <a:ahLst/>
              <a:rect l="l" t="t" r="r" b="b"/>
              <a:pathLst>
                <a:path w="881350" h="178320">
                  <a:moveTo>
                    <a:pt x="0" y="146239"/>
                  </a:moveTo>
                  <a:cubicBezTo>
                    <a:pt x="72528" y="81973"/>
                    <a:pt x="145056" y="17708"/>
                    <a:pt x="220338" y="3019"/>
                  </a:cubicBezTo>
                  <a:cubicBezTo>
                    <a:pt x="295620" y="-11670"/>
                    <a:pt x="392936" y="30562"/>
                    <a:pt x="451692" y="58104"/>
                  </a:cubicBezTo>
                  <a:cubicBezTo>
                    <a:pt x="510448" y="85646"/>
                    <a:pt x="515957" y="149911"/>
                    <a:pt x="572877" y="168272"/>
                  </a:cubicBezTo>
                  <a:cubicBezTo>
                    <a:pt x="629797" y="186633"/>
                    <a:pt x="741803" y="175617"/>
                    <a:pt x="793215" y="168272"/>
                  </a:cubicBezTo>
                  <a:cubicBezTo>
                    <a:pt x="844627" y="160928"/>
                    <a:pt x="862988" y="142566"/>
                    <a:pt x="881350" y="124205"/>
                  </a:cubicBezTo>
                </a:path>
              </a:pathLst>
            </a:custGeom>
            <a:noFill/>
            <a:ln w="19050">
              <a:solidFill>
                <a:srgbClr val="0070c0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98" name="Oval 47"/>
          <p:cNvSpPr/>
          <p:nvPr/>
        </p:nvSpPr>
        <p:spPr>
          <a:xfrm>
            <a:off x="3109320" y="21276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rgbClr val="0070c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99" name="Oval 50"/>
          <p:cNvSpPr/>
          <p:nvPr/>
        </p:nvSpPr>
        <p:spPr>
          <a:xfrm>
            <a:off x="7601040" y="223704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rgbClr val="0070c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300" name="Picture 51" descr=""/>
          <p:cNvPicPr/>
          <p:nvPr/>
        </p:nvPicPr>
        <p:blipFill>
          <a:blip r:embed="rId3"/>
          <a:stretch/>
        </p:blipFill>
        <p:spPr>
          <a:xfrm>
            <a:off x="1029960" y="4278240"/>
            <a:ext cx="2536920" cy="1111680"/>
          </a:xfrm>
          <a:prstGeom prst="rect">
            <a:avLst/>
          </a:prstGeom>
          <a:ln w="0">
            <a:noFill/>
          </a:ln>
        </p:spPr>
      </p:pic>
      <p:pic>
        <p:nvPicPr>
          <p:cNvPr id="301" name="Picture 52" descr=""/>
          <p:cNvPicPr/>
          <p:nvPr/>
        </p:nvPicPr>
        <p:blipFill>
          <a:blip r:embed="rId4"/>
          <a:stretch/>
        </p:blipFill>
        <p:spPr>
          <a:xfrm>
            <a:off x="5085000" y="4365720"/>
            <a:ext cx="3420720" cy="608760"/>
          </a:xfrm>
          <a:prstGeom prst="rect">
            <a:avLst/>
          </a:prstGeom>
          <a:ln w="0">
            <a:noFill/>
          </a:ln>
        </p:spPr>
      </p:pic>
      <p:pic>
        <p:nvPicPr>
          <p:cNvPr id="302" name="Picture 2" descr=""/>
          <p:cNvPicPr/>
          <p:nvPr/>
        </p:nvPicPr>
        <p:blipFill>
          <a:blip r:embed="rId5"/>
          <a:stretch/>
        </p:blipFill>
        <p:spPr>
          <a:xfrm>
            <a:off x="8799840" y="2029320"/>
            <a:ext cx="149760" cy="208800"/>
          </a:xfrm>
          <a:prstGeom prst="rect">
            <a:avLst/>
          </a:prstGeom>
          <a:ln w="0">
            <a:noFill/>
          </a:ln>
        </p:spPr>
      </p:pic>
      <p:sp>
        <p:nvSpPr>
          <p:cNvPr id="303" name="Straight Arrow Connector 37"/>
          <p:cNvSpPr/>
          <p:nvPr/>
        </p:nvSpPr>
        <p:spPr>
          <a:xfrm flipV="1">
            <a:off x="6333120" y="2650680"/>
            <a:ext cx="953280" cy="357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4" name="TextBox 41"/>
          <p:cNvSpPr/>
          <p:nvPr/>
        </p:nvSpPr>
        <p:spPr>
          <a:xfrm>
            <a:off x="6451560" y="2418480"/>
            <a:ext cx="362160" cy="4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Symbol"/>
                <a:ea typeface="Arial"/>
              </a:rPr>
              <a:t>a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5" name="TextBox 42"/>
          <p:cNvSpPr/>
          <p:nvPr/>
        </p:nvSpPr>
        <p:spPr>
          <a:xfrm>
            <a:off x="92160" y="3105720"/>
            <a:ext cx="152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600" spc="-1" strike="noStrike">
                <a:solidFill>
                  <a:srgbClr val="000000"/>
                </a:solidFill>
                <a:latin typeface="Cambria"/>
                <a:ea typeface="Arial"/>
              </a:rPr>
              <a:t>relative wind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06" name="TextBox 53"/>
          <p:cNvSpPr/>
          <p:nvPr/>
        </p:nvSpPr>
        <p:spPr>
          <a:xfrm>
            <a:off x="5814000" y="3008880"/>
            <a:ext cx="152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600" spc="-1" strike="noStrike">
                <a:solidFill>
                  <a:srgbClr val="000000"/>
                </a:solidFill>
                <a:latin typeface="Cambria"/>
                <a:ea typeface="Arial"/>
              </a:rPr>
              <a:t>relative wind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8880" cy="734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Linear Lift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308" name="Picture 3" descr=""/>
          <p:cNvPicPr/>
          <p:nvPr/>
        </p:nvPicPr>
        <p:blipFill>
          <a:blip r:embed="rId1"/>
          <a:stretch/>
        </p:blipFill>
        <p:spPr>
          <a:xfrm>
            <a:off x="457200" y="1171440"/>
            <a:ext cx="2536920" cy="1111680"/>
          </a:xfrm>
          <a:prstGeom prst="rect">
            <a:avLst/>
          </a:prstGeom>
          <a:ln w="0">
            <a:noFill/>
          </a:ln>
        </p:spPr>
      </p:pic>
      <p:pic>
        <p:nvPicPr>
          <p:cNvPr id="309" name="Picture 4" descr=""/>
          <p:cNvPicPr/>
          <p:nvPr/>
        </p:nvPicPr>
        <p:blipFill>
          <a:blip r:embed="rId2"/>
          <a:stretch/>
        </p:blipFill>
        <p:spPr>
          <a:xfrm>
            <a:off x="5085000" y="1258920"/>
            <a:ext cx="3420720" cy="608760"/>
          </a:xfrm>
          <a:prstGeom prst="rect">
            <a:avLst/>
          </a:prstGeom>
          <a:ln w="0">
            <a:noFill/>
          </a:ln>
        </p:spPr>
      </p:pic>
      <p:pic>
        <p:nvPicPr>
          <p:cNvPr id="310" name="Picture 25" descr=""/>
          <p:cNvPicPr/>
          <p:nvPr/>
        </p:nvPicPr>
        <p:blipFill>
          <a:blip r:embed="rId3"/>
          <a:stretch/>
        </p:blipFill>
        <p:spPr>
          <a:xfrm>
            <a:off x="1351440" y="2904120"/>
            <a:ext cx="4453200" cy="528840"/>
          </a:xfrm>
          <a:prstGeom prst="rect">
            <a:avLst/>
          </a:prstGeom>
          <a:ln w="0">
            <a:noFill/>
          </a:ln>
        </p:spPr>
      </p:pic>
      <p:pic>
        <p:nvPicPr>
          <p:cNvPr id="311" name="Picture 16" descr=""/>
          <p:cNvPicPr/>
          <p:nvPr/>
        </p:nvPicPr>
        <p:blipFill>
          <a:blip r:embed="rId4"/>
          <a:stretch/>
        </p:blipFill>
        <p:spPr>
          <a:xfrm>
            <a:off x="1725840" y="4934160"/>
            <a:ext cx="1500480" cy="243000"/>
          </a:xfrm>
          <a:prstGeom prst="rect">
            <a:avLst/>
          </a:prstGeom>
          <a:ln w="0">
            <a:noFill/>
          </a:ln>
        </p:spPr>
      </p:pic>
      <p:pic>
        <p:nvPicPr>
          <p:cNvPr id="312" name="Picture 30" descr=""/>
          <p:cNvPicPr/>
          <p:nvPr/>
        </p:nvPicPr>
        <p:blipFill>
          <a:blip r:embed="rId5"/>
          <a:stretch/>
        </p:blipFill>
        <p:spPr>
          <a:xfrm>
            <a:off x="1747080" y="3558240"/>
            <a:ext cx="5394240" cy="608760"/>
          </a:xfrm>
          <a:prstGeom prst="rect">
            <a:avLst/>
          </a:prstGeom>
          <a:ln w="0">
            <a:noFill/>
          </a:ln>
        </p:spPr>
      </p:pic>
      <p:pic>
        <p:nvPicPr>
          <p:cNvPr id="313" name="Picture 15" descr=""/>
          <p:cNvPicPr/>
          <p:nvPr/>
        </p:nvPicPr>
        <p:blipFill>
          <a:blip r:embed="rId6"/>
          <a:stretch/>
        </p:blipFill>
        <p:spPr>
          <a:xfrm>
            <a:off x="1747080" y="4368960"/>
            <a:ext cx="1525320" cy="243000"/>
          </a:xfrm>
          <a:prstGeom prst="rect">
            <a:avLst/>
          </a:prstGeom>
          <a:ln w="0">
            <a:noFill/>
          </a:ln>
        </p:spPr>
      </p:pic>
      <p:sp>
        <p:nvSpPr>
          <p:cNvPr id="314" name="Rectangle 17"/>
          <p:cNvSpPr/>
          <p:nvPr/>
        </p:nvSpPr>
        <p:spPr>
          <a:xfrm>
            <a:off x="5453280" y="3466800"/>
            <a:ext cx="1729080" cy="72252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15" name="Rectangle 18"/>
          <p:cNvSpPr/>
          <p:nvPr/>
        </p:nvSpPr>
        <p:spPr>
          <a:xfrm>
            <a:off x="1948320" y="4244760"/>
            <a:ext cx="507960" cy="44424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16" name="Rectangle 19"/>
          <p:cNvSpPr/>
          <p:nvPr/>
        </p:nvSpPr>
        <p:spPr>
          <a:xfrm>
            <a:off x="2456640" y="3466800"/>
            <a:ext cx="2940840" cy="722520"/>
          </a:xfrm>
          <a:prstGeom prst="rect">
            <a:avLst/>
          </a:prstGeom>
          <a:noFill/>
          <a:ln w="38100">
            <a:solidFill>
              <a:srgbClr val="00b05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17" name="Rectangle 20"/>
          <p:cNvSpPr/>
          <p:nvPr/>
        </p:nvSpPr>
        <p:spPr>
          <a:xfrm>
            <a:off x="2657880" y="4244760"/>
            <a:ext cx="238680" cy="444240"/>
          </a:xfrm>
          <a:prstGeom prst="rect">
            <a:avLst/>
          </a:prstGeom>
          <a:noFill/>
          <a:ln w="38100">
            <a:solidFill>
              <a:srgbClr val="00b05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18" name="TextBox 21"/>
          <p:cNvSpPr/>
          <p:nvPr/>
        </p:nvSpPr>
        <p:spPr>
          <a:xfrm>
            <a:off x="4707720" y="4730760"/>
            <a:ext cx="3840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Defines body coordinate system so zero angle of attack creates no lift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9" name="Straight Arrow Connector 23"/>
          <p:cNvSpPr/>
          <p:nvPr/>
        </p:nvSpPr>
        <p:spPr>
          <a:xfrm flipH="1" flipV="1">
            <a:off x="3370320" y="5045040"/>
            <a:ext cx="1335960" cy="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20" name="TextBox 24"/>
          <p:cNvSpPr/>
          <p:nvPr/>
        </p:nvSpPr>
        <p:spPr>
          <a:xfrm>
            <a:off x="2964240" y="5468040"/>
            <a:ext cx="5528880" cy="67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Angle of attack 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  <a:ea typeface="Arial"/>
              </a:rPr>
              <a:t>a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wb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of wing and angle of attack 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  <a:ea typeface="Arial"/>
              </a:rPr>
              <a:t>a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of tail differ from angle of attack 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  <a:ea typeface="Arial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by constant offsets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Straight Arrow Connector 27"/>
          <p:cNvSpPr/>
          <p:nvPr/>
        </p:nvSpPr>
        <p:spPr>
          <a:xfrm flipH="1">
            <a:off x="5551920" y="1960920"/>
            <a:ext cx="1255320" cy="102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37340</TotalTime>
  <Application>LibreOffice/7.3.7.2$Linux_X86_64 LibreOffice_project/30$Build-2</Application>
  <AppVersion>15.0000</AppVersion>
  <Words>634</Words>
  <Paragraphs>141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2010-06-21T19:47:20Z</dcterms:created>
  <dc:creator>Eric</dc:creator>
  <dc:description/>
  <dc:language>en-US</dc:language>
  <cp:lastModifiedBy/>
  <cp:lastPrinted>1601-01-01T00:00:00Z</cp:lastPrinted>
  <dcterms:modified xsi:type="dcterms:W3CDTF">2024-02-20T08:37:24Z</dcterms:modified>
  <cp:revision>290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</vt:i4>
  </property>
  <property fmtid="{D5CDD505-2E9C-101B-9397-08002B2CF9AE}" pid="3" name="PresentationFormat">
    <vt:lpwstr>On-screen Show (4:3)</vt:lpwstr>
  </property>
  <property fmtid="{D5CDD505-2E9C-101B-9397-08002B2CF9AE}" pid="4" name="Slides">
    <vt:i4>29</vt:i4>
  </property>
  <property fmtid="{D5CDD505-2E9C-101B-9397-08002B2CF9AE}" pid="5" name="Version">
    <vt:i4>1</vt:i4>
  </property>
</Properties>
</file>