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A7"/>
    <a:srgbClr val="EFF698"/>
    <a:srgbClr val="F2FECA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8/25/2014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.dailymail.co.uk/i/pix/2010/04/28/article-0-09562375000005DC-283_964x699.jpg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g.timeinc.net/time/daily/2009/0903/3mile_island_0326.jpg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 smtClean="0"/>
              <a:t>Ref: </a:t>
            </a:r>
            <a:r>
              <a:rPr lang="en-US" sz="1050" dirty="0" smtClean="0">
                <a:hlinkClick r:id="rId3"/>
              </a:rPr>
              <a:t>http://i.dailymail.co.uk/i/pix/2010/04/28/article-0-09562375000005DC-283_964x699.jpg</a:t>
            </a:r>
            <a:endParaRPr lang="en-US" sz="1050" dirty="0" smtClean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8055B-D923-42BF-BB21-45ADF51872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Ref: </a:t>
            </a:r>
            <a:r>
              <a:rPr lang="en-US" dirty="0" smtClean="0">
                <a:hlinkClick r:id="rId3"/>
              </a:rPr>
              <a:t>http://img.timeinc.net/time/daily/2009/0903/3mile_island_0326.jpg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8055B-D923-42BF-BB21-45ADF51872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3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netbeans.org/download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tonybrook.edu/facilities/windowsla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tonybrook.edu/~richard" TargetMode="External"/><Relationship Id="rId2" Type="http://schemas.openxmlformats.org/officeDocument/2006/relationships/hyperlink" Target="mailto:richard@cs.stonybrook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lackboard.stonybrook.edu/" TargetMode="External"/><Relationship Id="rId2" Type="http://schemas.openxmlformats.org/officeDocument/2006/relationships/hyperlink" Target="http://www.cs.stonybrook.edu/~cse2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bufind.library.stonybrook.edu/vufi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Development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Download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netbeans.org/downloads/index.html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HW </a:t>
            </a:r>
            <a:r>
              <a:rPr lang="en-US" dirty="0" smtClean="0"/>
              <a:t>1:</a:t>
            </a:r>
            <a:endParaRPr lang="en-US" dirty="0"/>
          </a:p>
          <a:p>
            <a:pPr lvl="1"/>
            <a:r>
              <a:rPr lang="en-US" sz="2400" dirty="0" smtClean="0"/>
              <a:t>NetBeans Tutorials</a:t>
            </a:r>
          </a:p>
          <a:p>
            <a:pPr lvl="1"/>
            <a:r>
              <a:rPr lang="en-US" sz="2400" dirty="0" smtClean="0"/>
              <a:t>Build </a:t>
            </a:r>
            <a:r>
              <a:rPr lang="en-US" sz="2400" dirty="0"/>
              <a:t>Process/Version </a:t>
            </a:r>
            <a:r>
              <a:rPr lang="en-US" sz="2400" dirty="0" smtClean="0"/>
              <a:t>Control</a:t>
            </a:r>
          </a:p>
          <a:p>
            <a:pPr lvl="1"/>
            <a:r>
              <a:rPr lang="en-US" sz="2400" dirty="0" smtClean="0"/>
              <a:t>Contract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63" y="1001466"/>
            <a:ext cx="3638435" cy="8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2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Windows Lab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www.cs.stonybrook.edu/facilities/windowslab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 </a:t>
            </a:r>
            <a:r>
              <a:rPr lang="en-US" dirty="0"/>
              <a:t>2114, CS 2120, CS 2126, &amp; CS 2129</a:t>
            </a:r>
          </a:p>
          <a:p>
            <a:r>
              <a:rPr lang="en-US" dirty="0"/>
              <a:t>all registered students have accounts</a:t>
            </a:r>
          </a:p>
          <a:p>
            <a:endParaRPr lang="en-US" dirty="0"/>
          </a:p>
          <a:p>
            <a:r>
              <a:rPr lang="en-US" dirty="0" smtClean="0"/>
              <a:t>Room combo:  </a:t>
            </a:r>
            <a:r>
              <a:rPr lang="en-US" b="1" dirty="0" smtClean="0"/>
              <a:t>2-7-6-8-4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grades computed?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Exam					</a:t>
            </a:r>
            <a:r>
              <a:rPr lang="en-US" dirty="0" smtClean="0"/>
              <a:t>25 </a:t>
            </a:r>
            <a:r>
              <a:rPr lang="en-US" dirty="0"/>
              <a:t>% </a:t>
            </a:r>
          </a:p>
          <a:p>
            <a:r>
              <a:rPr lang="en-US" dirty="0"/>
              <a:t> Midterm Exam				</a:t>
            </a:r>
            <a:r>
              <a:rPr lang="en-US" dirty="0" smtClean="0"/>
              <a:t>25</a:t>
            </a:r>
            <a:r>
              <a:rPr lang="en-US" dirty="0"/>
              <a:t>%</a:t>
            </a:r>
          </a:p>
          <a:p>
            <a:r>
              <a:rPr lang="en-US" dirty="0"/>
              <a:t> 6 Homework Assignments		30 % (5 % each) </a:t>
            </a:r>
          </a:p>
          <a:p>
            <a:r>
              <a:rPr lang="en-US" dirty="0"/>
              <a:t> Final Project				</a:t>
            </a:r>
            <a:r>
              <a:rPr lang="en-US" dirty="0" smtClean="0"/>
              <a:t>20 </a:t>
            </a:r>
            <a:r>
              <a:rPr lang="en-US" dirty="0"/>
              <a:t>%</a:t>
            </a:r>
          </a:p>
          <a:p>
            <a:r>
              <a:rPr lang="en-US" dirty="0"/>
              <a:t>					        	</a:t>
            </a:r>
            <a:r>
              <a:rPr lang="en-US" dirty="0" smtClean="0"/>
              <a:t>100 </a:t>
            </a:r>
            <a:r>
              <a:rPr lang="en-US" dirty="0"/>
              <a:t>%</a:t>
            </a:r>
          </a:p>
          <a:p>
            <a:endParaRPr lang="en-US" dirty="0"/>
          </a:p>
          <a:p>
            <a:r>
              <a:rPr lang="en-US" dirty="0"/>
              <a:t>Note CEAS Policy</a:t>
            </a:r>
            <a:r>
              <a:rPr lang="en-US" dirty="0" smtClean="0"/>
              <a:t>: The </a:t>
            </a:r>
            <a:r>
              <a:rPr lang="en-US" dirty="0"/>
              <a:t>Pass/No Credit (P/NC) option is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en-US" dirty="0"/>
              <a:t> available for this 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9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dishonesty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work you submit for homework, projects, or exams </a:t>
            </a:r>
            <a:r>
              <a:rPr lang="en-US" b="1" i="1" dirty="0">
                <a:solidFill>
                  <a:srgbClr val="FCA342"/>
                </a:solidFill>
              </a:rPr>
              <a:t>MUST</a:t>
            </a:r>
            <a:r>
              <a:rPr lang="en-US" dirty="0"/>
              <a:t> be your own work.</a:t>
            </a:r>
          </a:p>
          <a:p>
            <a:endParaRPr lang="en-US" dirty="0"/>
          </a:p>
          <a:p>
            <a:r>
              <a:rPr lang="en-US" dirty="0"/>
              <a:t>If you cheat or aid someone in cheating, you will automatically fail this course and be brought up on charges of academic dishonesty without warning.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CA342"/>
                </a:solidFill>
              </a:rPr>
              <a:t>PLEASE UNDERSTAND THESE RULES</a:t>
            </a:r>
            <a:endParaRPr lang="en-US" dirty="0">
              <a:solidFill>
                <a:srgbClr val="FCA34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DISAPPEARING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would a student not take an exam, but remain registered for a course?</a:t>
            </a:r>
          </a:p>
          <a:p>
            <a:endParaRPr lang="en-US" dirty="0"/>
          </a:p>
          <a:p>
            <a:r>
              <a:rPr lang="en-US" dirty="0"/>
              <a:t>Why would a student not do any programming assignments, but remain registered for a course?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THE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½ months is not a long time</a:t>
            </a:r>
          </a:p>
          <a:p>
            <a:endParaRPr lang="en-US" dirty="0"/>
          </a:p>
          <a:p>
            <a:r>
              <a:rPr lang="en-US" dirty="0"/>
              <a:t>Points are </a:t>
            </a:r>
            <a:r>
              <a:rPr lang="en-US" b="1" i="1" dirty="0">
                <a:solidFill>
                  <a:srgbClr val="FCA342"/>
                </a:solidFill>
              </a:rPr>
              <a:t>more</a:t>
            </a:r>
            <a:r>
              <a:rPr lang="en-US" dirty="0"/>
              <a:t> difficult to makeup later in the semester</a:t>
            </a:r>
          </a:p>
          <a:p>
            <a:endParaRPr lang="en-US" dirty="0"/>
          </a:p>
          <a:p>
            <a:r>
              <a:rPr lang="en-US" dirty="0"/>
              <a:t>Have the same sense of urgency for the 1st assignment as you would for the </a:t>
            </a:r>
            <a:r>
              <a:rPr lang="en-US" dirty="0" smtClean="0"/>
              <a:t>last</a:t>
            </a:r>
          </a:p>
          <a:p>
            <a:endParaRPr lang="en-US" dirty="0" smtClean="0"/>
          </a:p>
          <a:p>
            <a:r>
              <a:rPr lang="en-US" b="1" i="1" dirty="0" smtClean="0">
                <a:solidFill>
                  <a:srgbClr val="FCA342"/>
                </a:solidFill>
              </a:rPr>
              <a:t>NO EXTRA CREDIT</a:t>
            </a:r>
            <a:endParaRPr lang="en-US" b="1" i="1" dirty="0">
              <a:solidFill>
                <a:srgbClr val="FCA34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THIS COURSE </a:t>
            </a:r>
            <a:r>
              <a:rPr lang="en-US" b="1" i="1" dirty="0" smtClean="0">
                <a:solidFill>
                  <a:srgbClr val="FCA342"/>
                </a:solidFill>
              </a:rPr>
              <a:t>REALLY</a:t>
            </a:r>
            <a:r>
              <a:rPr lang="en-US" dirty="0" smtClean="0"/>
              <a:t>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r>
              <a:rPr lang="en-US" sz="3600" dirty="0" smtClean="0"/>
              <a:t>Short Answer:</a:t>
            </a:r>
            <a:endParaRPr lang="en-US" sz="3600" dirty="0"/>
          </a:p>
          <a:p>
            <a:pPr lvl="1"/>
            <a:r>
              <a:rPr lang="en-US" sz="2800" dirty="0" smtClean="0"/>
              <a:t>OOP mastery</a:t>
            </a:r>
          </a:p>
          <a:p>
            <a:pPr lvl="1"/>
            <a:r>
              <a:rPr lang="en-US" sz="2800" dirty="0" smtClean="0"/>
              <a:t>No </a:t>
            </a:r>
            <a:r>
              <a:rPr lang="en-US" sz="2800" dirty="0"/>
              <a:t>more </a:t>
            </a:r>
            <a:r>
              <a:rPr lang="en-US" sz="2800" dirty="0" smtClean="0"/>
              <a:t>toys</a:t>
            </a:r>
          </a:p>
          <a:p>
            <a:pPr lvl="1"/>
            <a:r>
              <a:rPr lang="en-US" sz="2800" dirty="0" smtClean="0"/>
              <a:t>Plan</a:t>
            </a:r>
            <a:r>
              <a:rPr lang="en-US" sz="2800" dirty="0"/>
              <a:t>, then do (design, then code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Student to Pro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3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long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earn </a:t>
            </a:r>
            <a:r>
              <a:rPr lang="en-US" b="1" i="1" dirty="0" smtClean="0">
                <a:solidFill>
                  <a:srgbClr val="FCA342"/>
                </a:solidFill>
              </a:rPr>
              <a:t>methodologies</a:t>
            </a:r>
            <a:r>
              <a:rPr lang="en-US" dirty="0" smtClean="0"/>
              <a:t> for building high quality </a:t>
            </a:r>
            <a:r>
              <a:rPr lang="en-US" dirty="0"/>
              <a:t>software </a:t>
            </a:r>
            <a:r>
              <a:rPr lang="en-US" dirty="0" smtClean="0"/>
              <a:t>systems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properties make a software system high quality</a:t>
            </a:r>
            <a:r>
              <a:rPr lang="en-US" dirty="0" smtClean="0"/>
              <a:t>?</a:t>
            </a:r>
            <a:endParaRPr lang="en-US" sz="3600" dirty="0"/>
          </a:p>
          <a:p>
            <a:pPr lvl="1"/>
            <a:r>
              <a:rPr lang="en-US" sz="2600" dirty="0" smtClean="0"/>
              <a:t>correctness</a:t>
            </a:r>
          </a:p>
          <a:p>
            <a:pPr lvl="1"/>
            <a:r>
              <a:rPr lang="en-US" sz="2600" dirty="0"/>
              <a:t>e</a:t>
            </a:r>
            <a:r>
              <a:rPr lang="en-US" sz="2600" dirty="0" smtClean="0"/>
              <a:t>fficiency</a:t>
            </a:r>
          </a:p>
          <a:p>
            <a:pPr lvl="1"/>
            <a:r>
              <a:rPr lang="en-US" sz="2600" dirty="0" smtClean="0"/>
              <a:t>ease </a:t>
            </a:r>
            <a:r>
              <a:rPr lang="en-US" sz="2600" dirty="0"/>
              <a:t>of </a:t>
            </a:r>
            <a:r>
              <a:rPr lang="en-US" sz="2600" dirty="0" smtClean="0"/>
              <a:t>use</a:t>
            </a:r>
          </a:p>
          <a:p>
            <a:pPr lvl="1"/>
            <a:r>
              <a:rPr lang="en-US" sz="2600" dirty="0" smtClean="0"/>
              <a:t>reliability/robustness</a:t>
            </a:r>
          </a:p>
          <a:p>
            <a:pPr lvl="1"/>
            <a:r>
              <a:rPr lang="en-US" sz="2600" dirty="0"/>
              <a:t>m</a:t>
            </a:r>
            <a:r>
              <a:rPr lang="en-US" sz="2600" dirty="0" smtClean="0"/>
              <a:t>aintainability</a:t>
            </a:r>
          </a:p>
          <a:p>
            <a:pPr lvl="1"/>
            <a:r>
              <a:rPr lang="en-US" sz="2600" dirty="0"/>
              <a:t>m</a:t>
            </a:r>
            <a:r>
              <a:rPr lang="en-US" sz="2600" dirty="0" smtClean="0"/>
              <a:t>odifiability</a:t>
            </a:r>
          </a:p>
          <a:p>
            <a:pPr lvl="1"/>
            <a:r>
              <a:rPr lang="en-US" sz="2600" dirty="0"/>
              <a:t>e</a:t>
            </a:r>
            <a:r>
              <a:rPr lang="en-US" sz="2600" dirty="0" smtClean="0"/>
              <a:t>xtensibility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calability 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programs get larger, </a:t>
            </a:r>
            <a:r>
              <a:rPr lang="en-US" dirty="0" smtClean="0"/>
              <a:t>these goals become </a:t>
            </a:r>
            <a:r>
              <a:rPr lang="en-US" dirty="0"/>
              <a:t>much more difficult to achieve. Why</a:t>
            </a:r>
            <a:r>
              <a:rPr lang="en-US" dirty="0" smtClean="0"/>
              <a:t>?</a:t>
            </a:r>
            <a:endParaRPr lang="en-US" sz="3600" dirty="0"/>
          </a:p>
          <a:p>
            <a:pPr lvl="1"/>
            <a:r>
              <a:rPr lang="en-US" dirty="0" smtClean="0"/>
              <a:t>program complexity</a:t>
            </a:r>
          </a:p>
          <a:p>
            <a:pPr lvl="1"/>
            <a:r>
              <a:rPr lang="en-US" dirty="0" smtClean="0"/>
              <a:t>team complexity</a:t>
            </a:r>
            <a:endParaRPr lang="en-US" dirty="0"/>
          </a:p>
        </p:txBody>
      </p:sp>
      <p:pic>
        <p:nvPicPr>
          <p:cNvPr id="2050" name="Picture 2" descr="http://i.dailymail.co.uk/i/pix/2010/04/28/article-0-09562375000005DC-283_964x6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28" y="2286181"/>
            <a:ext cx="6010740" cy="435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6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these properties be achieved?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using well proven, established </a:t>
            </a:r>
            <a:r>
              <a:rPr lang="en-US" dirty="0" smtClean="0"/>
              <a:t>processes preferably </a:t>
            </a:r>
            <a:r>
              <a:rPr lang="en-US" dirty="0"/>
              <a:t>while taking advantage of good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Bottom Line:</a:t>
            </a:r>
          </a:p>
          <a:p>
            <a:r>
              <a:rPr lang="en-US" dirty="0"/>
              <a:t>don’t be a flying by the seat of your pants software engineer</a:t>
            </a:r>
          </a:p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71212" y="2735262"/>
            <a:ext cx="9132888" cy="2047876"/>
            <a:chOff x="0" y="1776"/>
            <a:chExt cx="5753" cy="129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88" y="1776"/>
              <a:ext cx="953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Requirements Analysis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1776"/>
              <a:ext cx="761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Design &amp; Document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408" y="1824"/>
              <a:ext cx="473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Code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128" y="1824"/>
              <a:ext cx="473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744" y="2832"/>
              <a:ext cx="521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Debug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744" y="2448"/>
              <a:ext cx="521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Profile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848" y="1824"/>
              <a:ext cx="617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Deploy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496" y="1776"/>
              <a:ext cx="665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Evaluate Design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248" y="1968"/>
              <a:ext cx="23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08" y="1968"/>
              <a:ext cx="23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888" y="1968"/>
              <a:ext cx="23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168" y="1968"/>
              <a:ext cx="23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256" y="1968"/>
              <a:ext cx="23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472" y="1968"/>
              <a:ext cx="28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0" y="1968"/>
              <a:ext cx="28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416" y="2064"/>
              <a:ext cx="0" cy="47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265" y="2544"/>
              <a:ext cx="15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265" y="2928"/>
              <a:ext cx="24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3648" y="2057"/>
              <a:ext cx="0" cy="4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3504" y="2056"/>
              <a:ext cx="0" cy="87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3497" y="2928"/>
              <a:ext cx="24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3641" y="2544"/>
              <a:ext cx="10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512" y="2064"/>
              <a:ext cx="0" cy="85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832" y="2208"/>
              <a:ext cx="0" cy="47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1865" y="2688"/>
              <a:ext cx="96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1872" y="2201"/>
              <a:ext cx="0" cy="48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9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Richard McKenna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1F7A7"/>
                </a:solidFill>
                <a:hlinkClick r:id="rId2"/>
              </a:rPr>
              <a:t>richard@cs.stonybrook.edu</a:t>
            </a:r>
            <a:endParaRPr lang="en-US" dirty="0" smtClean="0">
              <a:solidFill>
                <a:srgbClr val="F1F7A7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CS </a:t>
            </a:r>
            <a:r>
              <a:rPr lang="en-US" dirty="0"/>
              <a:t>Room 1436 </a:t>
            </a:r>
            <a:endParaRPr lang="en-US" dirty="0" smtClean="0"/>
          </a:p>
          <a:p>
            <a:pPr lvl="1"/>
            <a:r>
              <a:rPr lang="en-US" dirty="0" smtClean="0"/>
              <a:t>M 11:30am </a:t>
            </a:r>
            <a:r>
              <a:rPr lang="en-US" dirty="0"/>
              <a:t>– </a:t>
            </a:r>
            <a:r>
              <a:rPr lang="en-US" dirty="0" smtClean="0"/>
              <a:t>12:30pm</a:t>
            </a:r>
          </a:p>
          <a:p>
            <a:pPr lvl="1"/>
            <a:r>
              <a:rPr lang="en-US" dirty="0" err="1" smtClean="0"/>
              <a:t>Tu</a:t>
            </a:r>
            <a:r>
              <a:rPr lang="en-US" dirty="0" smtClean="0"/>
              <a:t> 1pm </a:t>
            </a:r>
            <a:r>
              <a:rPr lang="en-US" dirty="0"/>
              <a:t>– 2pm </a:t>
            </a:r>
          </a:p>
          <a:p>
            <a:pPr lvl="1"/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1pm – </a:t>
            </a:r>
            <a:r>
              <a:rPr lang="en-US" dirty="0" smtClean="0"/>
              <a:t>2pm</a:t>
            </a:r>
          </a:p>
          <a:p>
            <a:pPr lvl="1"/>
            <a:r>
              <a:rPr lang="en-US" dirty="0" smtClean="0"/>
              <a:t> 11:30am </a:t>
            </a:r>
            <a:r>
              <a:rPr lang="en-US" dirty="0"/>
              <a:t>– </a:t>
            </a:r>
            <a:r>
              <a:rPr lang="en-US" dirty="0" smtClean="0"/>
              <a:t>12:30pm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://www.cs.stonybrook.edu/~</a:t>
            </a:r>
            <a:r>
              <a:rPr lang="en-US" sz="2800" dirty="0" smtClean="0">
                <a:hlinkClick r:id="rId3"/>
              </a:rPr>
              <a:t>richard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808" y="210689"/>
            <a:ext cx="4996601" cy="50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steps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Integration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 smtClean="0"/>
              <a:t>Maintenance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465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in large projects</a:t>
            </a:r>
          </a:p>
          <a:p>
            <a:endParaRPr lang="en-US" dirty="0"/>
          </a:p>
          <a:p>
            <a:r>
              <a:rPr lang="en-US" dirty="0"/>
              <a:t>Combine developed software into a cohesive unit</a:t>
            </a:r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95303" y="3709852"/>
            <a:ext cx="1219200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66903" y="3709852"/>
            <a:ext cx="1219200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38503" y="3709852"/>
            <a:ext cx="1219200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810103" y="3709852"/>
            <a:ext cx="1219200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81703" y="3709852"/>
            <a:ext cx="1219200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14703" y="5767252"/>
            <a:ext cx="1219200" cy="368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ABCDE</a:t>
            </a:r>
          </a:p>
        </p:txBody>
      </p:sp>
      <p:cxnSp>
        <p:nvCxnSpPr>
          <p:cNvPr id="10" name="AutoShape 9"/>
          <p:cNvCxnSpPr>
            <a:cxnSpLocks noChangeShapeType="1"/>
            <a:stCxn id="4" idx="2"/>
            <a:endCxn id="9" idx="0"/>
          </p:cNvCxnSpPr>
          <p:nvPr/>
        </p:nvCxnSpPr>
        <p:spPr bwMode="auto">
          <a:xfrm>
            <a:off x="3304903" y="4078152"/>
            <a:ext cx="2819400" cy="16891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endCxn id="9" idx="0"/>
          </p:cNvCxnSpPr>
          <p:nvPr/>
        </p:nvCxnSpPr>
        <p:spPr bwMode="auto">
          <a:xfrm flipH="1">
            <a:off x="6124303" y="4092440"/>
            <a:ext cx="1236663" cy="16748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6048103" y="4078152"/>
            <a:ext cx="76200" cy="16891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stCxn id="5" idx="2"/>
            <a:endCxn id="9" idx="0"/>
          </p:cNvCxnSpPr>
          <p:nvPr/>
        </p:nvCxnSpPr>
        <p:spPr bwMode="auto">
          <a:xfrm>
            <a:off x="4676503" y="4078152"/>
            <a:ext cx="1447800" cy="16891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3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6124303" y="4078152"/>
            <a:ext cx="2667000" cy="16891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249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Deployment</a:t>
            </a:r>
          </a:p>
          <a:p>
            <a:endParaRPr lang="en-US" dirty="0"/>
          </a:p>
          <a:p>
            <a:r>
              <a:rPr lang="en-US" dirty="0"/>
              <a:t>Monitoring and Updating deployed software</a:t>
            </a:r>
          </a:p>
          <a:p>
            <a:endParaRPr lang="en-US" dirty="0"/>
          </a:p>
        </p:txBody>
      </p:sp>
      <p:pic>
        <p:nvPicPr>
          <p:cNvPr id="6146" name="Picture 2" descr="http://img.timeinc.net/time/daily/2009/0903/3mile_island_03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78" y="3491819"/>
            <a:ext cx="50006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software 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Waterfall </a:t>
            </a:r>
            <a:r>
              <a:rPr lang="en-US" sz="2800" dirty="0" smtClean="0"/>
              <a:t>Model</a:t>
            </a:r>
            <a:endParaRPr lang="en-US" sz="2800" dirty="0"/>
          </a:p>
          <a:p>
            <a:pPr lvl="1"/>
            <a:r>
              <a:rPr lang="en-US" sz="2000" dirty="0" smtClean="0"/>
              <a:t>many </a:t>
            </a:r>
            <a:r>
              <a:rPr lang="en-US" sz="2000" dirty="0"/>
              <a:t>variations</a:t>
            </a:r>
          </a:p>
          <a:p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Requirements </a:t>
            </a:r>
            <a:r>
              <a:rPr lang="en-US" sz="2000" dirty="0" smtClean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Evaluate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Test</a:t>
            </a:r>
            <a:r>
              <a:rPr lang="en-US" sz="2000" dirty="0"/>
              <a:t>, Debug, &amp; Profile </a:t>
            </a:r>
            <a:r>
              <a:rPr lang="en-US" sz="2000" dirty="0" smtClean="0"/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Integrate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Test</a:t>
            </a:r>
            <a:r>
              <a:rPr lang="en-US" sz="2000" dirty="0"/>
              <a:t>, Debug, &amp; Profile </a:t>
            </a:r>
            <a:r>
              <a:rPr lang="en-US" sz="2000" dirty="0" smtClean="0"/>
              <a:t>Whole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Deploy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Maintain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74" y="2029096"/>
            <a:ext cx="5692549" cy="2446076"/>
          </a:xfrm>
          <a:prstGeom prst="rect">
            <a:avLst/>
          </a:prstGeom>
        </p:spPr>
      </p:pic>
      <p:pic>
        <p:nvPicPr>
          <p:cNvPr id="9218" name="Picture 2" descr="https://encrypted-tbn0.gstatic.com/images?q=tbn:ANd9GcTDebBh8A0YqxpIgmqaXn04K38_l7-YUXbSPu13NkMC61G1GE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108" y="5291936"/>
            <a:ext cx="9429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encrypted-tbn0.gstatic.com/images?q=tbn:ANd9GcTnH8Bgp35D0anwLT7ufCO4Q5LPWQV24llEGhv0WS75DwMJSYObLrP7AU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759" y="5082386"/>
            <a:ext cx="152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Elbow Connector 9"/>
          <p:cNvCxnSpPr/>
          <p:nvPr/>
        </p:nvCxnSpPr>
        <p:spPr>
          <a:xfrm>
            <a:off x="3749041" y="1715587"/>
            <a:ext cx="1910033" cy="661853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all of you are going to be </a:t>
            </a:r>
            <a:r>
              <a:rPr lang="en-US" dirty="0" smtClean="0"/>
              <a:t>programmers</a:t>
            </a:r>
            <a:endParaRPr lang="en-US" sz="3600" dirty="0"/>
          </a:p>
          <a:p>
            <a:pPr lvl="1"/>
            <a:r>
              <a:rPr lang="en-US" dirty="0" smtClean="0"/>
              <a:t>but </a:t>
            </a:r>
            <a:r>
              <a:rPr lang="en-US" dirty="0"/>
              <a:t>you should know how to design, program, test, debug software</a:t>
            </a:r>
          </a:p>
          <a:p>
            <a:r>
              <a:rPr lang="en-US" dirty="0"/>
              <a:t>Other types of jobs</a:t>
            </a:r>
            <a:r>
              <a:rPr lang="en-US" dirty="0" smtClean="0"/>
              <a:t>:</a:t>
            </a:r>
            <a:endParaRPr lang="en-US" sz="3600" dirty="0"/>
          </a:p>
          <a:p>
            <a:pPr lvl="1"/>
            <a:r>
              <a:rPr lang="en-US" dirty="0" smtClean="0"/>
              <a:t>Designer</a:t>
            </a:r>
          </a:p>
          <a:p>
            <a:pPr lvl="1"/>
            <a:r>
              <a:rPr lang="en-US" dirty="0" smtClean="0"/>
              <a:t>Tester</a:t>
            </a:r>
          </a:p>
          <a:p>
            <a:pPr lvl="1"/>
            <a:r>
              <a:rPr lang="en-US" dirty="0" smtClean="0"/>
              <a:t>Database</a:t>
            </a:r>
            <a:r>
              <a:rPr lang="en-US" dirty="0"/>
              <a:t>, Network, Security </a:t>
            </a:r>
            <a:r>
              <a:rPr lang="en-US" dirty="0" smtClean="0"/>
              <a:t>Administrator</a:t>
            </a:r>
          </a:p>
          <a:p>
            <a:pPr lvl="1"/>
            <a:r>
              <a:rPr lang="en-US" dirty="0" smtClean="0"/>
              <a:t>Project Leader</a:t>
            </a:r>
          </a:p>
          <a:p>
            <a:pPr lvl="1"/>
            <a:r>
              <a:rPr lang="en-US" dirty="0" smtClean="0"/>
              <a:t>Manager</a:t>
            </a:r>
          </a:p>
          <a:p>
            <a:pPr lvl="1"/>
            <a:r>
              <a:rPr lang="en-US" b="1" i="1" dirty="0" smtClean="0">
                <a:solidFill>
                  <a:srgbClr val="FCA342"/>
                </a:solidFill>
              </a:rPr>
              <a:t>Founder/CEO</a:t>
            </a:r>
          </a:p>
          <a:p>
            <a:pPr lvl="1"/>
            <a:r>
              <a:rPr lang="en-US" dirty="0" smtClean="0"/>
              <a:t>Professor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/>
              <a:t>…</a:t>
            </a:r>
          </a:p>
          <a:p>
            <a:r>
              <a:rPr lang="en-US" sz="2600" dirty="0"/>
              <a:t>NOTE: designers &amp; programmers on a project may not be the same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Design, then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design </a:t>
            </a:r>
            <a:r>
              <a:rPr lang="en-US" b="1" i="1" dirty="0">
                <a:solidFill>
                  <a:srgbClr val="FCA342"/>
                </a:solidFill>
              </a:rPr>
              <a:t>all</a:t>
            </a:r>
            <a:r>
              <a:rPr lang="en-US" dirty="0"/>
              <a:t> classes before </a:t>
            </a:r>
            <a:r>
              <a:rPr lang="en-US" dirty="0" smtClean="0"/>
              <a:t>coding</a:t>
            </a:r>
            <a:endParaRPr lang="en-US" sz="3600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easy to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UML </a:t>
            </a:r>
            <a:r>
              <a:rPr lang="en-US" dirty="0"/>
              <a:t>is used for software design</a:t>
            </a:r>
          </a:p>
          <a:p>
            <a:endParaRPr lang="en-US" dirty="0"/>
          </a:p>
          <a:p>
            <a:r>
              <a:rPr lang="en-US" dirty="0"/>
              <a:t>You cannot design a system unless you really understand the necessary </a:t>
            </a:r>
            <a:r>
              <a:rPr lang="en-US" dirty="0" smtClean="0"/>
              <a:t>technology</a:t>
            </a:r>
            <a:endParaRPr lang="en-US" sz="3600" dirty="0"/>
          </a:p>
          <a:p>
            <a:pPr lvl="1"/>
            <a:r>
              <a:rPr lang="en-US" dirty="0" smtClean="0"/>
              <a:t>designs </a:t>
            </a:r>
            <a:r>
              <a:rPr lang="en-US" dirty="0"/>
              <a:t>cannot be created without a little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out different small-scale examples (HWs 2 &amp;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HW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HW 1 – Build Process</a:t>
            </a:r>
          </a:p>
          <a:p>
            <a:endParaRPr lang="en-US" b="1" dirty="0"/>
          </a:p>
          <a:p>
            <a:r>
              <a:rPr lang="en-US" b="1" dirty="0"/>
              <a:t>HW 2 – Technology Ramp-Up – GUIs, Events &amp; XML</a:t>
            </a:r>
          </a:p>
          <a:p>
            <a:endParaRPr lang="en-US" b="1" dirty="0"/>
          </a:p>
          <a:p>
            <a:r>
              <a:rPr lang="en-US" b="1" dirty="0"/>
              <a:t>HW 3 – Technology Ramp-Up – 2D Graphics &amp; Threads</a:t>
            </a:r>
          </a:p>
          <a:p>
            <a:endParaRPr lang="en-US" b="1" dirty="0"/>
          </a:p>
          <a:p>
            <a:r>
              <a:rPr lang="en-US" b="1" dirty="0"/>
              <a:t>HW 4 - UML Design</a:t>
            </a:r>
          </a:p>
          <a:p>
            <a:endParaRPr lang="en-US" b="1" dirty="0"/>
          </a:p>
          <a:p>
            <a:r>
              <a:rPr lang="en-US" b="1" dirty="0"/>
              <a:t>HW 5 – Implementation Stage #1</a:t>
            </a:r>
          </a:p>
          <a:p>
            <a:endParaRPr lang="en-US" b="1" dirty="0"/>
          </a:p>
          <a:p>
            <a:r>
              <a:rPr lang="en-US" b="1" dirty="0"/>
              <a:t>HW 6 – Implementation Stage #2</a:t>
            </a:r>
          </a:p>
          <a:p>
            <a:endParaRPr lang="en-US" b="1" dirty="0"/>
          </a:p>
          <a:p>
            <a:r>
              <a:rPr lang="en-US" b="1" dirty="0"/>
              <a:t>Final Project – Completed Work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36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of classes that form the basis for </a:t>
            </a:r>
            <a:r>
              <a:rPr lang="en-US" dirty="0" smtClean="0"/>
              <a:t>customization cooperating </a:t>
            </a:r>
            <a:r>
              <a:rPr lang="en-US" dirty="0"/>
              <a:t>classes for a particular </a:t>
            </a:r>
            <a:r>
              <a:rPr lang="en-US" dirty="0" smtClean="0"/>
              <a:t>technology</a:t>
            </a:r>
            <a:endParaRPr lang="en-US" sz="3600" dirty="0"/>
          </a:p>
          <a:p>
            <a:pPr lvl="1"/>
            <a:r>
              <a:rPr lang="en-US" dirty="0" smtClean="0"/>
              <a:t>ex</a:t>
            </a:r>
            <a:r>
              <a:rPr lang="en-US" dirty="0"/>
              <a:t>: </a:t>
            </a:r>
            <a:r>
              <a:rPr lang="en-US" dirty="0" smtClean="0"/>
              <a:t>games, </a:t>
            </a:r>
            <a:r>
              <a:rPr lang="en-US" dirty="0"/>
              <a:t>the Web, databases,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build new applications &amp; other </a:t>
            </a:r>
            <a:r>
              <a:rPr lang="en-US" dirty="0" smtClean="0"/>
              <a:t>frameworks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framework will we use for </a:t>
            </a:r>
            <a:r>
              <a:rPr lang="en-US" dirty="0"/>
              <a:t>GUI development</a:t>
            </a:r>
            <a:r>
              <a:rPr lang="en-US" dirty="0" smtClean="0"/>
              <a:t>?</a:t>
            </a:r>
            <a:endParaRPr lang="en-US" sz="36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42" name="Picture 2" descr="https://encrypted-tbn0.gstatic.com/images?q=tbn:ANd9GcSSmsqANOTmVoG0364l_ev9wB3pFeiK-vGmVQYnA8wy1T-kNIHrvAdoDHB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51" y="476250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using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How can this happen?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463988" y="1801905"/>
            <a:ext cx="1981200" cy="460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2788" y="3783105"/>
            <a:ext cx="2133600" cy="460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Application #1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7292788" y="3783105"/>
            <a:ext cx="2133600" cy="460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Application #2</a:t>
            </a:r>
          </a:p>
        </p:txBody>
      </p:sp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2339788" y="1954305"/>
            <a:ext cx="3113088" cy="1817688"/>
            <a:chOff x="288" y="960"/>
            <a:chExt cx="1961" cy="1145"/>
          </a:xfrm>
        </p:grpSpPr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1152" y="960"/>
              <a:ext cx="109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288" y="1008"/>
              <a:ext cx="953" cy="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dirty="0" smtClean="0">
                  <a:solidFill>
                    <a:schemeClr val="tx1"/>
                  </a:solidFill>
                </a:rPr>
                <a:t>App </a:t>
              </a:r>
              <a:r>
                <a:rPr lang="en-US" altLang="en-US" dirty="0">
                  <a:solidFill>
                    <a:schemeClr val="tx1"/>
                  </a:solidFill>
                </a:rPr>
                <a:t>calls methods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in Framework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152" y="960"/>
              <a:ext cx="0" cy="114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10"/>
          <p:cNvGrpSpPr>
            <a:grpSpLocks/>
          </p:cNvGrpSpPr>
          <p:nvPr/>
        </p:nvGrpSpPr>
        <p:grpSpPr bwMode="auto">
          <a:xfrm>
            <a:off x="7443600" y="1954305"/>
            <a:ext cx="3113088" cy="1817688"/>
            <a:chOff x="3503" y="960"/>
            <a:chExt cx="1961" cy="1145"/>
          </a:xfrm>
        </p:grpSpPr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H="1">
              <a:off x="3503" y="960"/>
              <a:ext cx="96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4466" y="960"/>
              <a:ext cx="0" cy="114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4515" y="960"/>
              <a:ext cx="949" cy="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dirty="0" smtClean="0">
                  <a:solidFill>
                    <a:schemeClr val="tx1"/>
                  </a:solidFill>
                </a:rPr>
                <a:t>App </a:t>
              </a:r>
              <a:r>
                <a:rPr lang="en-US" altLang="en-US" dirty="0">
                  <a:solidFill>
                    <a:schemeClr val="tx1"/>
                  </a:solidFill>
                </a:rPr>
                <a:t>calls methods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in </a:t>
              </a:r>
              <a:r>
                <a:rPr lang="en-US" altLang="en-US" dirty="0">
                  <a:solidFill>
                    <a:schemeClr val="tx1"/>
                  </a:solidFill>
                </a:rPr>
                <a:t>Framework </a:t>
              </a:r>
            </a:p>
          </p:txBody>
        </p:sp>
      </p:grpSp>
      <p:grpSp>
        <p:nvGrpSpPr>
          <p:cNvPr id="32" name="Group 14"/>
          <p:cNvGrpSpPr>
            <a:grpSpLocks/>
          </p:cNvGrpSpPr>
          <p:nvPr/>
        </p:nvGrpSpPr>
        <p:grpSpPr bwMode="auto">
          <a:xfrm>
            <a:off x="5006789" y="2106705"/>
            <a:ext cx="2809876" cy="1665288"/>
            <a:chOff x="1968" y="1056"/>
            <a:chExt cx="1770" cy="1049"/>
          </a:xfrm>
        </p:grpSpPr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1968" y="1056"/>
              <a:ext cx="0" cy="104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160" y="1337"/>
              <a:ext cx="157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rgbClr val="C00000"/>
                  </a:solidFill>
                </a:rPr>
                <a:t>Framework calls methods </a:t>
              </a:r>
              <a:r>
                <a:rPr lang="en-US" altLang="en-US" sz="2000" dirty="0" smtClean="0">
                  <a:solidFill>
                    <a:srgbClr val="C00000"/>
                  </a:solidFill>
                </a:rPr>
                <a:t>in Apps?</a:t>
              </a:r>
              <a:endParaRPr lang="en-US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3738" y="1056"/>
              <a:ext cx="0" cy="104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1968" y="1056"/>
              <a:ext cx="28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498" y="1056"/>
              <a:ext cx="23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5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and lots and lots of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70" name="Picture 6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257" y="1564341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blog.gfx47.com/wp-content/uploads/2011/02/unity3d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77" y="3281082"/>
            <a:ext cx="4563532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www.revillweb.com/wp-content/uploads/2013/12/twitter-bootstra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4005916"/>
            <a:ext cx="534246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http://gae-varna-lab.appspot.com/varna_lab_demos/images/googleAppEngine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2" y="876300"/>
            <a:ext cx="3160432" cy="316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751" y="1893607"/>
            <a:ext cx="2143125" cy="2143125"/>
          </a:xfrm>
          <a:prstGeom prst="rect">
            <a:avLst/>
          </a:prstGeom>
        </p:spPr>
      </p:pic>
      <p:pic>
        <p:nvPicPr>
          <p:cNvPr id="11280" name="Picture 16" descr="http://i297.photobucket.com/albums/mm227/chelflores/my%20graphics%20design/jquery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253" y="1091440"/>
            <a:ext cx="2232813" cy="54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6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homepages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3600" dirty="0" smtClean="0"/>
          </a:p>
          <a:p>
            <a:pPr marL="0" indent="0">
              <a:buNone/>
            </a:pPr>
            <a:r>
              <a:rPr lang="fr-FR" sz="3600" dirty="0" smtClean="0">
                <a:hlinkClick r:id="rId2"/>
              </a:rPr>
              <a:t>http</a:t>
            </a:r>
            <a:r>
              <a:rPr lang="fr-FR" sz="3600" dirty="0">
                <a:hlinkClick r:id="rId2"/>
              </a:rPr>
              <a:t>://www.cs.stonybrook.edu/~</a:t>
            </a:r>
            <a:r>
              <a:rPr lang="fr-FR" sz="3600" dirty="0" smtClean="0">
                <a:hlinkClick r:id="rId2"/>
              </a:rPr>
              <a:t>cse219</a:t>
            </a:r>
            <a:endParaRPr lang="fr-FR" sz="3600" dirty="0" smtClean="0"/>
          </a:p>
          <a:p>
            <a:pPr lvl="1"/>
            <a:r>
              <a:rPr lang="fr-FR" sz="2400" dirty="0" smtClean="0"/>
              <a:t>Syllabus</a:t>
            </a:r>
            <a:endParaRPr lang="fr-FR" sz="2400" dirty="0"/>
          </a:p>
          <a:p>
            <a:pPr lvl="1"/>
            <a:r>
              <a:rPr lang="fr-FR" sz="2400" dirty="0" err="1"/>
              <a:t>schedule</a:t>
            </a:r>
            <a:r>
              <a:rPr lang="fr-FR" sz="2400" dirty="0"/>
              <a:t> (lecture slides, </a:t>
            </a:r>
            <a:r>
              <a:rPr lang="fr-FR" sz="2400" dirty="0" err="1"/>
              <a:t>hw</a:t>
            </a:r>
            <a:r>
              <a:rPr lang="fr-FR" sz="2400" dirty="0"/>
              <a:t>, </a:t>
            </a:r>
            <a:r>
              <a:rPr lang="fr-FR" sz="2400" dirty="0" err="1"/>
              <a:t>etc</a:t>
            </a:r>
            <a:r>
              <a:rPr lang="fr-FR" sz="2400" dirty="0"/>
              <a:t> …)</a:t>
            </a:r>
          </a:p>
          <a:p>
            <a:pPr lvl="1"/>
            <a:r>
              <a:rPr lang="fr-FR" sz="2400" dirty="0" smtClean="0"/>
              <a:t>etc</a:t>
            </a:r>
            <a:r>
              <a:rPr lang="fr-FR" sz="2400" dirty="0"/>
              <a:t>.</a:t>
            </a:r>
          </a:p>
          <a:p>
            <a:endParaRPr lang="fr-FR" sz="3600" dirty="0"/>
          </a:p>
          <a:p>
            <a:pPr marL="0" indent="0">
              <a:buNone/>
            </a:pPr>
            <a:r>
              <a:rPr lang="fr-FR" sz="3600" dirty="0" smtClean="0">
                <a:hlinkClick r:id="rId3"/>
              </a:rPr>
              <a:t>http</a:t>
            </a:r>
            <a:r>
              <a:rPr lang="fr-FR" sz="3600" dirty="0">
                <a:hlinkClick r:id="rId3"/>
              </a:rPr>
              <a:t>://</a:t>
            </a:r>
            <a:r>
              <a:rPr lang="fr-FR" sz="3600" dirty="0" smtClean="0">
                <a:hlinkClick r:id="rId3"/>
              </a:rPr>
              <a:t>blackboard.stonybrook.edu</a:t>
            </a:r>
            <a:endParaRPr lang="fr-FR" sz="3600" dirty="0"/>
          </a:p>
          <a:p>
            <a:pPr lvl="1"/>
            <a:r>
              <a:rPr lang="fr-FR" sz="2400" dirty="0" smtClean="0"/>
              <a:t>grades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6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Frameworks </a:t>
            </a:r>
            <a:r>
              <a:rPr lang="en-US" dirty="0" smtClean="0"/>
              <a:t>are many classes working </a:t>
            </a:r>
            <a:r>
              <a:rPr lang="en-US" dirty="0"/>
              <a:t>together</a:t>
            </a:r>
          </a:p>
          <a:p>
            <a:endParaRPr lang="en-US" dirty="0"/>
          </a:p>
          <a:p>
            <a:r>
              <a:rPr lang="en-US" dirty="0"/>
              <a:t>Framework developers must explain how to use </a:t>
            </a:r>
            <a:r>
              <a:rPr lang="en-US" dirty="0" smtClean="0"/>
              <a:t>them</a:t>
            </a:r>
            <a:endParaRPr lang="en-US" sz="3600" dirty="0"/>
          </a:p>
          <a:p>
            <a:pPr lvl="1"/>
            <a:r>
              <a:rPr lang="en-US" sz="2800" dirty="0" smtClean="0"/>
              <a:t>API</a:t>
            </a:r>
          </a:p>
          <a:p>
            <a:pPr lvl="1"/>
            <a:r>
              <a:rPr lang="en-US" sz="2800" dirty="0" smtClean="0"/>
              <a:t>Commenting</a:t>
            </a:r>
          </a:p>
          <a:p>
            <a:pPr lvl="1"/>
            <a:r>
              <a:rPr lang="en-US" sz="2800" dirty="0" smtClean="0"/>
              <a:t>Tutorials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Frameworks </a:t>
            </a:r>
            <a:r>
              <a:rPr lang="en-US" dirty="0" smtClean="0"/>
              <a:t>can be open source, free, proprietary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are constantly using Java frameworks</a:t>
            </a:r>
          </a:p>
          <a:p>
            <a:endParaRPr lang="en-US" dirty="0"/>
          </a:p>
          <a:p>
            <a:r>
              <a:rPr lang="en-US" dirty="0"/>
              <a:t>Think about how you might create a framework</a:t>
            </a:r>
          </a:p>
          <a:p>
            <a:endParaRPr lang="en-US" dirty="0"/>
          </a:p>
          <a:p>
            <a:r>
              <a:rPr lang="en-US" dirty="0" smtClean="0"/>
              <a:t>Learning how and why to </a:t>
            </a:r>
            <a:r>
              <a:rPr lang="en-US" b="1" i="1" dirty="0">
                <a:solidFill>
                  <a:srgbClr val="FCA342"/>
                </a:solidFill>
              </a:rPr>
              <a:t>make</a:t>
            </a:r>
            <a:r>
              <a:rPr lang="en-US" dirty="0"/>
              <a:t> frameworks will make you a powerful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project?</a:t>
            </a:r>
            <a:endParaRPr lang="en-US" dirty="0"/>
          </a:p>
        </p:txBody>
      </p:sp>
      <p:pic>
        <p:nvPicPr>
          <p:cNvPr id="1026" name="Picture 2" descr="http://cf.geekdo-images.com/images/pic335384_m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86" y="870021"/>
            <a:ext cx="7800754" cy="569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4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Development of the basic concepts and techniques from Computer Science I and II into practical programming skills that include a systematic approach to program design, coding, testing, and debugging. Application of these skills to the construction of robust programs of 1000-2000 lines of source code. Use of programming environments and tools to aid in the software development process.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You must have taken CSE 214 and received a grade of "C" or better in order to take this course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Technologies Basics</a:t>
            </a:r>
          </a:p>
          <a:p>
            <a:pPr lvl="1"/>
            <a:r>
              <a:rPr lang="en-US" sz="2400" dirty="0"/>
              <a:t>GUIs &amp; Event Programming</a:t>
            </a:r>
          </a:p>
          <a:p>
            <a:pPr lvl="1"/>
            <a:r>
              <a:rPr lang="en-US" sz="2400" dirty="0"/>
              <a:t>2D Graphics</a:t>
            </a:r>
          </a:p>
          <a:p>
            <a:r>
              <a:rPr lang="en-US" sz="3200" dirty="0"/>
              <a:t>Software Design (UML)</a:t>
            </a:r>
          </a:p>
          <a:p>
            <a:r>
              <a:rPr lang="en-US" sz="3200" dirty="0"/>
              <a:t>Design Patterns</a:t>
            </a:r>
          </a:p>
          <a:p>
            <a:r>
              <a:rPr lang="en-US" sz="3200" dirty="0"/>
              <a:t>Programming style </a:t>
            </a:r>
          </a:p>
          <a:p>
            <a:r>
              <a:rPr lang="en-US" sz="3200" dirty="0"/>
              <a:t>Algorithms and data structure selection</a:t>
            </a:r>
          </a:p>
          <a:p>
            <a:r>
              <a:rPr lang="en-US" sz="3200" dirty="0"/>
              <a:t>Code maintenance &amp; documentation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47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Effectively using an IDE &amp; associated tools for: </a:t>
            </a:r>
          </a:p>
          <a:p>
            <a:pPr lvl="1"/>
            <a:r>
              <a:rPr lang="en-US" sz="2400" dirty="0"/>
              <a:t>Designing</a:t>
            </a:r>
          </a:p>
          <a:p>
            <a:pPr lvl="1"/>
            <a:r>
              <a:rPr lang="en-US" sz="2400" dirty="0"/>
              <a:t>Code editing</a:t>
            </a:r>
          </a:p>
          <a:p>
            <a:pPr lvl="1"/>
            <a:r>
              <a:rPr lang="en-US" sz="2400" dirty="0" smtClean="0"/>
              <a:t>Testing</a:t>
            </a:r>
            <a:endParaRPr lang="en-US" sz="2400" dirty="0"/>
          </a:p>
          <a:p>
            <a:pPr lvl="1"/>
            <a:r>
              <a:rPr lang="en-US" sz="2400" dirty="0"/>
              <a:t>Debugging</a:t>
            </a:r>
          </a:p>
          <a:p>
            <a:pPr lvl="1"/>
            <a:r>
              <a:rPr lang="en-US" sz="2400" dirty="0"/>
              <a:t>Revision control</a:t>
            </a:r>
          </a:p>
          <a:p>
            <a:pPr lvl="1"/>
            <a:r>
              <a:rPr lang="en-US" sz="2400" dirty="0"/>
              <a:t>Profiling</a:t>
            </a:r>
          </a:p>
          <a:p>
            <a:pPr lvl="1"/>
            <a:r>
              <a:rPr lang="en-US" sz="2400" dirty="0"/>
              <a:t>Documentation</a:t>
            </a:r>
          </a:p>
          <a:p>
            <a:pPr lvl="1"/>
            <a:r>
              <a:rPr lang="en-US" sz="2400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Head First Object Oriented Design and Analysis (on-line version)</a:t>
            </a:r>
          </a:p>
          <a:p>
            <a:pPr marL="457200" lvl="1" indent="0">
              <a:buNone/>
            </a:pPr>
            <a:r>
              <a:rPr lang="en-US" dirty="0"/>
              <a:t>by Brett McLaughlin, Gary </a:t>
            </a:r>
            <a:r>
              <a:rPr lang="en-US" dirty="0" err="1"/>
              <a:t>Pollice</a:t>
            </a:r>
            <a:r>
              <a:rPr lang="en-US" dirty="0"/>
              <a:t>, David </a:t>
            </a:r>
            <a:r>
              <a:rPr lang="en-US" dirty="0" smtClean="0"/>
              <a:t>West</a:t>
            </a:r>
          </a:p>
          <a:p>
            <a:pPr marL="457200" lvl="1" indent="0">
              <a:buNone/>
            </a:pPr>
            <a:r>
              <a:rPr lang="en-US" dirty="0" smtClean="0"/>
              <a:t>Published </a:t>
            </a:r>
            <a:r>
              <a:rPr lang="en-US" dirty="0"/>
              <a:t>by O'Reilly Media, Inc. </a:t>
            </a:r>
            <a:r>
              <a:rPr lang="en-US" dirty="0" smtClean="0"/>
              <a:t>2006</a:t>
            </a:r>
          </a:p>
          <a:p>
            <a:pPr marL="457200" lvl="1" indent="0">
              <a:buNone/>
            </a:pPr>
            <a:r>
              <a:rPr lang="en-US" dirty="0" smtClean="0"/>
              <a:t>Print </a:t>
            </a:r>
            <a:r>
              <a:rPr lang="en-US" dirty="0"/>
              <a:t>ISBN-10: </a:t>
            </a:r>
            <a:r>
              <a:rPr lang="en-US" dirty="0" smtClean="0"/>
              <a:t>0-596-00867-8</a:t>
            </a:r>
          </a:p>
          <a:p>
            <a:pPr marL="457200" lvl="1" indent="0">
              <a:buNone/>
            </a:pPr>
            <a:r>
              <a:rPr lang="en-US" dirty="0" smtClean="0"/>
              <a:t>Print </a:t>
            </a:r>
            <a:r>
              <a:rPr lang="en-US" dirty="0"/>
              <a:t>ISBN-13: </a:t>
            </a:r>
            <a:r>
              <a:rPr lang="en-US" dirty="0" smtClean="0"/>
              <a:t>978-0-596-00867-3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53" y="1830722"/>
            <a:ext cx="4015505" cy="46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6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Head </a:t>
            </a:r>
            <a:r>
              <a:rPr lang="en-US" b="1" dirty="0"/>
              <a:t>First Design Patterns (on-line </a:t>
            </a:r>
            <a:r>
              <a:rPr lang="en-US" b="1" dirty="0" smtClean="0"/>
              <a:t>version)</a:t>
            </a:r>
          </a:p>
          <a:p>
            <a:pPr marL="457200" lvl="1" indent="0">
              <a:buNone/>
            </a:pPr>
            <a:r>
              <a:rPr lang="en-US" dirty="0"/>
              <a:t>by Eric T Freeman, Elisabeth Robson, Bert Bates, Kathy </a:t>
            </a:r>
            <a:r>
              <a:rPr lang="en-US" dirty="0" smtClean="0"/>
              <a:t>Sierra</a:t>
            </a:r>
          </a:p>
          <a:p>
            <a:pPr marL="457200" lvl="1" indent="0">
              <a:buNone/>
            </a:pPr>
            <a:r>
              <a:rPr lang="en-US" dirty="0" smtClean="0"/>
              <a:t>Published by O'Reilly Media, Inc. 2004</a:t>
            </a:r>
          </a:p>
          <a:p>
            <a:pPr marL="457200" lvl="1" indent="0">
              <a:buNone/>
            </a:pPr>
            <a:r>
              <a:rPr lang="en-US" dirty="0" smtClean="0"/>
              <a:t>Print </a:t>
            </a:r>
            <a:r>
              <a:rPr lang="en-US" dirty="0"/>
              <a:t>ISBN-10: </a:t>
            </a:r>
            <a:r>
              <a:rPr lang="en-US" dirty="0" smtClean="0"/>
              <a:t>0-596-00712-4</a:t>
            </a:r>
          </a:p>
          <a:p>
            <a:pPr marL="457200" lvl="1" indent="0">
              <a:buNone/>
            </a:pPr>
            <a:r>
              <a:rPr lang="en-US" dirty="0" smtClean="0"/>
              <a:t>Print </a:t>
            </a:r>
            <a:r>
              <a:rPr lang="en-US" dirty="0"/>
              <a:t>ISBN-13: 978-0-596-00712-6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36" y="1803100"/>
            <a:ext cx="4195810" cy="483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On-Line </a:t>
            </a:r>
            <a:r>
              <a:rPr lang="en-US" dirty="0" err="1" smtClean="0"/>
              <a:t>texbooks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 marL="0" indent="0">
              <a:buNone/>
            </a:pPr>
            <a:r>
              <a:rPr lang="pt-BR" sz="3600" dirty="0"/>
              <a:t>Via our </a:t>
            </a:r>
            <a:r>
              <a:rPr lang="pt-BR" sz="3600" dirty="0" smtClean="0"/>
              <a:t>Library</a:t>
            </a:r>
          </a:p>
          <a:p>
            <a:pPr marL="0" indent="0">
              <a:buNone/>
            </a:pPr>
            <a:r>
              <a:rPr lang="pt-BR" sz="3600" dirty="0" smtClean="0">
                <a:hlinkClick r:id="rId2"/>
              </a:rPr>
              <a:t>http</a:t>
            </a:r>
            <a:r>
              <a:rPr lang="pt-BR" sz="3600" dirty="0">
                <a:hlinkClick r:id="rId2"/>
              </a:rPr>
              <a:t>://sbufind.library.stonybrook.edu/vufind</a:t>
            </a:r>
            <a:r>
              <a:rPr lang="pt-BR" sz="3600" dirty="0" smtClean="0">
                <a:hlinkClick r:id="rId2"/>
              </a:rPr>
              <a:t>/</a:t>
            </a:r>
            <a:endParaRPr lang="pt-BR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377" y="1747837"/>
            <a:ext cx="7737475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9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171</TotalTime>
  <Words>986</Words>
  <Application>Microsoft Office PowerPoint</Application>
  <PresentationFormat>Widescreen</PresentationFormat>
  <Paragraphs>260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Microsoft YaHei</vt:lpstr>
      <vt:lpstr>Arial</vt:lpstr>
      <vt:lpstr>Calibri</vt:lpstr>
      <vt:lpstr>Times New Roman</vt:lpstr>
      <vt:lpstr>Trebuchet MS</vt:lpstr>
      <vt:lpstr>Tw Cen MT</vt:lpstr>
      <vt:lpstr>Circuit</vt:lpstr>
      <vt:lpstr>CSE 219 Computer science III</vt:lpstr>
      <vt:lpstr>Who am i?</vt:lpstr>
      <vt:lpstr>Course homepages</vt:lpstr>
      <vt:lpstr>Course description</vt:lpstr>
      <vt:lpstr>Course topics</vt:lpstr>
      <vt:lpstr>Course topics (continued)</vt:lpstr>
      <vt:lpstr>Textbook #1</vt:lpstr>
      <vt:lpstr>Textbook #2</vt:lpstr>
      <vt:lpstr>On-Line texbooks</vt:lpstr>
      <vt:lpstr>Course ide</vt:lpstr>
      <vt:lpstr>Lab facilities</vt:lpstr>
      <vt:lpstr>How are grades computed?</vt:lpstr>
      <vt:lpstr>Academic dishonesty</vt:lpstr>
      <vt:lpstr>THE MYSTERY OF THE DISAPPEARING STUDENT</vt:lpstr>
      <vt:lpstr>ADVICE FOR THE SEMESTER</vt:lpstr>
      <vt:lpstr>SO WHAT IS THIS COURSE REALLY ABOUT?</vt:lpstr>
      <vt:lpstr>The long answer</vt:lpstr>
      <vt:lpstr>klocs</vt:lpstr>
      <vt:lpstr>How can these properties be achieved?</vt:lpstr>
      <vt:lpstr>Other steps to consider</vt:lpstr>
      <vt:lpstr>integration</vt:lpstr>
      <vt:lpstr>Software maintenance</vt:lpstr>
      <vt:lpstr>Updated software development lifecycle</vt:lpstr>
      <vt:lpstr>Software jobs</vt:lpstr>
      <vt:lpstr>Design, then code</vt:lpstr>
      <vt:lpstr>The HW Plan</vt:lpstr>
      <vt:lpstr>What is a framework?</vt:lpstr>
      <vt:lpstr>Applications using frameworks</vt:lpstr>
      <vt:lpstr>Lots and lots and lots of frameworks</vt:lpstr>
      <vt:lpstr>Framework documentation</vt:lpstr>
      <vt:lpstr>Who cares?</vt:lpstr>
      <vt:lpstr>Your project?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28</cp:revision>
  <dcterms:created xsi:type="dcterms:W3CDTF">2014-08-25T01:25:02Z</dcterms:created>
  <dcterms:modified xsi:type="dcterms:W3CDTF">2014-08-26T00:20:54Z</dcterms:modified>
</cp:coreProperties>
</file>