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33"/>
  </p:notesMasterIdLst>
  <p:sldIdLst>
    <p:sldId id="256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ECA"/>
    <a:srgbClr val="F1F7A7"/>
    <a:srgbClr val="EFF698"/>
    <a:srgbClr val="FCA342"/>
    <a:srgbClr val="E4F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>
        <p:scale>
          <a:sx n="60" d="100"/>
          <a:sy n="60" d="100"/>
        </p:scale>
        <p:origin x="-1104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F965-F3D9-46B1-9DFA-513F35ED27EB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8055B-D923-42BF-BB21-45ADF51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1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5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5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Text Box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latin typeface="Calibri" pitchFamily="32" charset="0"/>
                <a:ea typeface="Microsoft YaHei" charset="-122"/>
              </a:rPr>
              <a:t>http://softwaretestingfundamentals.com/wp-content/uploads/2010/12/unittesting.jpg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9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5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Text Box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latin typeface="Calibri" pitchFamily="32" charset="0"/>
                <a:ea typeface="Microsoft YaHei" charset="-122"/>
              </a:rPr>
              <a:t>http://www.wpclipart.com/computer/humour/debugging.png.html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5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5" name="Text Box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latin typeface="Calibri" pitchFamily="32" charset="0"/>
                <a:ea typeface="Microsoft YaHei" charset="-122"/>
              </a:rPr>
              <a:t>http://www.download.ba/program-image/bugzilla.jpg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rgbClr val="F2FEC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23900"/>
          </a:xfrm>
        </p:spPr>
        <p:txBody>
          <a:bodyPr/>
          <a:lstStyle>
            <a:lvl1pPr>
              <a:defRPr>
                <a:solidFill>
                  <a:srgbClr val="F1F7A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6300"/>
            <a:ext cx="9905999" cy="5765800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800100" indent="-342900">
              <a:buFont typeface="Tw Cen MT" panose="020B0602020104020603" pitchFamily="34" charset="0"/>
              <a:buChar char="–"/>
              <a:defRPr sz="2400"/>
            </a:lvl2pPr>
            <a:lvl3pPr marL="1200150" indent="-285750">
              <a:buFont typeface="Tw Cen MT" panose="020B0602020104020603" pitchFamily="34" charset="0"/>
              <a:buChar char="–"/>
              <a:defRPr/>
            </a:lvl3pPr>
            <a:lvl4pPr marL="1657350" indent="-285750">
              <a:buFont typeface="Tw Cen MT" panose="020B0602020104020603" pitchFamily="34" charset="0"/>
              <a:buChar char="–"/>
              <a:defRPr/>
            </a:lvl4pPr>
            <a:lvl5pPr marL="2114550" indent="-285750">
              <a:buFont typeface="Tw Cen MT" panose="020B0602020104020603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219</a:t>
            </a:r>
            <a:br>
              <a:rPr lang="en-US" dirty="0" smtClean="0"/>
            </a:br>
            <a:r>
              <a:rPr lang="en-US" dirty="0" smtClean="0"/>
              <a:t>Computer science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Designing with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Professionals use tools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Even for tracking bugs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634" y="1279526"/>
            <a:ext cx="7759700" cy="534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714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Debugging by Brute Force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i.e. the </a:t>
            </a:r>
            <a:r>
              <a:rPr lang="en-US" altLang="en-US" sz="3200" b="1" dirty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 statement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display contents of select variables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display benchmarks of program progress</a:t>
            </a:r>
          </a:p>
          <a:p>
            <a:pPr lvl="2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i.e. Is this line of code reached?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</a:pP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(“Before Foo”);</a:t>
            </a:r>
          </a:p>
          <a:p>
            <a:pPr>
              <a:spcBef>
                <a:spcPts val="800"/>
              </a:spcBef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foo();</a:t>
            </a:r>
          </a:p>
          <a:p>
            <a:pPr>
              <a:spcBef>
                <a:spcPts val="800"/>
              </a:spcBef>
            </a:pP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(“After Foo”);</a:t>
            </a:r>
          </a:p>
          <a:p>
            <a:pPr>
              <a:spcBef>
                <a:spcPts val="800"/>
              </a:spcBef>
            </a:pPr>
            <a:endParaRPr lang="en-US" alt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Advantage: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easy to implement</a:t>
            </a:r>
          </a:p>
        </p:txBody>
      </p:sp>
    </p:spTree>
    <p:extLst>
      <p:ext uri="{BB962C8B-B14F-4D97-AF65-F5344CB8AC3E}">
        <p14:creationId xmlns:p14="http://schemas.microsoft.com/office/powerpoint/2010/main" val="3051822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Disadvantages of </a:t>
            </a:r>
            <a:r>
              <a:rPr lang="en-US" altLang="en-US" sz="4000" b="1">
                <a:solidFill>
                  <a:srgbClr val="333399"/>
                </a:solidFill>
                <a:latin typeface="Courier New" pitchFamily="49" charset="0"/>
              </a:rPr>
              <a:t>print</a:t>
            </a: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 Approach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Makes a mess of code</a:t>
            </a: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Hit-or-miss</a:t>
            </a: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Can't identify certain types of problems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Not easy to use for: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Large-scale programs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Graphical programs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Web apps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Mobile apps</a:t>
            </a:r>
          </a:p>
        </p:txBody>
      </p:sp>
    </p:spTree>
    <p:extLst>
      <p:ext uri="{BB962C8B-B14F-4D97-AF65-F5344CB8AC3E}">
        <p14:creationId xmlns:p14="http://schemas.microsoft.com/office/powerpoint/2010/main" val="1642061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Debugging by Brute Force Example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private static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boolean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debug = true;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public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calculate 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y,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z)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x;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x = mystery(y);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if (debug)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endParaRPr lang="en-US" alt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	(“DEBUG: x = ” + x + “ y = ” + y);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x += mystery(z);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return x;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7187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Debugging by IDE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0" y="685800"/>
            <a:ext cx="12192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All modern IDEs provide: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examination of the contents of variables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setting and removing of breakpoints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query and search commands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single-step execution through a program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examination of different threads of execution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7" y="4375151"/>
            <a:ext cx="115570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762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NetBeans Debugger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69088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Similar to other IDE debuggers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eclipse, Visual Studio, etc.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altLang="en-US" sz="24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Set </a:t>
            </a:r>
            <a:r>
              <a:rPr lang="en-US" altLang="en-US" sz="2400" i="1" dirty="0">
                <a:solidFill>
                  <a:schemeClr val="tx1"/>
                </a:solidFill>
                <a:latin typeface="Times New Roman" pitchFamily="16" charset="0"/>
              </a:rPr>
              <a:t>Breakpoints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placese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where debugger will stop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altLang="en-US" sz="24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Walk through code via: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Stop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Pause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Continue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Step Over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Step Over Expression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Step Into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Step Out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034" y="3565526"/>
            <a:ext cx="6991351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018" y="5500689"/>
            <a:ext cx="7802033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17" y="1371600"/>
            <a:ext cx="5664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870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Robust Programs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Methods have domain (arguments) &amp; range (results)</a:t>
            </a: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Total methods – behavior is defined for all inputs in the method domain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By definition these are </a:t>
            </a:r>
            <a:r>
              <a:rPr lang="en-US" altLang="en-US" sz="2400" i="1" dirty="0">
                <a:solidFill>
                  <a:schemeClr val="tx1"/>
                </a:solidFill>
                <a:latin typeface="Times New Roman" pitchFamily="16" charset="0"/>
              </a:rPr>
              <a:t>robust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 methods</a:t>
            </a: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Partial methods can lead to programs that are not robust</a:t>
            </a: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Robust program continues to behave reasonably even in the presence of errors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If an error occurs, robust programs behave in a well-defined way. Either:</a:t>
            </a:r>
          </a:p>
          <a:p>
            <a:pPr lvl="2" eaLnBrk="1" hangingPunct="1"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Providing some approximation of its behavior in the absence of an error – </a:t>
            </a:r>
            <a:r>
              <a:rPr lang="en-US" altLang="en-US" sz="2000" i="1" dirty="0">
                <a:solidFill>
                  <a:schemeClr val="tx1"/>
                </a:solidFill>
                <a:latin typeface="Times New Roman" pitchFamily="16" charset="0"/>
              </a:rPr>
              <a:t>graceful degradation</a:t>
            </a:r>
          </a:p>
          <a:p>
            <a:pPr lvl="2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OR</a:t>
            </a:r>
          </a:p>
          <a:p>
            <a:pPr lvl="2" eaLnBrk="1" hangingPunct="1"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Halt with a meaningful error message without crashing or damage to permanent data or software systems</a:t>
            </a:r>
          </a:p>
        </p:txBody>
      </p:sp>
    </p:spTree>
    <p:extLst>
      <p:ext uri="{BB962C8B-B14F-4D97-AF65-F5344CB8AC3E}">
        <p14:creationId xmlns:p14="http://schemas.microsoft.com/office/powerpoint/2010/main" val="9068261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Exceptions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621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Allow the flow of control to move from the location of an error to an error handler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Better than returning -1?</a:t>
            </a:r>
          </a:p>
          <a:p>
            <a:pPr lvl="2"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Treats errors differently from normal results</a:t>
            </a:r>
          </a:p>
          <a:p>
            <a:pPr lvl="2"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Forces the programmer to deal with these errors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Types of errors: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User input errors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Device errors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Physical limitations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Code errors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An exception is an abstraction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allows us to handle errors in a more general way</a:t>
            </a:r>
          </a:p>
        </p:txBody>
      </p:sp>
    </p:spTree>
    <p:extLst>
      <p:ext uri="{BB962C8B-B14F-4D97-AF65-F5344CB8AC3E}">
        <p14:creationId xmlns:p14="http://schemas.microsoft.com/office/powerpoint/2010/main" val="12561623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Exceptions/Errors in Java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An exception may be thrown because: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 method is called that throws a </a:t>
            </a:r>
            <a:r>
              <a:rPr lang="en-US" altLang="en-US" sz="2800" i="1" dirty="0">
                <a:solidFill>
                  <a:schemeClr val="tx1"/>
                </a:solidFill>
                <a:latin typeface="Times New Roman" pitchFamily="16" charset="0"/>
              </a:rPr>
              <a:t>checked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exception.</a:t>
            </a:r>
          </a:p>
          <a:p>
            <a:pPr lvl="2" eaLnBrk="1" hangingPunct="1">
              <a:spcBef>
                <a:spcPts val="600"/>
              </a:spcBef>
              <a:buFont typeface="Courier New" pitchFamily="49" charset="0"/>
              <a:buChar char="•"/>
            </a:pP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FileNotFoundException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,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IOException</a:t>
            </a:r>
            <a:endParaRPr lang="en-US" alt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 method is called that detects an error and explicitly throws a </a:t>
            </a:r>
            <a:r>
              <a:rPr lang="en-US" altLang="en-US" sz="2800" i="1" dirty="0">
                <a:solidFill>
                  <a:schemeClr val="tx1"/>
                </a:solidFill>
                <a:latin typeface="Times New Roman" pitchFamily="16" charset="0"/>
              </a:rPr>
              <a:t>checked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exception.</a:t>
            </a:r>
          </a:p>
          <a:p>
            <a:pPr lvl="2"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Create your own class that 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extends Exception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.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 method throws an </a:t>
            </a:r>
            <a:r>
              <a:rPr lang="en-US" altLang="en-US" sz="2800" i="1" dirty="0">
                <a:solidFill>
                  <a:schemeClr val="tx1"/>
                </a:solidFill>
                <a:latin typeface="Times New Roman" pitchFamily="16" charset="0"/>
              </a:rPr>
              <a:t>unchecked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exception due to a programming error (i.e. a run-time logical error).</a:t>
            </a:r>
          </a:p>
          <a:p>
            <a:pPr lvl="2" eaLnBrk="1" hangingPunct="1">
              <a:spcBef>
                <a:spcPts val="575"/>
              </a:spcBef>
              <a:buFont typeface="Courier New" pitchFamily="49" charset="0"/>
              <a:buChar char="•"/>
            </a:pPr>
            <a:r>
              <a:rPr lang="en-US" altLang="en-US" sz="2300" b="1" dirty="0" err="1">
                <a:solidFill>
                  <a:schemeClr val="tx1"/>
                </a:solidFill>
                <a:latin typeface="Courier New" pitchFamily="49" charset="0"/>
              </a:rPr>
              <a:t>ArithmeticException</a:t>
            </a:r>
            <a:r>
              <a:rPr lang="en-US" altLang="en-US" sz="2300" dirty="0">
                <a:solidFill>
                  <a:schemeClr val="tx1"/>
                </a:solidFill>
                <a:latin typeface="Times New Roman" pitchFamily="16" charset="0"/>
              </a:rPr>
              <a:t>, </a:t>
            </a:r>
            <a:r>
              <a:rPr lang="en-US" altLang="en-US" sz="2300" b="1" dirty="0" err="1">
                <a:solidFill>
                  <a:schemeClr val="tx1"/>
                </a:solidFill>
                <a:latin typeface="Courier New" pitchFamily="49" charset="0"/>
              </a:rPr>
              <a:t>NullPointerException</a:t>
            </a:r>
            <a:endParaRPr lang="en-US" altLang="en-US" sz="2300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An internal error occurs in the Java Virtual Machine (JVM) or runtime library.</a:t>
            </a:r>
          </a:p>
          <a:p>
            <a:pPr lvl="2"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e.g.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VirtualMachineError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,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OutOfMemoryError</a:t>
            </a:r>
            <a:endParaRPr lang="en-US" altLang="en-US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474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Method Design w/ Exceptions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Throw an exception when a method’s preconditions are not met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As well as any other error condition found in the method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Throw different types of exceptions for different types of problems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Specify detailed information about the reason for the exception in the Exception message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Provide a </a:t>
            </a:r>
            <a:r>
              <a:rPr lang="en-US" altLang="en-US" sz="3200" i="1" dirty="0">
                <a:solidFill>
                  <a:schemeClr val="tx1"/>
                </a:solidFill>
                <a:latin typeface="Times New Roman" pitchFamily="16" charset="0"/>
              </a:rPr>
              <a:t>specification</a:t>
            </a: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 of all exceptions possibly thrown inside a method</a:t>
            </a:r>
          </a:p>
        </p:txBody>
      </p:sp>
    </p:spTree>
    <p:extLst>
      <p:ext uri="{BB962C8B-B14F-4D97-AF65-F5344CB8AC3E}">
        <p14:creationId xmlns:p14="http://schemas.microsoft.com/office/powerpoint/2010/main" val="2946911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Testing vs. Debugging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4999568" y="1096964"/>
            <a:ext cx="5120217" cy="3292475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/>
            <a:r>
              <a:rPr lang="en-US" altLang="en-US" sz="3600" dirty="0">
                <a:solidFill>
                  <a:schemeClr val="tx1"/>
                </a:solidFill>
                <a:latin typeface="Times New Roman" pitchFamily="16" charset="0"/>
              </a:rPr>
              <a:t>Testing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5611285" y="5635626"/>
            <a:ext cx="4023783" cy="63976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/>
            <a:r>
              <a:rPr lang="en-US" altLang="en-US" sz="3600" dirty="0">
                <a:solidFill>
                  <a:schemeClr val="tx1"/>
                </a:solidFill>
                <a:latin typeface="Times New Roman" pitchFamily="16" charset="0"/>
              </a:rPr>
              <a:t>Debugging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6096000" y="2560639"/>
            <a:ext cx="3048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Does the code work properly</a:t>
            </a:r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5609167" y="1827214"/>
            <a:ext cx="4226984" cy="2378075"/>
          </a:xfrm>
          <a:prstGeom prst="diamond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79" name="Line 6"/>
          <p:cNvSpPr>
            <a:spLocks noChangeShapeType="1"/>
          </p:cNvSpPr>
          <p:nvPr/>
        </p:nvSpPr>
        <p:spPr bwMode="auto">
          <a:xfrm flipV="1">
            <a:off x="3843867" y="3014663"/>
            <a:ext cx="1765300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Line 7"/>
          <p:cNvSpPr>
            <a:spLocks noChangeShapeType="1"/>
          </p:cNvSpPr>
          <p:nvPr/>
        </p:nvSpPr>
        <p:spPr bwMode="auto">
          <a:xfrm>
            <a:off x="9834034" y="3016250"/>
            <a:ext cx="134196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10016067" y="2468564"/>
            <a:ext cx="144356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chemeClr val="tx1"/>
                </a:solidFill>
                <a:latin typeface="Times New Roman" pitchFamily="16" charset="0"/>
              </a:rPr>
              <a:t>YES</a:t>
            </a:r>
          </a:p>
        </p:txBody>
      </p: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6949018" y="4754564"/>
            <a:ext cx="256116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chemeClr val="tx1"/>
                </a:solidFill>
                <a:latin typeface="Times New Roman" pitchFamily="16" charset="0"/>
              </a:rPr>
              <a:t>NO</a:t>
            </a:r>
          </a:p>
        </p:txBody>
      </p:sp>
      <p:sp>
        <p:nvSpPr>
          <p:cNvPr id="3083" name="Line 10"/>
          <p:cNvSpPr>
            <a:spLocks noChangeShapeType="1"/>
          </p:cNvSpPr>
          <p:nvPr/>
        </p:nvSpPr>
        <p:spPr bwMode="auto">
          <a:xfrm>
            <a:off x="7681385" y="4205289"/>
            <a:ext cx="2116" cy="1430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Line 11"/>
          <p:cNvSpPr>
            <a:spLocks noChangeShapeType="1"/>
          </p:cNvSpPr>
          <p:nvPr/>
        </p:nvSpPr>
        <p:spPr bwMode="auto">
          <a:xfrm flipH="1">
            <a:off x="4457701" y="5943600"/>
            <a:ext cx="11557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Line 12"/>
          <p:cNvSpPr>
            <a:spLocks noChangeShapeType="1"/>
          </p:cNvSpPr>
          <p:nvPr/>
        </p:nvSpPr>
        <p:spPr bwMode="auto">
          <a:xfrm flipV="1">
            <a:off x="4461933" y="3014664"/>
            <a:ext cx="50800" cy="2930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Text Box 13"/>
          <p:cNvSpPr txBox="1">
            <a:spLocks noChangeArrowheads="1"/>
          </p:cNvSpPr>
          <p:nvPr/>
        </p:nvSpPr>
        <p:spPr bwMode="auto">
          <a:xfrm>
            <a:off x="1648885" y="2652713"/>
            <a:ext cx="2194983" cy="63976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/>
            <a:r>
              <a:rPr lang="en-US" altLang="en-US" sz="3600" dirty="0">
                <a:solidFill>
                  <a:schemeClr val="tx1"/>
                </a:solidFill>
                <a:latin typeface="Times New Roman" pitchFamily="16" charset="0"/>
              </a:rPr>
              <a:t>Coding</a:t>
            </a:r>
          </a:p>
        </p:txBody>
      </p:sp>
      <p:sp>
        <p:nvSpPr>
          <p:cNvPr id="3087" name="Line 14"/>
          <p:cNvSpPr>
            <a:spLocks noChangeShapeType="1"/>
          </p:cNvSpPr>
          <p:nvPr/>
        </p:nvSpPr>
        <p:spPr bwMode="auto">
          <a:xfrm>
            <a:off x="309034" y="3017839"/>
            <a:ext cx="134196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15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Exceptions in Java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03200" y="2819400"/>
            <a:ext cx="11785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A method throwing a </a:t>
            </a:r>
            <a:r>
              <a:rPr lang="en-US" altLang="en-US" sz="3200" i="1" dirty="0">
                <a:solidFill>
                  <a:schemeClr val="tx1"/>
                </a:solidFill>
                <a:latin typeface="Times New Roman" pitchFamily="16" charset="0"/>
              </a:rPr>
              <a:t>checked</a:t>
            </a: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 exception must declare the exception in the header via </a:t>
            </a:r>
            <a:r>
              <a:rPr lang="en-US" altLang="en-US" sz="3200" b="1" dirty="0">
                <a:solidFill>
                  <a:schemeClr val="tx1"/>
                </a:solidFill>
                <a:latin typeface="Courier New" pitchFamily="49" charset="0"/>
              </a:rPr>
              <a:t>throws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A method throwing an </a:t>
            </a:r>
            <a:r>
              <a:rPr lang="en-US" altLang="en-US" sz="3200" i="1" dirty="0">
                <a:solidFill>
                  <a:schemeClr val="tx1"/>
                </a:solidFill>
                <a:latin typeface="Times New Roman" pitchFamily="16" charset="0"/>
              </a:rPr>
              <a:t>unchecked</a:t>
            </a: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 exception does not have to declare the exception in its header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but it is advisable to do so – for this course </a:t>
            </a:r>
            <a:r>
              <a:rPr lang="en-US" altLang="en-US" sz="2800" b="1" dirty="0">
                <a:solidFill>
                  <a:schemeClr val="tx1"/>
                </a:solidFill>
                <a:latin typeface="Times New Roman" pitchFamily="16" charset="0"/>
              </a:rPr>
              <a:t>you should!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also, make sure your specification explains the conditions that generate each exception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673600" y="609600"/>
            <a:ext cx="2438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Throwable</a:t>
            </a:r>
            <a:endParaRPr lang="en-US" altLang="en-US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2641600" y="990600"/>
            <a:ext cx="2438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Error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7213600" y="990600"/>
            <a:ext cx="2438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Exception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4775200" y="1600200"/>
            <a:ext cx="3454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RuntimeException</a:t>
            </a:r>
            <a:endParaRPr lang="en-US" altLang="en-US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8940800" y="1596987"/>
            <a:ext cx="24384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b="1" i="1" dirty="0">
                <a:solidFill>
                  <a:schemeClr val="tx1"/>
                </a:solidFill>
                <a:latin typeface="Times New Roman" pitchFamily="16" charset="0"/>
              </a:rPr>
              <a:t>Checked Exceptions</a:t>
            </a:r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5181600" y="2133600"/>
            <a:ext cx="24384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b="1" i="1" dirty="0">
                <a:solidFill>
                  <a:schemeClr val="tx1"/>
                </a:solidFill>
                <a:latin typeface="Times New Roman" pitchFamily="16" charset="0"/>
              </a:rPr>
              <a:t>Unchecked Exceptions</a:t>
            </a:r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 flipV="1">
            <a:off x="4368800" y="836614"/>
            <a:ext cx="609600" cy="3079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>
            <a:off x="6705600" y="838200"/>
            <a:ext cx="812800" cy="228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 flipH="1">
            <a:off x="7313085" y="1295400"/>
            <a:ext cx="410633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9144000" y="1295400"/>
            <a:ext cx="508000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>
            <a:off x="6299200" y="1905000"/>
            <a:ext cx="2117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50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Handling Exceptions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An exception is handled in two ways: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Enclose the method call that can cause an exception in a try block.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Use a catch block to handle the possible exception.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Pass the exception back to the current method’s caller.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Java automatically passes the exception to the method’s caller if:</a:t>
            </a:r>
          </a:p>
          <a:p>
            <a:pPr lvl="3"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the exception type of one of its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supertypes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is listed in the method’s header (in a 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throws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clause)</a:t>
            </a:r>
          </a:p>
          <a:p>
            <a:pPr lvl="3" eaLnBrk="1" hangingPunct="1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the exception type is unchecked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i="1" dirty="0">
                <a:solidFill>
                  <a:schemeClr val="tx1"/>
                </a:solidFill>
                <a:latin typeface="Times New Roman" pitchFamily="16" charset="0"/>
              </a:rPr>
              <a:t>Again! Make sure that any exception your code raises is listed in the header and is described in the method’s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36844301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Tips on Using Exceptions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Too much exception handling will slow your code down dramatically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Exception handling is not supposed to replace a simple test by an application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Robust GUIs should check input from users before processing information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Exceptions serve to protect the methods &amp; classes that throw them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i="1" dirty="0">
                <a:solidFill>
                  <a:schemeClr val="tx1"/>
                </a:solidFill>
                <a:latin typeface="Times New Roman" pitchFamily="16" charset="0"/>
              </a:rPr>
              <a:t>Defensive programming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: writing each procedure to defend itself against errors</a:t>
            </a:r>
          </a:p>
        </p:txBody>
      </p:sp>
    </p:spTree>
    <p:extLst>
      <p:ext uri="{BB962C8B-B14F-4D97-AF65-F5344CB8AC3E}">
        <p14:creationId xmlns:p14="http://schemas.microsoft.com/office/powerpoint/2010/main" val="2625644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Tips on Using Exceptions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06400" y="685801"/>
            <a:ext cx="113792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Do not micromanage exceptions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Example: Read a string and convert it to an int.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try 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{	line =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inFile.readLine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catch (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IOException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{	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try 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{	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Integer.parseInt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(line);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catch (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NumberFormatException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{	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8977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Tips on Using Exceptions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617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Example (cont’d):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try 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{	line =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inFile.readLine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Integer.parseInt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(line);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catch 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IOException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{	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catch 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NumberFormatException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{	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Separate normal processing from error handling.</a:t>
            </a:r>
          </a:p>
          <a:p>
            <a:pPr eaLnBrk="1" hangingPunct="1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82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Tips on Using Exceptions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Do not squelch exceptions.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Example: Popping off a stack with 100 elements.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sum = 0;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for 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=1;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&lt;= 100;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	try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	{	sum +=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s.pop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	}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	catch(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EmptyStackException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	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	} // squelched!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Logical errors can be completely missed if exceptions are ignored.</a:t>
            </a:r>
          </a:p>
        </p:txBody>
      </p:sp>
    </p:spTree>
    <p:extLst>
      <p:ext uri="{BB962C8B-B14F-4D97-AF65-F5344CB8AC3E}">
        <p14:creationId xmlns:p14="http://schemas.microsoft.com/office/powerpoint/2010/main" val="2945275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Reflecting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Method A calls method B, which throws an exception, rather than passing the exception: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The caller A explicitly catches the exception from B and throws a different type of exception.</a:t>
            </a:r>
          </a:p>
          <a:p>
            <a:pPr lvl="2"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Example: Find the min of an array.</a:t>
            </a:r>
          </a:p>
          <a:p>
            <a:pPr lvl="3" eaLnBrk="1" hangingPunct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Method begins by trying to get the element in position 0.</a:t>
            </a:r>
          </a:p>
          <a:p>
            <a:pPr lvl="2"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If the array is empty,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IndexOutOfBoundsException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 is thrown.</a:t>
            </a:r>
          </a:p>
          <a:p>
            <a:pPr lvl="2"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The min method may catch this and return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EmptyException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.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Why would we want to do this?</a:t>
            </a:r>
          </a:p>
          <a:p>
            <a:pPr lvl="2"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Turn vague exceptions into more relevant ones</a:t>
            </a:r>
          </a:p>
          <a:p>
            <a:pPr lvl="2"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Turn unchecked exceptions into checked ones</a:t>
            </a:r>
          </a:p>
        </p:txBody>
      </p:sp>
    </p:spTree>
    <p:extLst>
      <p:ext uri="{BB962C8B-B14F-4D97-AF65-F5344CB8AC3E}">
        <p14:creationId xmlns:p14="http://schemas.microsoft.com/office/powerpoint/2010/main" val="1095136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Masking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Method A calls method B, which throws an exception.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The caller A explicitly catches and handles the exception and continues with the normal flow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Any method calling A is none the wiser</a:t>
            </a:r>
          </a:p>
          <a:p>
            <a:pPr lvl="2"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Example: Sorting an array.</a:t>
            </a:r>
          </a:p>
          <a:p>
            <a:pPr lvl="3" eaLnBrk="1" hangingPunct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Method tries to get element in position 0.</a:t>
            </a:r>
          </a:p>
          <a:p>
            <a:pPr lvl="3" eaLnBrk="1" hangingPunct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If the array is empty, the array is already sorted (by definition).</a:t>
            </a:r>
          </a:p>
          <a:p>
            <a:pPr lvl="3" eaLnBrk="1" hangingPunct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Method catches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IndexOutOfBoundsException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and masks it.</a:t>
            </a:r>
          </a:p>
        </p:txBody>
      </p:sp>
    </p:spTree>
    <p:extLst>
      <p:ext uri="{BB962C8B-B14F-4D97-AF65-F5344CB8AC3E}">
        <p14:creationId xmlns:p14="http://schemas.microsoft.com/office/powerpoint/2010/main" val="3996782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Design Issues with Exceptions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When should one use them?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Checked or unchecked?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Use existing Exception classes or make your own?</a:t>
            </a:r>
          </a:p>
        </p:txBody>
      </p:sp>
    </p:spTree>
    <p:extLst>
      <p:ext uri="{BB962C8B-B14F-4D97-AF65-F5344CB8AC3E}">
        <p14:creationId xmlns:p14="http://schemas.microsoft.com/office/powerpoint/2010/main" val="1284712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When Do We Use Exceptions?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Exceptions should be used to prevent data (static or instance variables) from reaching an illegal state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Make a partial method more like a total method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Exceptions may be avoided (by returning an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 error code) if a method is used only locally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Ex: 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private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helper methods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Use exceptions for exceptional situations - duh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Special Java rule for overriding: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If you override a method, the subclass method cannot throw more checked exceptions than the superclass that you replace.</a:t>
            </a:r>
          </a:p>
        </p:txBody>
      </p:sp>
    </p:spTree>
    <p:extLst>
      <p:ext uri="{BB962C8B-B14F-4D97-AF65-F5344CB8AC3E}">
        <p14:creationId xmlns:p14="http://schemas.microsoft.com/office/powerpoint/2010/main" val="24441103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Testing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Tells us when something is wrong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not how to fix it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2193926"/>
            <a:ext cx="6242051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661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Use checked or unchecked?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Always use checked exceptions!</a:t>
            </a:r>
          </a:p>
          <a:p>
            <a:pPr eaLnBrk="1" hangingPunct="1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Why?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let other programmers (and yourself) be aware of potential errors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make them anticipate these errors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make them handle these errors as they see fit</a:t>
            </a:r>
          </a:p>
          <a:p>
            <a:pPr eaLnBrk="1" hangingPunct="1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Many exceptions in the JDK are unchecked. Why?</a:t>
            </a:r>
          </a:p>
        </p:txBody>
      </p:sp>
    </p:spTree>
    <p:extLst>
      <p:ext uri="{BB962C8B-B14F-4D97-AF65-F5344CB8AC3E}">
        <p14:creationId xmlns:p14="http://schemas.microsoft.com/office/powerpoint/2010/main" val="1556739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Programmer vs. User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Unchecked exceptions occurring are generally the fault of the programmer</a:t>
            </a:r>
          </a:p>
          <a:p>
            <a:pPr eaLnBrk="1" hangingPunct="1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Checked exceptions occurring may be the fault of the user/system/Internet access</a:t>
            </a:r>
          </a:p>
        </p:txBody>
      </p:sp>
    </p:spTree>
    <p:extLst>
      <p:ext uri="{BB962C8B-B14F-4D97-AF65-F5344CB8AC3E}">
        <p14:creationId xmlns:p14="http://schemas.microsoft.com/office/powerpoint/2010/main" val="210272350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097213"/>
            <a:ext cx="4267200" cy="37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Debugging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Process of understanding and correcting errors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First locate the problem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find line of your code that produces initial problem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Then address the algorithm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correct implementation of algorithm</a:t>
            </a:r>
          </a:p>
          <a:p>
            <a:pPr lvl="1">
              <a:spcBef>
                <a:spcPts val="700"/>
              </a:spcBef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OR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change algorithm</a:t>
            </a:r>
          </a:p>
        </p:txBody>
      </p:sp>
    </p:spTree>
    <p:extLst>
      <p:ext uri="{BB962C8B-B14F-4D97-AF65-F5344CB8AC3E}">
        <p14:creationId xmlns:p14="http://schemas.microsoft.com/office/powerpoint/2010/main" val="38113481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Debugging is an important skill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06400" y="914400"/>
            <a:ext cx="113792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1813" indent="-531813" eaLnBrk="0" hangingPunct="0"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Become proficient ASAP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Why?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Reveal bugs that are not otherwise evident</a:t>
            </a:r>
          </a:p>
          <a:p>
            <a:pPr lvl="2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like infinite loops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Don’t design to debug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Don’t rely on debugging to write your code</a:t>
            </a:r>
          </a:p>
          <a:p>
            <a:pPr lvl="2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Try to define and implement correct algorithms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fast debugging &lt;&lt; correct algorithm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99847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406400" y="-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Debugging Strategy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1813" indent="-531813" eaLnBrk="0" hangingPunct="0"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914400" indent="-457200" eaLnBrk="0" hangingPunct="0"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When you know a bug exists for a particular case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Determine in which class the error originates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Determine in which method the error originates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Determine on which line of code the error originates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Knowing where the problem originates is half the battle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Reproducing an error helps</a:t>
            </a:r>
          </a:p>
        </p:txBody>
      </p:sp>
    </p:spTree>
    <p:extLst>
      <p:ext uri="{BB962C8B-B14F-4D97-AF65-F5344CB8AC3E}">
        <p14:creationId xmlns:p14="http://schemas.microsoft.com/office/powerpoint/2010/main" val="2456431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06400" y="22226"/>
            <a:ext cx="11379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b="1">
                <a:solidFill>
                  <a:srgbClr val="333399"/>
                </a:solidFill>
                <a:latin typeface="Times New Roman" pitchFamily="16" charset="0"/>
              </a:rPr>
              <a:t>Common Bugs Revealed by Debugging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561167" y="889000"/>
            <a:ext cx="3170767" cy="927100"/>
          </a:xfrm>
          <a:prstGeom prst="rect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Un-constructed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Objects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567518" y="2557463"/>
            <a:ext cx="3170767" cy="927100"/>
          </a:xfrm>
          <a:prstGeom prst="rect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Un-initialized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Variables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6339418" y="1724025"/>
            <a:ext cx="3170767" cy="927100"/>
          </a:xfrm>
          <a:prstGeom prst="rect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Improper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Iteration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6339418" y="3279775"/>
            <a:ext cx="3170767" cy="927100"/>
          </a:xfrm>
          <a:prstGeom prst="rect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Missing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Implementations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6339418" y="5108575"/>
            <a:ext cx="3170767" cy="927100"/>
          </a:xfrm>
          <a:prstGeom prst="rect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Incomplete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Changes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2681818" y="4098926"/>
            <a:ext cx="3170767" cy="1190625"/>
          </a:xfrm>
          <a:prstGeom prst="rect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Failing to reinitialize a variable in loop</a:t>
            </a:r>
          </a:p>
        </p:txBody>
      </p:sp>
    </p:spTree>
    <p:extLst>
      <p:ext uri="{BB962C8B-B14F-4D97-AF65-F5344CB8AC3E}">
        <p14:creationId xmlns:p14="http://schemas.microsoft.com/office/powerpoint/2010/main" val="2351249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06400" y="22226"/>
            <a:ext cx="11379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b="1">
                <a:solidFill>
                  <a:srgbClr val="333399"/>
                </a:solidFill>
                <a:latin typeface="Times New Roman" pitchFamily="16" charset="0"/>
              </a:rPr>
              <a:t>Not all errors are created equal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On difficulty scale:</a:t>
            </a:r>
          </a:p>
          <a:p>
            <a:pPr lvl="1">
              <a:spcBef>
                <a:spcPts val="700"/>
              </a:spcBef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syntax errors &lt;&lt; runtime errors &lt;&lt; logical errors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Note: 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runtime errors may be due to logical errors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7" y="3840164"/>
            <a:ext cx="11830051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941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Plan to Debugging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Assumption: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every program will contain faults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no programmer gets it right the first time</a:t>
            </a:r>
          </a:p>
          <a:p>
            <a:pPr eaLnBrk="1" hangingPunct="1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So?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Design, write, &amp; document your programs in ways that will make them easier to test &amp; debug</a:t>
            </a:r>
          </a:p>
          <a:p>
            <a:pPr lvl="1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How?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write well-documented </a:t>
            </a:r>
            <a:r>
              <a:rPr lang="en-US" altLang="en-US" sz="2800" b="1" i="1" dirty="0">
                <a:solidFill>
                  <a:schemeClr val="tx1"/>
                </a:solidFill>
                <a:latin typeface="Times New Roman" pitchFamily="16" charset="0"/>
              </a:rPr>
              <a:t>modular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code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avoid “I'll fix this later” approach</a:t>
            </a:r>
          </a:p>
        </p:txBody>
      </p:sp>
    </p:spTree>
    <p:extLst>
      <p:ext uri="{BB962C8B-B14F-4D97-AF65-F5344CB8AC3E}">
        <p14:creationId xmlns:p14="http://schemas.microsoft.com/office/powerpoint/2010/main" val="3034918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ECA7"/>
      </a:hlink>
      <a:folHlink>
        <a:srgbClr val="FDF0A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2603</TotalTime>
  <Words>1397</Words>
  <Application>Microsoft Office PowerPoint</Application>
  <PresentationFormat>Custom</PresentationFormat>
  <Paragraphs>286</Paragraphs>
  <Slides>31</Slides>
  <Notes>30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Circuit</vt:lpstr>
      <vt:lpstr>CSE 219 Computer science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219 Computer science III</dc:title>
  <dc:creator>Richard McKenna</dc:creator>
  <cp:lastModifiedBy>McKilla Gorilla</cp:lastModifiedBy>
  <cp:revision>93</cp:revision>
  <dcterms:created xsi:type="dcterms:W3CDTF">2014-08-25T01:25:02Z</dcterms:created>
  <dcterms:modified xsi:type="dcterms:W3CDTF">2014-10-20T16:37:17Z</dcterms:modified>
</cp:coreProperties>
</file>