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31"/>
  </p:notesMasterIdLst>
  <p:sldIdLst>
    <p:sldId id="256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ECA"/>
    <a:srgbClr val="F1F7A7"/>
    <a:srgbClr val="EFF698"/>
    <a:srgbClr val="FCA342"/>
    <a:srgbClr val="E4F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>
        <p:scale>
          <a:sx n="60" d="100"/>
          <a:sy n="60" d="100"/>
        </p:scale>
        <p:origin x="-1104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F965-F3D9-46B1-9DFA-513F35ED27E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8055B-D923-42BF-BB21-45ADF51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rchitexa.com/2010/04/determining-which-uml-diagram-to-us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ea typeface="Microsoft YaHei" charset="-122"/>
              </a:rPr>
              <a:t>http://www.medusawebsolutions.com/Images/puzzle-pieces.JPG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CCCCFF"/>
                </a:solidFill>
                <a:ea typeface="Microsoft YaHei" charset="-122"/>
                <a:hlinkClick r:id="rId3"/>
              </a:rPr>
              <a:t>http://blog.architexa.com/2010/04/determining-which-uml-diagram-to-use/</a:t>
            </a:r>
          </a:p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solidFill>
                <a:srgbClr val="CCCCFF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ea typeface="Microsoft YaHei" charset="-122"/>
              </a:rPr>
              <a:t>http://globalhealtheducation.org/committees/Pages/default.aspx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ea typeface="Microsoft YaHei" charset="-122"/>
              </a:rPr>
              <a:t>http://www.utopiaplanitia.info/blueprints/1701d/original/galaxy_forward.gif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-17002125" y="-11796713"/>
            <a:ext cx="22204363" cy="124904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-17002125" y="-11796713"/>
            <a:ext cx="22204363" cy="124904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rgbClr val="F2FEC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23900"/>
          </a:xfrm>
        </p:spPr>
        <p:txBody>
          <a:bodyPr/>
          <a:lstStyle>
            <a:lvl1pPr>
              <a:defRPr>
                <a:solidFill>
                  <a:srgbClr val="F1F7A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6300"/>
            <a:ext cx="9905999" cy="5765800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800100" indent="-342900">
              <a:buFont typeface="Tw Cen MT" panose="020B0602020104020603" pitchFamily="34" charset="0"/>
              <a:buChar char="–"/>
              <a:defRPr sz="2400"/>
            </a:lvl2pPr>
            <a:lvl3pPr marL="1200150" indent="-285750">
              <a:buFont typeface="Tw Cen MT" panose="020B0602020104020603" pitchFamily="34" charset="0"/>
              <a:buChar char="–"/>
              <a:defRPr/>
            </a:lvl3pPr>
            <a:lvl4pPr marL="1657350" indent="-285750">
              <a:buFont typeface="Tw Cen MT" panose="020B0602020104020603" pitchFamily="34" charset="0"/>
              <a:buChar char="–"/>
              <a:defRPr/>
            </a:lvl4pPr>
            <a:lvl5pPr marL="2114550" indent="-285750">
              <a:buFont typeface="Tw Cen MT" panose="020B0602020104020603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ipatterns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219</a:t>
            </a:r>
            <a:br>
              <a:rPr lang="en-US" dirty="0" smtClean="0"/>
            </a:br>
            <a:r>
              <a:rPr lang="en-US" dirty="0" smtClean="0"/>
              <a:t>Computer science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It all starts with a Modular Design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8188" indent="-280988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Large software projects are divided up into separate modules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i.e. groups of related classes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096433" y="2378075"/>
            <a:ext cx="9939867" cy="438943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6626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Modular Design Methodology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8188" indent="-280988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indent="-225425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</a:rPr>
              <a:t>Decompose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large programming problems into smaller ones 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i.e. sub-problems</a:t>
            </a: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</a:rPr>
              <a:t>  Solve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the sub-problems independently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modules solve sub-problems</a:t>
            </a:r>
          </a:p>
          <a:p>
            <a:pPr lvl="2">
              <a:spcBef>
                <a:spcPts val="600"/>
              </a:spcBef>
              <a:buClrTx/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</a:rPr>
              <a:t>  Assemble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the modules to build full system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called system integration</a:t>
            </a:r>
          </a:p>
          <a:p>
            <a:pPr lvl="2" indent="-227013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scariest parts of software development</a:t>
            </a:r>
          </a:p>
          <a:p>
            <a:pPr lvl="2" indent="-227013"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serious design flaws can be exposed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18" y="2378075"/>
            <a:ext cx="5099049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333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Modular Design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657600" y="914400"/>
            <a:ext cx="4775200" cy="6858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7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Project Specification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096433" y="2286000"/>
            <a:ext cx="2438400" cy="8382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7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A</a:t>
            </a:r>
          </a:p>
          <a:p>
            <a:pPr algn="ctr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(design)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>
            <a:off x="3139018" y="1600200"/>
            <a:ext cx="2865967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5983818" y="1598614"/>
            <a:ext cx="2753783" cy="6111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657600" y="5334000"/>
            <a:ext cx="4775200" cy="6858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7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Integrated System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096433" y="3810000"/>
            <a:ext cx="2438400" cy="8382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7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A</a:t>
            </a:r>
          </a:p>
          <a:p>
            <a:pPr algn="ctr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(implementation)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8411633" y="2286000"/>
            <a:ext cx="2438400" cy="8382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7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B</a:t>
            </a:r>
          </a:p>
          <a:p>
            <a:pPr algn="ctr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(design)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8411633" y="3810000"/>
            <a:ext cx="2438400" cy="8382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7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B</a:t>
            </a:r>
          </a:p>
          <a:p>
            <a:pPr algn="ctr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(implementation)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2315634" y="3124200"/>
            <a:ext cx="2117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9630834" y="3124200"/>
            <a:ext cx="2117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3149600" y="4648200"/>
            <a:ext cx="2438400" cy="685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6288618" y="4648200"/>
            <a:ext cx="2561167" cy="685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039785" y="2438400"/>
            <a:ext cx="1951567" cy="5794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7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4999567" y="3992564"/>
            <a:ext cx="1951567" cy="579437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7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6989233" y="4297364"/>
            <a:ext cx="14224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6989233" y="2687639"/>
            <a:ext cx="14224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3534833" y="4297364"/>
            <a:ext cx="14224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3534833" y="2687639"/>
            <a:ext cx="14224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64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What makes a good </a:t>
            </a:r>
            <a:r>
              <a:rPr lang="en-US" altLang="en-US" sz="4000" b="1" i="1">
                <a:solidFill>
                  <a:srgbClr val="333399"/>
                </a:solidFill>
              </a:rPr>
              <a:t>modular</a:t>
            </a:r>
            <a:r>
              <a:rPr lang="en-US" altLang="en-US" sz="4000" b="1">
                <a:solidFill>
                  <a:srgbClr val="333399"/>
                </a:solidFill>
              </a:rPr>
              <a:t> design?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5013" indent="-27781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Connections between modules are </a:t>
            </a:r>
            <a:r>
              <a:rPr lang="en-US" altLang="en-US" sz="2800" b="1" i="1" dirty="0">
                <a:solidFill>
                  <a:schemeClr val="tx1"/>
                </a:solidFill>
              </a:rPr>
              <a:t>explicit</a:t>
            </a:r>
          </a:p>
          <a:p>
            <a:pPr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Connections between modules are </a:t>
            </a:r>
            <a:r>
              <a:rPr lang="en-US" altLang="en-US" sz="2800" b="1" i="1" dirty="0">
                <a:solidFill>
                  <a:schemeClr val="tx1"/>
                </a:solidFill>
              </a:rPr>
              <a:t>minimized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called narrow interfaces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 </a:t>
            </a:r>
          </a:p>
          <a:p>
            <a:pPr marL="336550" indent="-333375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  Modules use </a:t>
            </a:r>
            <a:r>
              <a:rPr lang="en-US" altLang="en-US" sz="2800" b="1" i="1" dirty="0">
                <a:solidFill>
                  <a:schemeClr val="tx1"/>
                </a:solidFill>
              </a:rPr>
              <a:t>abstraction</a:t>
            </a:r>
            <a:r>
              <a:rPr lang="en-US" altLang="en-US" sz="2800" dirty="0">
                <a:solidFill>
                  <a:schemeClr val="tx1"/>
                </a:solidFill>
              </a:rPr>
              <a:t> well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  Implementation of modules can be done </a:t>
            </a:r>
            <a:r>
              <a:rPr lang="en-US" altLang="en-US" sz="2800" b="1" i="1" dirty="0">
                <a:solidFill>
                  <a:schemeClr val="tx1"/>
                </a:solidFill>
              </a:rPr>
              <a:t>independently</a:t>
            </a:r>
          </a:p>
          <a:p>
            <a:pPr lvl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modules avoid duplication of effort</a:t>
            </a:r>
          </a:p>
        </p:txBody>
      </p:sp>
    </p:spTree>
    <p:extLst>
      <p:ext uri="{BB962C8B-B14F-4D97-AF65-F5344CB8AC3E}">
        <p14:creationId xmlns:p14="http://schemas.microsoft.com/office/powerpoint/2010/main" val="1148832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More on Narrow Interfaces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A module should have access to only as much information as it needs to work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less chance of misuse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less coordination needed between team members</a:t>
            </a:r>
          </a:p>
          <a:p>
            <a:pPr lvl="2"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fewer meetings necessary (YAY!)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096433" y="2971800"/>
            <a:ext cx="2438400" cy="8382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411633" y="2971800"/>
            <a:ext cx="2438400" cy="8382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039785" y="3124200"/>
            <a:ext cx="1951567" cy="5794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7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6989233" y="3373439"/>
            <a:ext cx="14224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534833" y="3373439"/>
            <a:ext cx="14224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096433" y="4343401"/>
            <a:ext cx="2438400" cy="23463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8411633" y="4343401"/>
            <a:ext cx="2438400" cy="23463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039785" y="4495801"/>
            <a:ext cx="1951567" cy="21939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algn="ctr">
              <a:spcBef>
                <a:spcPts val="7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6989233" y="4562475"/>
            <a:ext cx="14224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3534833" y="4562475"/>
            <a:ext cx="14224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6989233" y="4906964"/>
            <a:ext cx="14224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3534833" y="4906964"/>
            <a:ext cx="14224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6989233" y="5272089"/>
            <a:ext cx="14224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3534833" y="5272089"/>
            <a:ext cx="14224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6989233" y="5638800"/>
            <a:ext cx="14224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3534833" y="5638800"/>
            <a:ext cx="14224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6989233" y="6003925"/>
            <a:ext cx="14224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3534833" y="6003925"/>
            <a:ext cx="14224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6989233" y="6369050"/>
            <a:ext cx="14224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3534833" y="6369050"/>
            <a:ext cx="14224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47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Design is Difficult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06400" y="914400"/>
            <a:ext cx="11379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Where do you begin?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When is the design complete?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7" y="1984375"/>
            <a:ext cx="5852584" cy="471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734" y="1966913"/>
            <a:ext cx="8166100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715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Good Design comes with Experience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It takes time to become an expert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7" y="1392239"/>
            <a:ext cx="11427883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91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85" y="822325"/>
            <a:ext cx="5177367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333399"/>
                </a:solidFill>
              </a:rPr>
              <a:t>How can a design be reviewed for correctness?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Testing is not possible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Verification is not possible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unless it uses a formal language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typically not practical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Use proven, systematic procedure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examine both local &amp; global properties of the design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722784" y="1463676"/>
            <a:ext cx="24384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9600" b="1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3744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Local Properties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Studying individual modules</a:t>
            </a:r>
          </a:p>
          <a:p>
            <a:pPr marL="336550"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Important local properties: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consistency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everything designed was as specified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completeness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everything specified was designed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performance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running time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storage requirements</a:t>
            </a:r>
          </a:p>
          <a:p>
            <a:pPr marL="336550"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18" y="722313"/>
            <a:ext cx="3714749" cy="192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0945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Global Properties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5013" indent="-27781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Studying how modules fit together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after examining local properties</a:t>
            </a:r>
          </a:p>
          <a:p>
            <a:pPr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634" y="2560638"/>
            <a:ext cx="7437967" cy="392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460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06400" y="22226"/>
            <a:ext cx="11379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>
                <a:solidFill>
                  <a:srgbClr val="333399"/>
                </a:solidFill>
              </a:rPr>
              <a:t>Software Development Life Cycle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17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ClrTx/>
              <a:buFontTx/>
              <a:buNone/>
            </a:pPr>
            <a:endParaRPr lang="en-US" altLang="en-US" sz="4000"/>
          </a:p>
          <a:p>
            <a:pPr marL="336550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3200"/>
              <a:t>We're making progress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09601" y="2286000"/>
            <a:ext cx="2027767" cy="6429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Requirements Analysis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149601" y="2286000"/>
            <a:ext cx="1621367" cy="6429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Design &amp; Document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213601" y="2362200"/>
            <a:ext cx="1011767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737601" y="2362200"/>
            <a:ext cx="1011767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924801" y="3962400"/>
            <a:ext cx="1113367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Debug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924801" y="3352800"/>
            <a:ext cx="1113367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0261601" y="2362200"/>
            <a:ext cx="1316567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5283201" y="2286000"/>
            <a:ext cx="1418167" cy="642938"/>
          </a:xfrm>
          <a:prstGeom prst="rect">
            <a:avLst/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/>
              <a:t>Evaluate Design</a:t>
            </a:r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2641601" y="2590800"/>
            <a:ext cx="5037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9753601" y="2590800"/>
            <a:ext cx="5037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8229601" y="2590800"/>
            <a:ext cx="5037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6705601" y="2590800"/>
            <a:ext cx="5037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4775201" y="2590800"/>
            <a:ext cx="5037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11582401" y="2590800"/>
            <a:ext cx="6053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1" y="2590800"/>
            <a:ext cx="6053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9347200" y="2743201"/>
            <a:ext cx="2117" cy="7588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 flipH="1">
            <a:off x="9027584" y="3505200"/>
            <a:ext cx="3302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 flipH="1">
            <a:off x="9027584" y="4114800"/>
            <a:ext cx="533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 flipV="1">
            <a:off x="7721600" y="2732088"/>
            <a:ext cx="2117" cy="7810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 flipV="1">
            <a:off x="7416800" y="2732088"/>
            <a:ext cx="2117" cy="13906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 flipH="1">
            <a:off x="7401984" y="4114800"/>
            <a:ext cx="533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 flipH="1">
            <a:off x="7706784" y="3505200"/>
            <a:ext cx="2286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9550400" y="2743201"/>
            <a:ext cx="2117" cy="1368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5994400" y="2971801"/>
            <a:ext cx="2117" cy="7588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 flipH="1">
            <a:off x="3947584" y="3733800"/>
            <a:ext cx="2057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 flipV="1">
            <a:off x="3962400" y="2960688"/>
            <a:ext cx="2117" cy="7810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70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Global Properties to Consider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Is all the data accounted for?</a:t>
            </a:r>
          </a:p>
          <a:p>
            <a:pPr lvl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from original SRS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exists properly in a module</a:t>
            </a:r>
          </a:p>
          <a:p>
            <a:pPr lvl="2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rules are properly enforced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 Trace paths through the design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walk-through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select test data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Does control flow properly through the design?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Does data flow properly through the design?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368" y="833439"/>
            <a:ext cx="5120217" cy="259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378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Reviewing Design Structure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Two key questions: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Is there an abstraction that would lead to a better modularization?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Have we grouped together things that really do not belong in the same module?</a:t>
            </a: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Structural Considerations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Coherence of procedures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Coherence of types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Communication between modules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Reducing dependencies</a:t>
            </a:r>
          </a:p>
        </p:txBody>
      </p:sp>
    </p:spTree>
    <p:extLst>
      <p:ext uri="{BB962C8B-B14F-4D97-AF65-F5344CB8AC3E}">
        <p14:creationId xmlns:p14="http://schemas.microsoft.com/office/powerpoint/2010/main" val="1050871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Coherence of procedures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A procedure (method) in a design should represent a single, coherent abstraction</a:t>
            </a: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Indicators of lack of coherence: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if the best way to specify a procedure is to describe how it works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if the procedure is difficult to name</a:t>
            </a: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Arbitrary restrictions: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length of a procedure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method calls in a procedure</a:t>
            </a:r>
          </a:p>
        </p:txBody>
      </p:sp>
    </p:spTree>
    <p:extLst>
      <p:ext uri="{BB962C8B-B14F-4D97-AF65-F5344CB8AC3E}">
        <p14:creationId xmlns:p14="http://schemas.microsoft.com/office/powerpoint/2010/main" val="1951836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Coherence of Types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Examine each method to see how crucial it is for the data type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does it need to access instance or static variables of the class</a:t>
            </a: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Move irrelevant methods out to another location</a:t>
            </a: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Common with static functions</a:t>
            </a:r>
          </a:p>
        </p:txBody>
      </p:sp>
    </p:spTree>
    <p:extLst>
      <p:ext uri="{BB962C8B-B14F-4D97-AF65-F5344CB8AC3E}">
        <p14:creationId xmlns:p14="http://schemas.microsoft.com/office/powerpoint/2010/main" val="1388729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Communication between Modules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Careful examination can uncover important design flaws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think of handing your HW 4 Design to another student for inspection</a:t>
            </a:r>
          </a:p>
          <a:p>
            <a:pPr lvl="2"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Do these pieces really fit together?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to improve any design:</a:t>
            </a:r>
          </a:p>
          <a:p>
            <a:pPr lvl="2"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act like a jerk when examining your own design</a:t>
            </a:r>
          </a:p>
          <a:p>
            <a:pPr lvl="2"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ask questions that a jerk would ask</a:t>
            </a:r>
          </a:p>
          <a:p>
            <a:pPr lvl="2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make sure your design addresses these jerky questions</a:t>
            </a:r>
          </a:p>
        </p:txBody>
      </p:sp>
    </p:spTree>
    <p:extLst>
      <p:ext uri="{BB962C8B-B14F-4D97-AF65-F5344CB8AC3E}">
        <p14:creationId xmlns:p14="http://schemas.microsoft.com/office/powerpoint/2010/main" val="33196809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Reducing Dependencies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A design with fewer dependencies is generally better than one with more dependencies.</a:t>
            </a: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What does this mean?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Make the design of each component dependent on as few other components as necessary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Example of bad framework design:</a:t>
            </a:r>
          </a:p>
          <a:p>
            <a:pPr lvl="2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Every class in your framework uses every other class in your framework in one way or another</a:t>
            </a:r>
          </a:p>
          <a:p>
            <a:pPr lvl="3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</a:rPr>
              <a:t>This would be terribly complex to test &amp; modify</a:t>
            </a:r>
          </a:p>
        </p:txBody>
      </p:sp>
    </p:spTree>
    <p:extLst>
      <p:ext uri="{BB962C8B-B14F-4D97-AF65-F5344CB8AC3E}">
        <p14:creationId xmlns:p14="http://schemas.microsoft.com/office/powerpoint/2010/main" val="3067892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Look for Antipatterns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5013" indent="-27781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</a:endParaRPr>
          </a:p>
          <a:p>
            <a:pPr marL="336550" indent="-333375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Common patterns in programs that use poor design concepts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make reuse very difficult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source: </a:t>
            </a:r>
            <a:r>
              <a:rPr lang="en-US" altLang="en-US" sz="2400" dirty="0">
                <a:solidFill>
                  <a:schemeClr val="tx1"/>
                </a:solidFill>
                <a:hlinkClick r:id="rId3"/>
              </a:rPr>
              <a:t>http://www.antipatterns.com/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</a:endParaRPr>
          </a:p>
          <a:p>
            <a:pPr marL="336550" indent="-333375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Ex: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The Blob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Spaghetti Code</a:t>
            </a:r>
          </a:p>
        </p:txBody>
      </p:sp>
    </p:spTree>
    <p:extLst>
      <p:ext uri="{BB962C8B-B14F-4D97-AF65-F5344CB8AC3E}">
        <p14:creationId xmlns:p14="http://schemas.microsoft.com/office/powerpoint/2010/main" val="272757849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Group 1"/>
          <p:cNvGrpSpPr>
            <a:grpSpLocks/>
          </p:cNvGrpSpPr>
          <p:nvPr/>
        </p:nvGrpSpPr>
        <p:grpSpPr bwMode="auto">
          <a:xfrm>
            <a:off x="1" y="1"/>
            <a:ext cx="12181417" cy="6850063"/>
            <a:chOff x="0" y="0"/>
            <a:chExt cx="5755" cy="4315"/>
          </a:xfrm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55" cy="4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9699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5755" cy="4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048717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1" y="1"/>
            <a:ext cx="12181417" cy="6850063"/>
            <a:chOff x="0" y="0"/>
            <a:chExt cx="5755" cy="4315"/>
          </a:xfrm>
        </p:grpSpPr>
        <p:pic>
          <p:nvPicPr>
            <p:cNvPr id="307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55" cy="4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55" cy="4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090012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So what's left?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623848" y="685800"/>
            <a:ext cx="10161752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Design </a:t>
            </a:r>
            <a:r>
              <a:rPr lang="en-US" altLang="en-US" sz="3200" dirty="0">
                <a:solidFill>
                  <a:schemeClr val="tx1"/>
                </a:solidFill>
              </a:rPr>
              <a:t>Patterns</a:t>
            </a: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Test Driven Design</a:t>
            </a: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Implementation </a:t>
            </a:r>
            <a:r>
              <a:rPr lang="en-US" altLang="en-US" sz="3200" dirty="0">
                <a:solidFill>
                  <a:schemeClr val="tx1"/>
                </a:solidFill>
              </a:rPr>
              <a:t>Strategies</a:t>
            </a: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Profiling</a:t>
            </a: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Deployment</a:t>
            </a:r>
            <a:endParaRPr lang="en-US" altLang="en-US" sz="3200" dirty="0">
              <a:solidFill>
                <a:schemeClr val="tx1"/>
              </a:solidFill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665019205"/>
      </p:ext>
    </p:extLst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</a:rPr>
              <a:t>Evaluating a Design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During the design of a </a:t>
            </a:r>
            <a:r>
              <a:rPr lang="en-US" altLang="en-US" sz="3200" b="1" i="1" dirty="0">
                <a:solidFill>
                  <a:schemeClr val="tx1"/>
                </a:solidFill>
              </a:rPr>
              <a:t>large program</a:t>
            </a:r>
            <a:r>
              <a:rPr lang="en-US" altLang="en-US" sz="3200" dirty="0">
                <a:solidFill>
                  <a:schemeClr val="tx1"/>
                </a:solidFill>
              </a:rPr>
              <a:t>, it is worthwhile to step back periodically &amp; attempt a comprehensive evaluation of the design so far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</a:rPr>
              <a:t>called a </a:t>
            </a:r>
            <a:r>
              <a:rPr lang="en-US" altLang="en-US" sz="2800" i="1" dirty="0">
                <a:solidFill>
                  <a:schemeClr val="tx1"/>
                </a:solidFill>
              </a:rPr>
              <a:t>design review</a:t>
            </a: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2800" i="1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2835275"/>
            <a:ext cx="6796617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184" y="3389313"/>
            <a:ext cx="4383616" cy="246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4338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solidFill>
                  <a:srgbClr val="333399"/>
                </a:solidFill>
              </a:rPr>
              <a:t>Design Reviews are not just for Software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33" y="1554163"/>
            <a:ext cx="940646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248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06400" y="-53975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</a:rPr>
              <a:t>Who performs the design review? 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Design review committee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Members should include: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varied perspectives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some from the project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</a:rPr>
              <a:t>some external to the project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All should be familiar with the design itself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   </a:t>
            </a:r>
          </a:p>
          <a:p>
            <a:pPr marL="336550" indent="-333375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  Write up a TPS report for management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84" y="1096963"/>
            <a:ext cx="5638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458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06400" y="-53975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</a:rPr>
              <a:t>One World Trade Center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822325"/>
            <a:ext cx="4110567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3" y="850900"/>
            <a:ext cx="5505451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7001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</a:rPr>
              <a:t>There is no perfect design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06400" y="609600"/>
            <a:ext cx="11379200" cy="607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Is the design adequate?</a:t>
            </a:r>
          </a:p>
          <a:p>
            <a:pPr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Will do the job with adequate performance &amp; cost?</a:t>
            </a:r>
          </a:p>
          <a:p>
            <a:pPr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1" y="2560638"/>
            <a:ext cx="6834716" cy="416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999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</a:rPr>
              <a:t>Critical Design Issues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06400" y="609600"/>
            <a:ext cx="11379200" cy="607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Is it correct?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</a:rPr>
              <a:t>Will all implementations of the design exhibit the desired functionality?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</a:p>
          <a:p>
            <a:pPr marL="336550" indent="-333375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Is it efficient?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</a:rPr>
              <a:t>Are there implementations of the design that will be acceptably efficient?</a:t>
            </a:r>
          </a:p>
          <a:p>
            <a:pPr marL="739775" lvl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Is it testable &amp; maintainable?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</a:rPr>
              <a:t>Does the design describe a program structure that will make implementations reasonably easy to build, test and maintain?</a:t>
            </a:r>
          </a:p>
          <a:p>
            <a:pPr marL="739775" lvl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Is it modifiable, extensible, &amp; scalable?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</a:rPr>
              <a:t>How difficult will it be to enhance the design to accommodate future modifications?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09763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</a:rPr>
              <a:t>Other Considerations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06400" y="609600"/>
            <a:ext cx="11379200" cy="607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Are the classes independent?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Is there redundancy?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Do they manage &amp; protect their own data?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Can they be tested individually?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Do they promote code reuse?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36550" indent="-333375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Is data and control flow clear or complex?</a:t>
            </a:r>
          </a:p>
        </p:txBody>
      </p:sp>
    </p:spTree>
    <p:extLst>
      <p:ext uri="{BB962C8B-B14F-4D97-AF65-F5344CB8AC3E}">
        <p14:creationId xmlns:p14="http://schemas.microsoft.com/office/powerpoint/2010/main" val="230931698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ECA7"/>
      </a:hlink>
      <a:folHlink>
        <a:srgbClr val="FDF0A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2608</TotalTime>
  <Words>907</Words>
  <Application>Microsoft Office PowerPoint</Application>
  <PresentationFormat>Custom</PresentationFormat>
  <Paragraphs>228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Circuit</vt:lpstr>
      <vt:lpstr>CSE 219 Computer science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219 Computer science III</dc:title>
  <dc:creator>Richard McKenna</dc:creator>
  <cp:lastModifiedBy>McKilla Gorilla</cp:lastModifiedBy>
  <cp:revision>95</cp:revision>
  <dcterms:created xsi:type="dcterms:W3CDTF">2014-08-25T01:25:02Z</dcterms:created>
  <dcterms:modified xsi:type="dcterms:W3CDTF">2014-10-22T18:41:31Z</dcterms:modified>
</cp:coreProperties>
</file>