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41"/>
  </p:notes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109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sourceforge.net/java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nit.sourceforge.net/javado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trum.ieee.org/sep05/168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</a:p>
          <a:p>
            <a:r>
              <a:rPr lang="en-US" dirty="0" smtClean="0"/>
              <a:t>(a.k.a. Design to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Don't Design to Fail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239838"/>
            <a:ext cx="10363200" cy="47799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3600" b="1" dirty="0" smtClean="0">
                <a:latin typeface="Times New Roman" pitchFamily="18" charset="0"/>
              </a:rPr>
              <a:t>                                            1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3600" b="1" dirty="0" smtClean="0">
                <a:latin typeface="Times New Roman" pitchFamily="18" charset="0"/>
              </a:rPr>
              <a:t>Design to Test =    --------------------</a:t>
            </a:r>
          </a:p>
          <a:p>
            <a:pPr lvl="4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3600" b="1" dirty="0" smtClean="0">
                <a:latin typeface="Times New Roman" pitchFamily="18" charset="0"/>
              </a:rPr>
              <a:t>               </a:t>
            </a:r>
            <a:r>
              <a:rPr lang="en-US" altLang="en-US" sz="3600" b="1" dirty="0" smtClean="0">
                <a:latin typeface="Times New Roman" pitchFamily="18" charset="0"/>
              </a:rPr>
              <a:t>Design </a:t>
            </a:r>
            <a:r>
              <a:rPr lang="en-US" altLang="en-US" sz="3600" b="1" dirty="0" smtClean="0">
                <a:latin typeface="Times New Roman" pitchFamily="18" charset="0"/>
              </a:rPr>
              <a:t>to Fail</a:t>
            </a:r>
            <a:endParaRPr lang="en-US" altLang="en-US" sz="2400" dirty="0" smtClean="0">
              <a:latin typeface="Times New Roman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3200" dirty="0" smtClean="0">
                <a:latin typeface="Times New Roman" pitchFamily="18" charset="0"/>
              </a:rPr>
              <a:t>Things to avoid: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 smtClean="0">
                <a:latin typeface="Times New Roman" pitchFamily="18" charset="0"/>
              </a:rPr>
              <a:t>coding without a design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 smtClean="0">
                <a:latin typeface="Times New Roman" pitchFamily="18" charset="0"/>
              </a:rPr>
              <a:t>not planning on how a design will be tested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 smtClean="0">
                <a:latin typeface="Times New Roman" pitchFamily="18" charset="0"/>
              </a:rPr>
              <a:t>creating large amounts of untested code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 smtClean="0">
                <a:latin typeface="Times New Roman" pitchFamily="18" charset="0"/>
              </a:rPr>
              <a:t>coding very large methods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 smtClean="0">
                <a:latin typeface="Times New Roman" pitchFamily="18" charset="0"/>
              </a:rPr>
              <a:t>lack of modularity can doom an implementation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974C518-B705-4E27-A181-1BFFA896D0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B1DD2A8-1A86-4FB3-B653-AB8927B14F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Testing vs. Debugging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4999568" y="1096964"/>
            <a:ext cx="5120217" cy="3292475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Testing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5611285" y="5635626"/>
            <a:ext cx="4023783" cy="639763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Debugging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096000" y="2560639"/>
            <a:ext cx="304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  <a:ea typeface="Microsoft YaHei" pitchFamily="34" charset="-122"/>
              </a:rPr>
              <a:t>Does the code work properly</a:t>
            </a:r>
          </a:p>
        </p:txBody>
      </p:sp>
      <p:sp>
        <p:nvSpPr>
          <p:cNvPr id="16391" name="AutoShape 5"/>
          <p:cNvSpPr>
            <a:spLocks noChangeArrowheads="1"/>
          </p:cNvSpPr>
          <p:nvPr/>
        </p:nvSpPr>
        <p:spPr bwMode="auto">
          <a:xfrm>
            <a:off x="5609167" y="1827214"/>
            <a:ext cx="4226984" cy="2378075"/>
          </a:xfrm>
          <a:prstGeom prst="diamond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V="1">
            <a:off x="3843867" y="3009900"/>
            <a:ext cx="1765300" cy="142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9834034" y="3016250"/>
            <a:ext cx="134196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>
            <a:off x="10016067" y="2468564"/>
            <a:ext cx="14435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AE00"/>
                </a:solidFill>
                <a:latin typeface="Times New Roman" pitchFamily="18" charset="0"/>
                <a:ea typeface="Microsoft YaHei" pitchFamily="34" charset="-122"/>
              </a:rPr>
              <a:t>YES</a:t>
            </a:r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6949018" y="4754564"/>
            <a:ext cx="25611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ea typeface="Microsoft YaHei" pitchFamily="34" charset="-122"/>
              </a:rPr>
              <a:t>NO</a:t>
            </a:r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7681385" y="4205289"/>
            <a:ext cx="2116" cy="14303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 flipH="1">
            <a:off x="4451351" y="5943600"/>
            <a:ext cx="1168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V="1">
            <a:off x="4461933" y="3009900"/>
            <a:ext cx="50800" cy="29400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1648885" y="2652713"/>
            <a:ext cx="2194983" cy="639762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Coding</a:t>
            </a:r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309034" y="3017839"/>
            <a:ext cx="1341967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-65088"/>
            <a:ext cx="10363200" cy="735013"/>
          </a:xfrm>
        </p:spPr>
        <p:txBody>
          <a:bodyPr/>
          <a:lstStyle/>
          <a:p>
            <a:r>
              <a:rPr lang="en-US" altLang="en-US" smtClean="0"/>
              <a:t>Important Definitions</a:t>
            </a:r>
          </a:p>
        </p:txBody>
      </p:sp>
      <p:sp>
        <p:nvSpPr>
          <p:cNvPr id="17411" name="Content Placeholder 6"/>
          <p:cNvSpPr>
            <a:spLocks noGrp="1"/>
          </p:cNvSpPr>
          <p:nvPr>
            <p:ph sz="quarter" idx="1"/>
          </p:nvPr>
        </p:nvSpPr>
        <p:spPr>
          <a:xfrm>
            <a:off x="1087822" y="549274"/>
            <a:ext cx="9916510" cy="6308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 smtClean="0"/>
              <a:t>Testing</a:t>
            </a:r>
          </a:p>
          <a:p>
            <a:pPr lvl="1"/>
            <a:r>
              <a:rPr lang="en-US" altLang="en-US" sz="2800" dirty="0" smtClean="0"/>
              <a:t>a process of running a program on a set of test cases and comparing the actual results with expected results</a:t>
            </a:r>
          </a:p>
          <a:p>
            <a:r>
              <a:rPr lang="en-US" altLang="en-US" sz="2800" dirty="0" smtClean="0"/>
              <a:t>Verification</a:t>
            </a:r>
          </a:p>
          <a:p>
            <a:pPr lvl="1"/>
            <a:r>
              <a:rPr lang="en-US" altLang="en-US" sz="2800" dirty="0" smtClean="0"/>
              <a:t>a formal or informal argument that a program works as intended for all possible inputs</a:t>
            </a:r>
          </a:p>
          <a:p>
            <a:r>
              <a:rPr lang="en-US" altLang="en-US" sz="2800" dirty="0" smtClean="0"/>
              <a:t>Validation</a:t>
            </a:r>
          </a:p>
          <a:p>
            <a:pPr lvl="1"/>
            <a:r>
              <a:rPr lang="en-US" altLang="en-US" sz="2800" dirty="0" smtClean="0"/>
              <a:t>a process designed to increase confidence that a program works as intended</a:t>
            </a:r>
          </a:p>
          <a:p>
            <a:pPr lvl="2"/>
            <a:r>
              <a:rPr lang="en-US" altLang="en-US" sz="2400" dirty="0" smtClean="0"/>
              <a:t>performed through verification or testing</a:t>
            </a:r>
          </a:p>
          <a:p>
            <a:r>
              <a:rPr lang="en-US" altLang="en-US" sz="2800" dirty="0" smtClean="0"/>
              <a:t>Defensive Programming</a:t>
            </a:r>
          </a:p>
          <a:p>
            <a:pPr lvl="1"/>
            <a:r>
              <a:rPr lang="en-US" altLang="en-US" sz="2800" dirty="0" smtClean="0"/>
              <a:t>writing programs in a way designed to ease the process of validation and debugging</a:t>
            </a:r>
          </a:p>
          <a:p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B8ACB24-B334-48C6-A160-B9511A97878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87313"/>
            <a:ext cx="10363200" cy="735012"/>
          </a:xfrm>
        </p:spPr>
        <p:txBody>
          <a:bodyPr/>
          <a:lstStyle/>
          <a:p>
            <a:r>
              <a:rPr lang="en-US" altLang="en-US" smtClean="0"/>
              <a:t>Kinds of Testing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701676"/>
            <a:ext cx="10363200" cy="4779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200" smtClean="0"/>
              <a:t>Unit Testing</a:t>
            </a:r>
          </a:p>
          <a:p>
            <a:pPr lvl="1"/>
            <a:r>
              <a:rPr lang="en-US" altLang="en-US" sz="3200" smtClean="0"/>
              <a:t>Test each module in a program separately.</a:t>
            </a:r>
          </a:p>
          <a:p>
            <a:r>
              <a:rPr lang="en-US" altLang="en-US" sz="3200" smtClean="0"/>
              <a:t>Integration Testing</a:t>
            </a:r>
          </a:p>
          <a:p>
            <a:pPr lvl="1"/>
            <a:r>
              <a:rPr lang="en-US" altLang="en-US" sz="3200" smtClean="0"/>
              <a:t>Test interfaces between modules.</a:t>
            </a:r>
          </a:p>
          <a:p>
            <a:pPr lvl="1"/>
            <a:r>
              <a:rPr lang="en-US" altLang="en-US" sz="3200" smtClean="0"/>
              <a:t>Much more difficult than unit testing</a:t>
            </a:r>
          </a:p>
          <a:p>
            <a:r>
              <a:rPr lang="en-US" altLang="en-US" sz="3200" smtClean="0"/>
              <a:t>Regression Testing</a:t>
            </a:r>
          </a:p>
          <a:p>
            <a:pPr lvl="1"/>
            <a:r>
              <a:rPr lang="en-US" altLang="en-US" sz="3200" smtClean="0"/>
              <a:t>Test programs after modifications to ensure correct behavior of the original program is preserved.</a:t>
            </a:r>
          </a:p>
          <a:p>
            <a:r>
              <a:rPr lang="en-US" altLang="en-US" sz="3200" smtClean="0"/>
              <a:t>System Testing</a:t>
            </a:r>
          </a:p>
          <a:p>
            <a:pPr lvl="1"/>
            <a:r>
              <a:rPr lang="en-US" altLang="en-US" sz="3200" smtClean="0"/>
              <a:t>Test overall system behavior.</a:t>
            </a:r>
          </a:p>
          <a:p>
            <a:endParaRPr lang="en-US" altLang="en-US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6E53B36-1201-4810-8588-30C3BC3509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Aspects of Testing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sz="quarter" idx="1"/>
          </p:nvPr>
        </p:nvSpPr>
        <p:spPr>
          <a:xfrm>
            <a:off x="668867" y="992188"/>
            <a:ext cx="11929533" cy="50482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200" dirty="0" smtClean="0"/>
              <a:t>How do we generate test cases?</a:t>
            </a:r>
          </a:p>
          <a:p>
            <a:pPr lvl="1"/>
            <a:r>
              <a:rPr lang="en-US" altLang="en-US" sz="3200" dirty="0" smtClean="0"/>
              <a:t>Exhaustive</a:t>
            </a:r>
          </a:p>
          <a:p>
            <a:pPr lvl="2"/>
            <a:r>
              <a:rPr lang="en-US" altLang="en-US" sz="2800" dirty="0" smtClean="0"/>
              <a:t>Consider all possible combinations of inputs.</a:t>
            </a:r>
          </a:p>
          <a:p>
            <a:pPr lvl="2"/>
            <a:r>
              <a:rPr lang="en-US" altLang="en-US" sz="2800" dirty="0" smtClean="0"/>
              <a:t>Often infeasible – why?</a:t>
            </a:r>
          </a:p>
          <a:p>
            <a:pPr lvl="2"/>
            <a:r>
              <a:rPr lang="en-US" altLang="en-US" sz="2800" dirty="0" smtClean="0"/>
              <a:t>Is it feasible with your </a:t>
            </a:r>
            <a:r>
              <a:rPr lang="en-US" altLang="en-US" sz="2800" b="1" i="1" dirty="0" smtClean="0"/>
              <a:t>Journey </a:t>
            </a:r>
            <a:r>
              <a:rPr lang="en-US" altLang="en-US" sz="2800" b="1" i="1" dirty="0"/>
              <a:t>T</a:t>
            </a:r>
            <a:r>
              <a:rPr lang="en-US" altLang="en-US" sz="2800" b="1" i="1" dirty="0" smtClean="0"/>
              <a:t>hrough Europe</a:t>
            </a:r>
            <a:r>
              <a:rPr lang="en-US" altLang="en-US" sz="2800" dirty="0" smtClean="0"/>
              <a:t> program?</a:t>
            </a:r>
          </a:p>
          <a:p>
            <a:pPr lvl="1"/>
            <a:r>
              <a:rPr lang="en-US" altLang="en-US" sz="3200" dirty="0" smtClean="0"/>
              <a:t>Sampled</a:t>
            </a:r>
          </a:p>
          <a:p>
            <a:pPr lvl="2"/>
            <a:r>
              <a:rPr lang="en-US" altLang="en-US" sz="2800" dirty="0" smtClean="0"/>
              <a:t>A small but representative subset of all input combinations.</a:t>
            </a:r>
          </a:p>
          <a:p>
            <a:pPr lvl="3"/>
            <a:r>
              <a:rPr lang="en-US" altLang="en-US" sz="2800" dirty="0" smtClean="0"/>
              <a:t>Black-box testing - Test cases generated from program specifications and not dependent on the implementation</a:t>
            </a:r>
          </a:p>
          <a:p>
            <a:pPr lvl="3"/>
            <a:r>
              <a:rPr lang="en-US" altLang="en-US" sz="2800" dirty="0" smtClean="0"/>
              <a:t>Glass-box testing - Test cases generated from program’s code</a:t>
            </a:r>
          </a:p>
          <a:p>
            <a:endParaRPr lang="en-US" alt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8E07986-DEA9-4BE5-8A51-855FB41B54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Black-box testing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sz="quarter" idx="1"/>
          </p:nvPr>
        </p:nvSpPr>
        <p:spPr>
          <a:xfrm>
            <a:off x="975785" y="893764"/>
            <a:ext cx="11214100" cy="51260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smtClean="0"/>
              <a:t>It is the best place to start when attempting to test a program thoroughly</a:t>
            </a:r>
          </a:p>
          <a:p>
            <a:r>
              <a:rPr lang="en-US" altLang="en-US" sz="2800" smtClean="0">
                <a:solidFill>
                  <a:srgbClr val="FF0000"/>
                </a:solidFill>
              </a:rPr>
              <a:t>Test cases based on program’s specification, not on its implementation (see the homework grading sheets)</a:t>
            </a:r>
          </a:p>
          <a:p>
            <a:r>
              <a:rPr lang="en-US" altLang="en-US" sz="2800" smtClean="0"/>
              <a:t>Test cases are not affected by:</a:t>
            </a:r>
          </a:p>
          <a:p>
            <a:pPr lvl="1"/>
            <a:r>
              <a:rPr lang="en-US" altLang="en-US" sz="2800" smtClean="0"/>
              <a:t>Invalid assumptions made by the programmer</a:t>
            </a:r>
          </a:p>
          <a:p>
            <a:pPr lvl="1"/>
            <a:r>
              <a:rPr lang="en-US" altLang="en-US" sz="2800" smtClean="0"/>
              <a:t>Implementation changes</a:t>
            </a:r>
          </a:p>
          <a:p>
            <a:pPr lvl="2"/>
            <a:r>
              <a:rPr lang="en-US" altLang="en-US" sz="2400" smtClean="0"/>
              <a:t>Use same test cases even after program structures has changed</a:t>
            </a:r>
          </a:p>
          <a:p>
            <a:r>
              <a:rPr lang="en-US" altLang="en-US" sz="2800" smtClean="0"/>
              <a:t>Test cases can be generated by an “independent” agent, unfamiliar with the implementation.</a:t>
            </a:r>
          </a:p>
          <a:p>
            <a:r>
              <a:rPr lang="en-US" altLang="en-US" sz="2800" smtClean="0"/>
              <a:t>Test cases should cover all paths (not all cases) through the specification, including exceptions.</a:t>
            </a:r>
          </a:p>
          <a:p>
            <a:endParaRPr lang="en-US" alt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4D9916A-7E95-46E2-B0CD-09EF0E267E9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81100" y="236538"/>
            <a:ext cx="10363200" cy="735012"/>
          </a:xfrm>
        </p:spPr>
        <p:txBody>
          <a:bodyPr/>
          <a:lstStyle/>
          <a:p>
            <a:r>
              <a:rPr lang="en-US" altLang="en-US" smtClean="0"/>
              <a:t>Boundary Conditions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sz="quarter" idx="1"/>
          </p:nvPr>
        </p:nvSpPr>
        <p:spPr>
          <a:xfrm>
            <a:off x="764118" y="855663"/>
            <a:ext cx="11322049" cy="5164137"/>
          </a:xfrm>
        </p:spPr>
        <p:txBody>
          <a:bodyPr>
            <a:normAutofit lnSpcReduction="10000"/>
          </a:bodyPr>
          <a:lstStyle/>
          <a:p>
            <a:r>
              <a:rPr lang="en-US" altLang="en-US" sz="3400" smtClean="0"/>
              <a:t>A boundary condition is an input that is “one away” from producing a different behavior in the program code</a:t>
            </a:r>
          </a:p>
          <a:p>
            <a:r>
              <a:rPr lang="en-US" altLang="en-US" sz="3400" smtClean="0"/>
              <a:t>Such checks catch 2 common types of errors:</a:t>
            </a:r>
          </a:p>
          <a:p>
            <a:pPr lvl="1"/>
            <a:r>
              <a:rPr lang="en-US" altLang="en-US" sz="3400" smtClean="0"/>
              <a:t>Logical errors, in which a path to handle a special case presented by a boundary condition is omitted</a:t>
            </a:r>
          </a:p>
          <a:p>
            <a:pPr lvl="1"/>
            <a:r>
              <a:rPr lang="en-US" altLang="en-US" sz="3400" smtClean="0"/>
              <a:t>Failure to check for conditionals that may cause the underlying language or hardware system to raise an exception (ex: arithmetic overflow)</a:t>
            </a:r>
          </a:p>
          <a:p>
            <a:endParaRPr lang="en-US" altLang="en-US" sz="3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BABE160-DA3A-44BA-9A28-7F921A7087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19200" y="165101"/>
            <a:ext cx="10363200" cy="735013"/>
          </a:xfrm>
        </p:spPr>
        <p:txBody>
          <a:bodyPr/>
          <a:lstStyle/>
          <a:p>
            <a:r>
              <a:rPr lang="en-US" altLang="en-US" smtClean="0"/>
              <a:t>Glass-box testing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quarter" idx="1"/>
          </p:nvPr>
        </p:nvSpPr>
        <p:spPr>
          <a:xfrm>
            <a:off x="607484" y="876300"/>
            <a:ext cx="11582400" cy="52022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smtClean="0"/>
              <a:t>Black-box testing is generally not enough.</a:t>
            </a:r>
          </a:p>
          <a:p>
            <a:r>
              <a:rPr lang="en-US" altLang="en-US" sz="3600" smtClean="0"/>
              <a:t>For Glass-box testing, the code of a program being tested is taken into account</a:t>
            </a:r>
          </a:p>
          <a:p>
            <a:r>
              <a:rPr lang="en-US" altLang="en-US" sz="3600" smtClean="0"/>
              <a:t>Path-completeness:</a:t>
            </a:r>
          </a:p>
          <a:p>
            <a:pPr lvl="1"/>
            <a:r>
              <a:rPr lang="en-US" altLang="en-US" sz="3600" smtClean="0"/>
              <a:t>Test cases are generated to exercise each path through a program.</a:t>
            </a:r>
          </a:p>
          <a:p>
            <a:pPr lvl="1"/>
            <a:r>
              <a:rPr lang="en-US" altLang="en-US" sz="3600" smtClean="0"/>
              <a:t>May be insufficient to catch all errors.</a:t>
            </a:r>
          </a:p>
          <a:p>
            <a:pPr lvl="1"/>
            <a:r>
              <a:rPr lang="en-US" altLang="en-US" sz="3600" smtClean="0"/>
              <a:t>Can be used effectively only for a program fragment that contains a reasonable number of paths to test.</a:t>
            </a:r>
          </a:p>
          <a:p>
            <a:endParaRPr lang="en-US" altLang="en-US" sz="3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92E9CBE-823F-42E5-BC85-F4A2C4F75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219200" y="87313"/>
            <a:ext cx="10363200" cy="735012"/>
          </a:xfrm>
        </p:spPr>
        <p:txBody>
          <a:bodyPr/>
          <a:lstStyle/>
          <a:p>
            <a:r>
              <a:rPr lang="en-US" altLang="en-US" smtClean="0"/>
              <a:t>Testing paths through specification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sz="quarter" idx="1"/>
          </p:nvPr>
        </p:nvSpPr>
        <p:spPr>
          <a:xfrm>
            <a:off x="1026585" y="838201"/>
            <a:ext cx="11163300" cy="5356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2400" dirty="0" smtClean="0">
                <a:latin typeface="Times New Roman" pitchFamily="18" charset="0"/>
              </a:rPr>
              <a:t>Examine the method specifications (preconditions) &amp; all paths through method to generate unique test cases for testing.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/* REQUIRES: x &gt;= 0 &amp;&amp; y &gt;= 10 */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public static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calc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 x,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 y) { </a:t>
            </a:r>
            <a:r>
              <a:rPr lang="en-US" altLang="en-US" sz="2800" dirty="0" smtClean="0">
                <a:latin typeface="Times New Roman" pitchFamily="18" charset="0"/>
              </a:rPr>
              <a:t>...</a:t>
            </a:r>
            <a:r>
              <a:rPr lang="en-US" altLang="en-US" sz="2000" b="1" dirty="0" smtClean="0">
                <a:latin typeface="Courier New" pitchFamily="49" charset="0"/>
              </a:rPr>
              <a:t> }</a:t>
            </a:r>
            <a:endParaRPr lang="en-US" altLang="en-US" sz="28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2800" dirty="0" smtClean="0">
                <a:latin typeface="Times New Roman" pitchFamily="18" charset="0"/>
              </a:rPr>
              <a:t>Translate paths to test cases: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x =  0, y = 10 (x ==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x =  5, y = 10 (x &gt; 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x =  0, y = 15 (x ==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x =  5, y = 15 (x &gt; 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x = -1, y = 10 (x &lt; 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x = -1, y = 15 (x &lt; 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x = -1, y =  9 (x &lt;  9 &amp;&amp; y &lt;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x =  0, y =  9 (x == 0 &amp;&amp; y &lt;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x =  1, y =  9 (x &gt;  0 &amp;&amp; y &lt;  10)</a:t>
            </a:r>
          </a:p>
          <a:p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5EDDB79-C97D-4035-B06C-ECA6C6CACBD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19200" y="125413"/>
            <a:ext cx="10363200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 dirty="0" err="1" smtClean="0"/>
              <a:t>JUnit</a:t>
            </a:r>
            <a:endParaRPr lang="en-US" altLang="en-US" sz="4800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sz="quarter" idx="1"/>
          </p:nvPr>
        </p:nvSpPr>
        <p:spPr>
          <a:xfrm>
            <a:off x="412752" y="708026"/>
            <a:ext cx="11779249" cy="48164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 smtClean="0"/>
              <a:t>Unit-test framework for Java programs.</a:t>
            </a:r>
          </a:p>
          <a:p>
            <a:pPr lvl="1"/>
            <a:r>
              <a:rPr lang="en-US" altLang="en-US" sz="3200" dirty="0" smtClean="0"/>
              <a:t>open source software</a:t>
            </a:r>
          </a:p>
          <a:p>
            <a:pPr lvl="1"/>
            <a:r>
              <a:rPr lang="en-US" altLang="en-US" sz="3200" dirty="0" smtClean="0"/>
              <a:t>hosted on </a:t>
            </a:r>
            <a:r>
              <a:rPr lang="en-US" altLang="en-US" sz="3200" dirty="0" err="1" smtClean="0"/>
              <a:t>SourceForge</a:t>
            </a:r>
            <a:r>
              <a:rPr lang="en-US" altLang="en-US" sz="3200" dirty="0" smtClean="0"/>
              <a:t>: </a:t>
            </a:r>
            <a:r>
              <a:rPr lang="en-US" altLang="en-US" sz="3200" dirty="0" smtClean="0">
                <a:hlinkClick r:id="rId2"/>
              </a:rPr>
              <a:t>http://junit.sourceforge.net/javadoc</a:t>
            </a:r>
            <a:endParaRPr lang="en-US" altLang="en-US" sz="3200" dirty="0" smtClean="0"/>
          </a:p>
          <a:p>
            <a:pPr lvl="2"/>
            <a:r>
              <a:rPr lang="en-US" altLang="en-US" sz="3200" dirty="0" smtClean="0"/>
              <a:t>Moved to </a:t>
            </a:r>
            <a:r>
              <a:rPr lang="en-US" altLang="en-US" sz="3200" dirty="0" smtClean="0">
                <a:hlinkClick r:id="rId3"/>
              </a:rPr>
              <a:t>http://junit.org</a:t>
            </a:r>
            <a:r>
              <a:rPr lang="en-US" altLang="en-US" sz="3200" dirty="0" smtClean="0"/>
              <a:t> (for </a:t>
            </a:r>
            <a:r>
              <a:rPr lang="en-US" altLang="en-US" sz="3200" dirty="0" err="1" smtClean="0"/>
              <a:t>JUnit</a:t>
            </a:r>
            <a:r>
              <a:rPr lang="en-US" altLang="en-US" sz="3200" dirty="0" smtClean="0"/>
              <a:t> 4 and later) </a:t>
            </a:r>
            <a:endParaRPr lang="en-US" altLang="en-US" sz="2400" dirty="0" smtClean="0">
              <a:hlinkClick r:id="rId4"/>
            </a:endParaRPr>
          </a:p>
          <a:p>
            <a:pPr lvl="1"/>
            <a:r>
              <a:rPr lang="en-US" altLang="en-US" sz="3200" dirty="0" smtClean="0"/>
              <a:t>not in the standard JDK: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en-US" sz="2800" b="1" dirty="0" err="1" smtClean="0">
                <a:latin typeface="Courier New" pitchFamily="49" charset="0"/>
                <a:cs typeface="Courier New" pitchFamily="49" charset="0"/>
              </a:rPr>
              <a:t>junit.framework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.*; 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en-US" altLang="en-US" sz="2800" dirty="0" smtClean="0"/>
              <a:t>for </a:t>
            </a:r>
            <a:r>
              <a:rPr lang="en-US" altLang="en-US" sz="2800" dirty="0" err="1" smtClean="0"/>
              <a:t>JUnit</a:t>
            </a:r>
            <a:r>
              <a:rPr lang="en-US" altLang="en-US" sz="2800" dirty="0" smtClean="0"/>
              <a:t> 3.8 and earlier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en-US" sz="2800" b="1" dirty="0" err="1" smtClean="0">
                <a:latin typeface="Courier New" pitchFamily="49" charset="0"/>
                <a:cs typeface="Courier New" pitchFamily="49" charset="0"/>
              </a:rPr>
              <a:t>org.junit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.*; //</a:t>
            </a:r>
            <a:r>
              <a:rPr lang="en-US" altLang="en-US" sz="2800" dirty="0" smtClean="0"/>
              <a:t>for </a:t>
            </a:r>
            <a:r>
              <a:rPr lang="en-US" altLang="en-US" sz="2800" dirty="0" err="1" smtClean="0"/>
              <a:t>JUnit</a:t>
            </a:r>
            <a:r>
              <a:rPr lang="en-US" altLang="en-US" sz="2800" dirty="0" smtClean="0"/>
              <a:t> 4 and later</a:t>
            </a:r>
            <a:endParaRPr lang="en-US" alt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3200" dirty="0" smtClean="0"/>
              <a:t>Associate a Test class with each unit</a:t>
            </a:r>
          </a:p>
          <a:p>
            <a:pPr lvl="1"/>
            <a:r>
              <a:rPr lang="en-US" altLang="en-US" sz="3200" dirty="0" smtClean="0"/>
              <a:t>one or more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6A0DC63-DD42-4FC8-B614-256FEE58A6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06400" y="52389"/>
            <a:ext cx="1137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itchFamily="16" charset="0"/>
              </a:rPr>
              <a:t>Reading Assignment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261240" y="685800"/>
            <a:ext cx="1052435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9775" indent="-2809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Why Software Fails: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3333"/>
                </a:solidFill>
                <a:latin typeface="Times New Roman" pitchFamily="16" charset="0"/>
                <a:hlinkClick r:id="rId3"/>
              </a:rPr>
              <a:t>http://www.spectrum.ieee.org/sep05/1685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219200" y="125413"/>
            <a:ext cx="10363200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 smtClean="0"/>
              <a:t>JUnit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sz="quarter" idx="1"/>
          </p:nvPr>
        </p:nvSpPr>
        <p:spPr>
          <a:xfrm>
            <a:off x="251885" y="708026"/>
            <a:ext cx="11940116" cy="4816475"/>
          </a:xfrm>
        </p:spPr>
        <p:txBody>
          <a:bodyPr>
            <a:normAutofit lnSpcReduction="10000"/>
          </a:bodyPr>
          <a:lstStyle/>
          <a:p>
            <a:r>
              <a:rPr lang="en-US" altLang="en-US" sz="3600" smtClean="0"/>
              <a:t>The test class has a set of test methods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  public void testX()</a:t>
            </a:r>
            <a:endParaRPr lang="en-US" altLang="en-US" sz="3600" smtClean="0"/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600" smtClean="0"/>
              <a:t>where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3600" smtClean="0"/>
              <a:t> is the method to be tested</a:t>
            </a:r>
          </a:p>
          <a:p>
            <a:r>
              <a:rPr lang="en-US" altLang="en-US" sz="3600" smtClean="0"/>
              <a:t>The test methods use “assertions” to perform the tests, ex: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	Assert.assertEquals(x,y)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	Assert.assertTrue(c)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 	Assert.assertSame(obj1, obj2)</a:t>
            </a:r>
          </a:p>
          <a:p>
            <a:endParaRPr lang="en-US" altLang="en-US" sz="3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0A8C436-8928-41B7-A2FB-785D55740D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Building unit tests with JUnit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239838"/>
            <a:ext cx="10363200" cy="4779962"/>
          </a:xfrm>
        </p:spPr>
        <p:txBody>
          <a:bodyPr>
            <a:normAutofit lnSpcReduction="10000"/>
          </a:bodyPr>
          <a:lstStyle/>
          <a:p>
            <a:r>
              <a:rPr lang="en-US" altLang="en-US" sz="4000" smtClean="0"/>
              <a:t>Initialize any instance variables necessary for testing in the test object</a:t>
            </a:r>
          </a:p>
          <a:p>
            <a:r>
              <a:rPr lang="en-US" altLang="en-US" sz="4000" smtClean="0"/>
              <a:t>Define tests for emptiness, equality, boundary conditions, ...</a:t>
            </a:r>
          </a:p>
          <a:p>
            <a:r>
              <a:rPr lang="en-US" altLang="en-US" sz="4000" smtClean="0"/>
              <a:t>Define test suites, if necessary, to group tests.</a:t>
            </a:r>
          </a:p>
          <a:p>
            <a:r>
              <a:rPr lang="en-US" altLang="en-US" sz="4000" smtClean="0"/>
              <a:t>Use Assert methods to perform tests</a:t>
            </a:r>
          </a:p>
          <a:p>
            <a:endParaRPr lang="en-US" altLang="en-US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17BBD8B-EFBD-4A32-9CDE-04284FDFF2F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JUnit 3.8 vs. 4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258234" y="817563"/>
            <a:ext cx="11933767" cy="5683250"/>
          </a:xfrm>
        </p:spPr>
        <p:txBody>
          <a:bodyPr/>
          <a:lstStyle/>
          <a:p>
            <a:r>
              <a:rPr lang="en-US" altLang="en-US" sz="3600" smtClean="0"/>
              <a:t>JUnit 4: all test methods are annotated with @Test. </a:t>
            </a:r>
          </a:p>
          <a:p>
            <a:pPr lvl="1"/>
            <a:r>
              <a:rPr lang="en-US" altLang="en-US" sz="3600" smtClean="0"/>
              <a:t>Unlike JUnit3 tests, you do not need to prefix the method name with "test“.</a:t>
            </a:r>
          </a:p>
          <a:p>
            <a:r>
              <a:rPr lang="en-US" altLang="en-US" sz="3600" smtClean="0"/>
              <a:t>JUnit 4 does not have the test classes extend junit.framework.TestCase (directly or indirectly). </a:t>
            </a:r>
          </a:p>
          <a:p>
            <a:pPr lvl="1"/>
            <a:r>
              <a:rPr lang="en-US" altLang="en-US" sz="3600" smtClean="0"/>
              <a:t>Usually, tests with JUnit4 do not need to extend anything (which is good, since Java does not support multiple inheritance).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8ECB7A4-A860-4983-B4B5-80373A4460E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JUnit Example – StatCompiler.java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685800"/>
            <a:ext cx="1219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8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StatCompiler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/**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* a, b, &amp; c must all be positive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**/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public static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averageOfPosInts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a,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b,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c)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			throws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if ((a &lt; 0) || (b &lt;0) || (c &lt; 0))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	throw new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("No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neg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values");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sum = a + b + c;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return sum/3;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public static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median(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a,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b,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c){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if ( (a &gt;=b) &amp;&amp; (a &lt;=c))		return a;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else if ((a &gt;= b) &amp;&amp; (a &gt;=c))	return b;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else					return c;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7C8D1D4-4CD9-4B02-92A3-6ADD5E06F8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1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941484" y="84138"/>
            <a:ext cx="60938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StatCompilerTest_3_8.java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0" y="177801"/>
            <a:ext cx="12192000" cy="69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junit.framework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.*;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//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JUnit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3.8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extends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TestCase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java.lang.String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testName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super(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testName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						(1, 2, 3), 2);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try{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(-1, 2, 3);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   	fail("Exception should have been thrown");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} catch 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iae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{}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(2,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(1, 2, 3));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(2,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(3, 2, 1));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97BAD85-56E6-4593-907C-1B0D6FB9380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9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Run JUnit version 3.8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Junit version 3.8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Errors logged for the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No errors.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Failures logged for the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Total failures: 1 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Test case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failed with "expected:&lt;2&gt; but was:&lt;3&gt;“ at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StatCompilerTest.testMedian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(StatCompilerTest.java:42)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Summary of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Result: Failed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Run:            2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Failures:       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Errors:         0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Elapsed time:   0.01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3E5A999-2C9F-4910-B2B1-F03F4B755BC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1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5941484" y="84138"/>
            <a:ext cx="60938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smtClean="0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StatCompilerTest_4.java</a:t>
            </a:r>
            <a:endParaRPr lang="en-US" altLang="en-US" sz="2800" b="1" dirty="0">
              <a:solidFill>
                <a:srgbClr val="333399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177801"/>
            <a:ext cx="12192000" cy="69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org.junit.Test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static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org.junit.Assert</a:t>
            </a:r>
            <a:r>
              <a:rPr lang="en-US" altLang="en-US" sz="1600" b="1" dirty="0" smtClean="0">
                <a:latin typeface="Courier New" pitchFamily="49" charset="0"/>
                <a:ea typeface="Microsoft YaHei" pitchFamily="34" charset="-122"/>
              </a:rPr>
              <a:t>.*;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smtClean="0">
                <a:latin typeface="Courier New" pitchFamily="49" charset="0"/>
                <a:ea typeface="Microsoft YaHei" pitchFamily="34" charset="-122"/>
              </a:rPr>
              <a:t>{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 smtClean="0">
                <a:latin typeface="Courier New" pitchFamily="49" charset="0"/>
                <a:ea typeface="Microsoft YaHei" pitchFamily="34" charset="-122"/>
              </a:rPr>
              <a:t>    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@Test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a = 1;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b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c = 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result =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(a, b, c);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, result);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 smtClean="0">
                <a:latin typeface="Courier New" pitchFamily="49" charset="0"/>
                <a:ea typeface="Microsoft YaHei" pitchFamily="34" charset="-122"/>
              </a:rPr>
              <a:t>    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@Test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("median");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a = </a:t>
            </a:r>
            <a:r>
              <a:rPr lang="en-US" altLang="en-US" sz="1600" b="1" dirty="0" smtClean="0">
                <a:latin typeface="Courier New" pitchFamily="49" charset="0"/>
                <a:ea typeface="Microsoft YaHei" pitchFamily="34" charset="-122"/>
              </a:rPr>
              <a:t>3;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b = </a:t>
            </a:r>
            <a:r>
              <a:rPr lang="en-US" altLang="en-US" sz="1600" b="1" dirty="0" smtClean="0">
                <a:latin typeface="Courier New" pitchFamily="49" charset="0"/>
                <a:ea typeface="Microsoft YaHei" pitchFamily="34" charset="-122"/>
              </a:rPr>
              <a:t>2;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c = </a:t>
            </a:r>
            <a:r>
              <a:rPr lang="en-US" altLang="en-US" sz="1600" b="1" dirty="0" smtClean="0">
                <a:latin typeface="Courier New" pitchFamily="49" charset="0"/>
                <a:ea typeface="Microsoft YaHei" pitchFamily="34" charset="-122"/>
              </a:rPr>
              <a:t>1;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result =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(a, b, c);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, result);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81A6203-8172-4817-AF78-6F109D37FF5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1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98D0A43-E5BB-498B-8074-085342F9F9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13" y="740651"/>
            <a:ext cx="69088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7724" y="126171"/>
            <a:ext cx="997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NetBeans and Junit: Download the Junit library and add it in the path. The Junit plugin is installed.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17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Run JUnit version 4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06401" y="685800"/>
            <a:ext cx="1480396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Run: java 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org.junit.runner.JUnitCore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 [test class name]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JUnit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 version 4.11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.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.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Time: 0.005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There was 1 failure: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1) 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(JUnit_test_01)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java.lang.AssertionError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: expected:&lt;2&gt; but was:&lt;3&gt;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FAILURES!!!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Tests run: 2,  Failures: 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D2476E5-CEA8-4730-BE56-8EAD2A0F87C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smtClean="0"/>
              <a:t>Notes on Static import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298452" y="838200"/>
            <a:ext cx="12043833" cy="5240338"/>
          </a:xfrm>
        </p:spPr>
        <p:txBody>
          <a:bodyPr>
            <a:normAutofit lnSpcReduction="10000"/>
          </a:bodyPr>
          <a:lstStyle/>
          <a:p>
            <a:r>
              <a:rPr lang="en-US" altLang="en-US" sz="3200" smtClean="0"/>
              <a:t>Static import is a feature introduced in the Java programming language that allows members (fields and methods) defined in a class as public static to be used in Java code without specifying the class in which the field is defined. </a:t>
            </a:r>
          </a:p>
          <a:p>
            <a:r>
              <a:rPr lang="en-US" altLang="en-US" sz="3200" smtClean="0"/>
              <a:t>The mechanism can be used to reference individual members of a class:</a:t>
            </a:r>
          </a:p>
          <a:p>
            <a:pPr lvl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import static java.lang.Math.PI;</a:t>
            </a:r>
          </a:p>
          <a:p>
            <a:pPr lvl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import static java.lang.Math.pow;</a:t>
            </a:r>
            <a:endParaRPr lang="en-US" altLang="en-US" sz="3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3200" smtClean="0"/>
              <a:t>or all the static members of a class:</a:t>
            </a:r>
          </a:p>
          <a:p>
            <a:pPr lvl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import static java.lang.Math.*;</a:t>
            </a:r>
          </a:p>
          <a:p>
            <a:pPr lvl="1"/>
            <a:endParaRPr lang="en-US" altLang="en-US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5F7E246-649B-4DF2-B1D8-032B242CC91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Man-hours</a:t>
            </a:r>
            <a:endParaRPr lang="en-US" altLang="en-US" smtClean="0">
              <a:hlinkClick r:id="rId2"/>
            </a:endParaRPr>
          </a:p>
        </p:txBody>
      </p:sp>
      <p:sp>
        <p:nvSpPr>
          <p:cNvPr id="8195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123951"/>
            <a:ext cx="10363200" cy="4779963"/>
          </a:xfrm>
        </p:spPr>
        <p:txBody>
          <a:bodyPr>
            <a:normAutofit lnSpcReduction="10000"/>
          </a:bodyPr>
          <a:lstStyle/>
          <a:p>
            <a:r>
              <a:rPr lang="en-US" altLang="en-US" sz="3600" smtClean="0"/>
              <a:t>Labor is sometimes measured in man-hours, man-months, or man-years.</a:t>
            </a:r>
          </a:p>
          <a:p>
            <a:pPr lvl="1"/>
            <a:r>
              <a:rPr lang="en-US" altLang="en-US" sz="3600" smtClean="0"/>
              <a:t>Example: Doom3 took 5 years and more than 100 man-years of labor to develop</a:t>
            </a:r>
          </a:p>
          <a:p>
            <a:pPr lvl="2"/>
            <a:r>
              <a:rPr lang="en-US" altLang="en-US" sz="3200" smtClean="0"/>
              <a:t>Company Spokesman: "It will be ready when it's done"</a:t>
            </a:r>
          </a:p>
          <a:p>
            <a:pPr lvl="1"/>
            <a:r>
              <a:rPr lang="en-US" altLang="en-US" sz="3600" smtClean="0"/>
              <a:t>Why not double the size of the team and halve the </a:t>
            </a:r>
            <a:r>
              <a:rPr lang="en-US" altLang="en-US" sz="3600" i="1" smtClean="0"/>
              <a:t>lead time </a:t>
            </a:r>
            <a:r>
              <a:rPr lang="en-US" altLang="en-US" sz="3600" smtClean="0"/>
              <a:t>(concept date to release date)?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EC04405-C8D3-4338-94B4-48D82A7EE1D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Static import 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1308538" y="893764"/>
            <a:ext cx="11393579" cy="5126037"/>
          </a:xfrm>
        </p:spPr>
        <p:txBody>
          <a:bodyPr>
            <a:normAutofit fontScale="85000" lnSpcReduction="20000"/>
          </a:bodyPr>
          <a:lstStyle/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java.lang.Math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// OR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// import static 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java.lang.Math.PI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// import static 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java.lang.Math.pow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endParaRPr lang="en-US" alt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java.lang.System.out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endParaRPr lang="en-US" alt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("Hello World!");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("A circle with a diameter of 5 cm has:");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("A circumference of " + (</a:t>
            </a:r>
            <a:r>
              <a:rPr lang="en-US" alt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 * 5) + " cm");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("And an area of " + (</a:t>
            </a:r>
            <a:r>
              <a:rPr lang="en-US" alt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pow(2.5,2)</a:t>
            </a: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		+ " sq. cm");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612E968E-FD41-4398-8FB4-2F852CED9D8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22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6600" dirty="0" smtClean="0"/>
              <a:t>Notes on Assertions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 smtClean="0"/>
              <a:t>An assertion is a Java statement that enables you to assert an assumption about your program. </a:t>
            </a:r>
          </a:p>
          <a:p>
            <a:r>
              <a:rPr lang="en-US" altLang="en-US" sz="3600" dirty="0" smtClean="0"/>
              <a:t>An assertion contains a Boolean expression that should be true during program execution. </a:t>
            </a:r>
          </a:p>
          <a:p>
            <a:r>
              <a:rPr lang="en-US" altLang="en-US" sz="3600" dirty="0" smtClean="0"/>
              <a:t>Assertions can be used to assure program correctness and avoid logic errors.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612E968E-FD41-4398-8FB4-2F852CED9D8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6600" dirty="0">
                <a:cs typeface="Times New Roman" pitchFamily="18" charset="0"/>
              </a:rPr>
              <a:t>Declaring Assertions</a:t>
            </a:r>
            <a:endParaRPr lang="en-US" altLang="en-US" sz="6600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An assertion is declared using the new Java keyword assert in JDK 1.4 as follows:</a:t>
            </a:r>
          </a:p>
          <a:p>
            <a:pPr marL="823913" lvl="3" indent="0">
              <a:buNone/>
            </a:pPr>
            <a:r>
              <a:rPr lang="en-US" altLang="en-US" sz="3000" dirty="0" smtClean="0"/>
              <a:t>assert </a:t>
            </a:r>
            <a:r>
              <a:rPr lang="en-US" altLang="en-US" sz="3000" dirty="0"/>
              <a:t>assertion;  </a:t>
            </a:r>
            <a:r>
              <a:rPr lang="en-US" altLang="en-US" sz="3000" dirty="0" smtClean="0"/>
              <a:t>      OR</a:t>
            </a:r>
            <a:endParaRPr lang="en-US" altLang="en-US" sz="3000" dirty="0"/>
          </a:p>
          <a:p>
            <a:pPr marL="823913" lvl="3" indent="0">
              <a:buNone/>
            </a:pPr>
            <a:r>
              <a:rPr lang="en-US" altLang="en-US" sz="3000" dirty="0" smtClean="0"/>
              <a:t>assert </a:t>
            </a:r>
            <a:r>
              <a:rPr lang="en-US" altLang="en-US" sz="3000" dirty="0"/>
              <a:t>assertion : </a:t>
            </a:r>
            <a:r>
              <a:rPr lang="en-US" altLang="en-US" sz="3000" dirty="0" err="1"/>
              <a:t>detailMessage</a:t>
            </a:r>
            <a:r>
              <a:rPr lang="en-US" altLang="en-US" sz="3000" dirty="0"/>
              <a:t>;</a:t>
            </a:r>
          </a:p>
          <a:p>
            <a:pPr marL="0" indent="0">
              <a:buNone/>
            </a:pPr>
            <a:r>
              <a:rPr lang="en-US" altLang="en-US" sz="3600" dirty="0" smtClean="0"/>
              <a:t>where </a:t>
            </a:r>
            <a:r>
              <a:rPr lang="en-US" altLang="en-US" sz="3600" dirty="0"/>
              <a:t>assertion is a Boolean expression and </a:t>
            </a:r>
            <a:r>
              <a:rPr lang="en-US" altLang="en-US" sz="3600" dirty="0" err="1"/>
              <a:t>detailMessage</a:t>
            </a:r>
            <a:r>
              <a:rPr lang="en-US" altLang="en-US" sz="3600" dirty="0"/>
              <a:t> is a primitive-type or an Object value. </a:t>
            </a:r>
          </a:p>
          <a:p>
            <a:endParaRPr lang="en-US" altLang="en-US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612E968E-FD41-4398-8FB4-2F852CED9D8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6600" dirty="0">
                <a:cs typeface="Times New Roman" pitchFamily="18" charset="0"/>
              </a:rPr>
              <a:t>Executing Assertions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an assertion statement is executed, Java evaluates the assertion.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is false, an </a:t>
            </a:r>
            <a:r>
              <a:rPr lang="en-US" dirty="0" err="1"/>
              <a:t>AssertionError</a:t>
            </a:r>
            <a:r>
              <a:rPr lang="en-US" dirty="0"/>
              <a:t> will be thrown.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AssertionError</a:t>
            </a:r>
            <a:r>
              <a:rPr lang="en-US" dirty="0"/>
              <a:t> class has a no-</a:t>
            </a:r>
            <a:r>
              <a:rPr lang="en-US" dirty="0" err="1"/>
              <a:t>arg</a:t>
            </a:r>
            <a:r>
              <a:rPr lang="en-US" dirty="0"/>
              <a:t> constructor and seven overloaded single-argument constructors of type </a:t>
            </a:r>
            <a:r>
              <a:rPr lang="en-US" dirty="0" err="1"/>
              <a:t>int</a:t>
            </a:r>
            <a:r>
              <a:rPr lang="en-US" dirty="0"/>
              <a:t>, long, float, double, </a:t>
            </a:r>
            <a:r>
              <a:rPr lang="en-US" dirty="0" err="1"/>
              <a:t>boolean</a:t>
            </a:r>
            <a:r>
              <a:rPr lang="en-US" dirty="0"/>
              <a:t>, char, and Object. </a:t>
            </a:r>
          </a:p>
          <a:p>
            <a:pPr lvl="1"/>
            <a:r>
              <a:rPr lang="en-US" dirty="0"/>
              <a:t>For the first assert statement with no detail message, the no-</a:t>
            </a:r>
            <a:r>
              <a:rPr lang="en-US" dirty="0" err="1"/>
              <a:t>arg</a:t>
            </a:r>
            <a:r>
              <a:rPr lang="en-US" dirty="0"/>
              <a:t> constructor of </a:t>
            </a:r>
            <a:r>
              <a:rPr lang="en-US" dirty="0" err="1"/>
              <a:t>AssertionError</a:t>
            </a:r>
            <a:r>
              <a:rPr lang="en-US" dirty="0"/>
              <a:t> is used.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second assert statement with a detail message, an appropriate </a:t>
            </a:r>
            <a:r>
              <a:rPr lang="en-US" dirty="0" err="1"/>
              <a:t>AssertionError</a:t>
            </a:r>
            <a:r>
              <a:rPr lang="en-US" dirty="0"/>
              <a:t> constructor is used to match the data type of the message.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 err="1"/>
              <a:t>AssertionError</a:t>
            </a:r>
            <a:r>
              <a:rPr lang="en-US" dirty="0"/>
              <a:t> is a subclass of Error, when an assertion becomes false, the program displays a message on the console and exits.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A9E6E97-2909-49FE-875E-1B9FE6E810F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4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274638"/>
            <a:ext cx="11687287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 dirty="0">
                <a:cs typeface="Times New Roman" pitchFamily="18" charset="0"/>
              </a:rPr>
              <a:t>Executing Assertions Example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5021" y="1124701"/>
            <a:ext cx="10337332" cy="48951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AssertionDemo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sum = 0;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   for (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= 0; 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     sum += 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; 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   assert </a:t>
            </a:r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== 10;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   assert sum &gt; 10 &amp;&amp; sum &lt; 5 * 10 : "sum is " + sum;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A9E6E97-2909-49FE-875E-1B9FE6E810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4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Running Programs with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default, the assertions are disabled at runtime. To enable it, use the switch –</a:t>
            </a:r>
            <a:r>
              <a:rPr lang="en-US" dirty="0" err="1"/>
              <a:t>enableassertions</a:t>
            </a:r>
            <a:r>
              <a:rPr lang="en-US" dirty="0"/>
              <a:t>, or –</a:t>
            </a:r>
            <a:r>
              <a:rPr lang="en-US" dirty="0" err="1"/>
              <a:t>ea</a:t>
            </a:r>
            <a:r>
              <a:rPr lang="en-US" dirty="0"/>
              <a:t> for short, as follows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java –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AssertionDemo</a:t>
            </a:r>
            <a:endParaRPr lang="en-US" dirty="0"/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AssertionDemo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sum = 0;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   for (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= 0;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     sum +=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; 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   assert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  <a:cs typeface="Times New Roman" pitchFamily="18" charset="0"/>
              </a:rPr>
              <a:t>!= 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altLang="en-US" sz="1600" b="1" dirty="0" smtClean="0">
                <a:latin typeface="Courier New" pitchFamily="49" charset="0"/>
                <a:cs typeface="Times New Roman" pitchFamily="18" charset="0"/>
              </a:rPr>
              <a:t>;</a:t>
            </a:r>
            <a:endParaRPr lang="en-US" altLang="en-US" sz="1600" b="1" dirty="0">
              <a:latin typeface="Courier New" pitchFamily="49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SzPct val="75000"/>
              <a:buNone/>
            </a:pP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r>
              <a:rPr lang="en-US" sz="1600" dirty="0">
                <a:latin typeface="Courier New"/>
              </a:rPr>
              <a:t>Exception in thread "main" </a:t>
            </a:r>
            <a:r>
              <a:rPr lang="en-US" sz="1600" dirty="0" err="1">
                <a:latin typeface="Courier New"/>
              </a:rPr>
              <a:t>java.lang.AssertionError</a:t>
            </a:r>
            <a:endParaRPr lang="en-US" sz="1600" dirty="0">
              <a:latin typeface="Courier New"/>
            </a:endParaRPr>
          </a:p>
          <a:p>
            <a:r>
              <a:rPr lang="en-US" sz="1600" dirty="0">
                <a:latin typeface="Courier New"/>
              </a:rPr>
              <a:t>at </a:t>
            </a:r>
            <a:r>
              <a:rPr lang="en-US" sz="1600" dirty="0" err="1" smtClean="0">
                <a:latin typeface="Courier New"/>
              </a:rPr>
              <a:t>AssertionDemo.main</a:t>
            </a:r>
            <a:r>
              <a:rPr lang="en-US" sz="1600" dirty="0" smtClean="0">
                <a:latin typeface="Courier New"/>
              </a:rPr>
              <a:t>(</a:t>
            </a:r>
            <a:r>
              <a:rPr lang="en-US" sz="1600" u="sng" dirty="0" smtClean="0">
                <a:latin typeface="Courier New"/>
              </a:rPr>
              <a:t>AssertionDemo.java:7)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A9E6E97-2909-49FE-875E-1B9FE6E810F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6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Running Programs with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Assertions can be selectively enabled or disabled at class level or package level.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disable switch is –</a:t>
            </a:r>
            <a:r>
              <a:rPr lang="en-US" dirty="0" err="1"/>
              <a:t>disableassertions</a:t>
            </a:r>
            <a:r>
              <a:rPr lang="en-US" dirty="0"/>
              <a:t> or –da for short.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following command enables assertions in package package1 and disables assertions in class Class1.</a:t>
            </a:r>
          </a:p>
          <a:p>
            <a:pPr marL="319088" lvl="1" indent="0">
              <a:buNone/>
            </a:pPr>
            <a:r>
              <a:rPr lang="en-US" dirty="0" smtClean="0"/>
              <a:t>	java </a:t>
            </a:r>
            <a:r>
              <a:rPr lang="en-US" dirty="0"/>
              <a:t>–ea:package1 –da:Class1 </a:t>
            </a:r>
            <a:r>
              <a:rPr lang="en-US" dirty="0" err="1"/>
              <a:t>AssertionDemo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A9E6E97-2909-49FE-875E-1B9FE6E810F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0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07" y="274638"/>
            <a:ext cx="13274693" cy="735012"/>
          </a:xfrm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Using Exception Handling or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dirty="0">
                <a:cs typeface="Times New Roman" pitchFamily="18" charset="0"/>
              </a:rPr>
              <a:t>Assertion should not be used to replace exception handling. </a:t>
            </a:r>
            <a:endParaRPr lang="en-US" altLang="en-US" sz="2800" dirty="0" smtClean="0"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cs typeface="Times New Roman" pitchFamily="18" charset="0"/>
              </a:rPr>
              <a:t>Exception </a:t>
            </a:r>
            <a:r>
              <a:rPr lang="en-US" altLang="en-US" dirty="0">
                <a:cs typeface="Times New Roman" pitchFamily="18" charset="0"/>
              </a:rPr>
              <a:t>handling deals with unusual circumstances during program execution. </a:t>
            </a:r>
            <a:endParaRPr lang="en-US" altLang="en-US" dirty="0" smtClean="0"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cs typeface="Times New Roman" pitchFamily="18" charset="0"/>
              </a:rPr>
              <a:t>Assertions </a:t>
            </a:r>
            <a:r>
              <a:rPr lang="en-US" altLang="en-US" dirty="0">
                <a:cs typeface="Times New Roman" pitchFamily="18" charset="0"/>
              </a:rPr>
              <a:t>are to assure the correctness of the program. </a:t>
            </a:r>
            <a:endParaRPr lang="en-US" altLang="en-US" dirty="0" smtClean="0"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cs typeface="Times New Roman" pitchFamily="18" charset="0"/>
              </a:rPr>
              <a:t>Exception </a:t>
            </a:r>
            <a:r>
              <a:rPr lang="en-US" altLang="en-US" dirty="0">
                <a:cs typeface="Times New Roman" pitchFamily="18" charset="0"/>
              </a:rPr>
              <a:t>handling addresses robustness and assertion addresses correctness. </a:t>
            </a:r>
            <a:endParaRPr lang="en-US" altLang="en-US" dirty="0" smtClean="0"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cs typeface="Times New Roman" pitchFamily="18" charset="0"/>
              </a:rPr>
              <a:t>Assertions are used for internal consistency and validity checks. </a:t>
            </a:r>
          </a:p>
          <a:p>
            <a:pPr lvl="1"/>
            <a:r>
              <a:rPr lang="en-US" altLang="en-US" dirty="0" smtClean="0">
                <a:cs typeface="Times New Roman" pitchFamily="18" charset="0"/>
              </a:rPr>
              <a:t>Assertions </a:t>
            </a:r>
            <a:r>
              <a:rPr lang="en-US" altLang="en-US" dirty="0">
                <a:cs typeface="Times New Roman" pitchFamily="18" charset="0"/>
              </a:rPr>
              <a:t>are checked at runtime and can be turned on or off at startup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A9E6E97-2909-49FE-875E-1B9FE6E810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6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07" y="274638"/>
            <a:ext cx="13274693" cy="735012"/>
          </a:xfrm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Using Exception Handling or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2921" y="1239916"/>
            <a:ext cx="11175220" cy="4779885"/>
          </a:xfrm>
        </p:spPr>
        <p:txBody>
          <a:bodyPr/>
          <a:lstStyle/>
          <a:p>
            <a:r>
              <a:rPr lang="en-US" altLang="en-US" sz="2800" dirty="0">
                <a:cs typeface="Times New Roman" pitchFamily="18" charset="0"/>
              </a:rPr>
              <a:t>Do not use assertions for argument checking in public </a:t>
            </a:r>
            <a:r>
              <a:rPr lang="en-US" altLang="en-US" sz="2800" dirty="0" smtClean="0">
                <a:cs typeface="Times New Roman" pitchFamily="18" charset="0"/>
              </a:rPr>
              <a:t>methods: </a:t>
            </a:r>
          </a:p>
          <a:p>
            <a:pPr lvl="1"/>
            <a:r>
              <a:rPr lang="en-US" altLang="en-US" dirty="0" smtClean="0">
                <a:cs typeface="Times New Roman" pitchFamily="18" charset="0"/>
              </a:rPr>
              <a:t>Valid </a:t>
            </a:r>
            <a:r>
              <a:rPr lang="en-US" altLang="en-US" dirty="0">
                <a:cs typeface="Times New Roman" pitchFamily="18" charset="0"/>
              </a:rPr>
              <a:t>arguments that may be passed to a public method are considered to be part of the method’s contract. </a:t>
            </a:r>
            <a:endParaRPr lang="en-US" altLang="en-US" dirty="0" smtClean="0"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dirty="0">
                <a:cs typeface="Times New Roman" pitchFamily="18" charset="0"/>
              </a:rPr>
              <a:t>contract must always be obeyed whether assertions are enabled or disabled. </a:t>
            </a:r>
            <a:endParaRPr lang="en-US" altLang="en-US" dirty="0" smtClean="0"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cs typeface="Times New Roman" pitchFamily="18" charset="0"/>
              </a:rPr>
              <a:t>For </a:t>
            </a:r>
            <a:r>
              <a:rPr lang="en-US" altLang="en-US" dirty="0">
                <a:cs typeface="Times New Roman" pitchFamily="18" charset="0"/>
              </a:rPr>
              <a:t>example, the following code in the Circle class should be rewritten using exception </a:t>
            </a:r>
            <a:r>
              <a:rPr lang="en-US" altLang="en-US" dirty="0" smtClean="0">
                <a:cs typeface="Times New Roman" pitchFamily="18" charset="0"/>
              </a:rPr>
              <a:t>handling: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  <a:cs typeface="Times New Roman" pitchFamily="18" charset="0"/>
              </a:rPr>
              <a:t>public void </a:t>
            </a:r>
            <a:r>
              <a:rPr lang="en-US" altLang="en-US" sz="2400" b="1" dirty="0" err="1">
                <a:latin typeface="Courier New" pitchFamily="49" charset="0"/>
                <a:cs typeface="Times New Roman" pitchFamily="18" charset="0"/>
              </a:rPr>
              <a:t>setRadius</a:t>
            </a:r>
            <a:r>
              <a:rPr lang="en-US" altLang="en-US" sz="2400" b="1" dirty="0">
                <a:latin typeface="Courier New" pitchFamily="49" charset="0"/>
                <a:cs typeface="Times New Roman" pitchFamily="18" charset="0"/>
              </a:rPr>
              <a:t>(double </a:t>
            </a:r>
            <a:r>
              <a:rPr lang="en-US" altLang="en-US" sz="2400" b="1" dirty="0" err="1">
                <a:latin typeface="Courier New" pitchFamily="49" charset="0"/>
                <a:cs typeface="Times New Roman" pitchFamily="18" charset="0"/>
              </a:rPr>
              <a:t>newRadius</a:t>
            </a:r>
            <a:r>
              <a:rPr lang="en-US" altLang="en-US" sz="2400" b="1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  <a:cs typeface="Times New Roman" pitchFamily="18" charset="0"/>
              </a:rPr>
              <a:t>  assert </a:t>
            </a:r>
            <a:r>
              <a:rPr lang="en-US" altLang="en-US" sz="2400" b="1" dirty="0" err="1">
                <a:latin typeface="Courier New" pitchFamily="49" charset="0"/>
                <a:cs typeface="Times New Roman" pitchFamily="18" charset="0"/>
              </a:rPr>
              <a:t>newRadius</a:t>
            </a:r>
            <a:r>
              <a:rPr lang="en-US" altLang="en-US" sz="2400" b="1" dirty="0">
                <a:latin typeface="Courier New" pitchFamily="49" charset="0"/>
                <a:cs typeface="Times New Roman" pitchFamily="18" charset="0"/>
              </a:rPr>
              <a:t> &gt;= 0;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  <a:cs typeface="Times New Roman" pitchFamily="18" charset="0"/>
              </a:rPr>
              <a:t>  radius =  </a:t>
            </a:r>
            <a:r>
              <a:rPr lang="en-US" altLang="en-US" sz="2400" b="1" dirty="0" err="1">
                <a:latin typeface="Courier New" pitchFamily="49" charset="0"/>
                <a:cs typeface="Times New Roman" pitchFamily="18" charset="0"/>
              </a:rPr>
              <a:t>newRadius</a:t>
            </a:r>
            <a:r>
              <a:rPr lang="en-US" altLang="en-US" sz="2400" b="1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319088" lvl="1" indent="0">
              <a:buNone/>
            </a:pP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A9E6E97-2909-49FE-875E-1B9FE6E810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3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07" y="274638"/>
            <a:ext cx="13274693" cy="735012"/>
          </a:xfrm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Using Exception Handling or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2921" y="1239916"/>
            <a:ext cx="11175220" cy="4779885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cs typeface="Times New Roman" pitchFamily="18" charset="0"/>
              </a:rPr>
              <a:t>Use assertions to reaffirm assumptions. </a:t>
            </a:r>
            <a:endParaRPr lang="en-US" altLang="en-US" sz="2800" dirty="0" smtClean="0"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cs typeface="Times New Roman" pitchFamily="18" charset="0"/>
              </a:rPr>
              <a:t>This </a:t>
            </a:r>
            <a:r>
              <a:rPr lang="en-US" altLang="en-US" dirty="0">
                <a:cs typeface="Times New Roman" pitchFamily="18" charset="0"/>
              </a:rPr>
              <a:t>gives you more confidence to assure correctness of the program. </a:t>
            </a:r>
            <a:endParaRPr lang="en-US" altLang="en-US" dirty="0" smtClean="0"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dirty="0">
                <a:cs typeface="Times New Roman" pitchFamily="18" charset="0"/>
              </a:rPr>
              <a:t>common use of assertions is to replace assumptions with assertions in the code. </a:t>
            </a:r>
            <a:endParaRPr lang="en-US" altLang="en-US" dirty="0" smtClean="0">
              <a:cs typeface="Times New Roman" pitchFamily="18" charset="0"/>
            </a:endParaRPr>
          </a:p>
          <a:p>
            <a:pPr lvl="1"/>
            <a:r>
              <a:rPr lang="en-US" altLang="en-US" dirty="0">
                <a:cs typeface="Times New Roman" pitchFamily="18" charset="0"/>
              </a:rPr>
              <a:t>A good use of assertions is place assertions in a switch statement without a default case. For </a:t>
            </a:r>
            <a:r>
              <a:rPr lang="en-US" altLang="en-US" dirty="0" smtClean="0">
                <a:cs typeface="Times New Roman" pitchFamily="18" charset="0"/>
              </a:rPr>
              <a:t>example:</a:t>
            </a:r>
            <a:endParaRPr lang="en-US" altLang="en-US" dirty="0">
              <a:cs typeface="Times New Roman" pitchFamily="18" charset="0"/>
            </a:endParaRP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  <a:cs typeface="Times New Roman" pitchFamily="18" charset="0"/>
              </a:rPr>
              <a:t>switch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(month) {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  case 1: ... ; break;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  case 2: ... ; break;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  ...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  case 12: ... ; break;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  default: assert false : "Invalid month: " + month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 marL="319088" lvl="1" indent="0">
              <a:buNone/>
            </a:pPr>
            <a:endParaRPr lang="en-US" altLang="en-US" dirty="0">
              <a:cs typeface="Times New Roman" pitchFamily="18" charset="0"/>
            </a:endParaRPr>
          </a:p>
          <a:p>
            <a:pPr lvl="1"/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A9E6E97-2909-49FE-875E-1B9FE6E810F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79883" y="201613"/>
            <a:ext cx="11220449" cy="73501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Man-hours: The Mythical Man-Month</a:t>
            </a:r>
            <a:br>
              <a:rPr lang="en-US" altLang="en-US" dirty="0" smtClean="0"/>
            </a:br>
            <a:endParaRPr lang="en-US" altLang="en-US" dirty="0" smtClean="0">
              <a:hlinkClick r:id="rId2"/>
            </a:endParaRPr>
          </a:p>
        </p:txBody>
      </p:sp>
      <p:sp>
        <p:nvSpPr>
          <p:cNvPr id="9219" name="Content Placeholder 6"/>
          <p:cNvSpPr>
            <a:spLocks noGrp="1"/>
          </p:cNvSpPr>
          <p:nvPr>
            <p:ph sz="quarter" idx="1"/>
          </p:nvPr>
        </p:nvSpPr>
        <p:spPr>
          <a:xfrm>
            <a:off x="309034" y="779463"/>
            <a:ext cx="11273367" cy="48180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000" smtClean="0"/>
              <a:t>Assume that a software program might take one expert programmer a year to develop = 12 man-months</a:t>
            </a:r>
          </a:p>
          <a:p>
            <a:r>
              <a:rPr lang="en-US" altLang="en-US" sz="3000" smtClean="0"/>
              <a:t>Market pressures might be such that we want to get the program finished in a month, rather than a year</a:t>
            </a:r>
          </a:p>
          <a:p>
            <a:r>
              <a:rPr lang="en-US" altLang="en-US" sz="3000" smtClean="0"/>
              <a:t>1 programmer * 12 months = 12 programmers * 1 month?</a:t>
            </a:r>
          </a:p>
          <a:p>
            <a:pPr lvl="1"/>
            <a:r>
              <a:rPr lang="en-US" altLang="en-US" sz="2800" smtClean="0">
                <a:solidFill>
                  <a:srgbClr val="000000"/>
                </a:solidFill>
                <a:latin typeface="Times New Roman" pitchFamily="18" charset="0"/>
              </a:rPr>
              <a:t>When you throw additional programmers at a project that is late, you are likely to make it </a:t>
            </a:r>
            <a:r>
              <a:rPr lang="en-US" altLang="en-US" sz="2800" i="1" smtClean="0">
                <a:solidFill>
                  <a:srgbClr val="000000"/>
                </a:solidFill>
                <a:latin typeface="Times New Roman" pitchFamily="18" charset="0"/>
              </a:rPr>
              <a:t>more late!</a:t>
            </a:r>
          </a:p>
          <a:p>
            <a:pPr lvl="1"/>
            <a:r>
              <a:rPr lang="en-US" altLang="en-US" sz="2800" b="1" i="1" smtClean="0">
                <a:solidFill>
                  <a:srgbClr val="000000"/>
                </a:solidFill>
                <a:latin typeface="Times New Roman" pitchFamily="18" charset="0"/>
              </a:rPr>
              <a:t>Remove promised-but-not-yet-completed features, rather than multiplying workers bees.</a:t>
            </a:r>
          </a:p>
          <a:p>
            <a:pPr lvl="1"/>
            <a:r>
              <a:rPr lang="en-US" altLang="en-US" sz="2800" b="1" i="1" smtClean="0">
                <a:solidFill>
                  <a:srgbClr val="000000"/>
                </a:solidFill>
                <a:latin typeface="Times New Roman" pitchFamily="18" charset="0"/>
              </a:rPr>
              <a:t>Also, at least one team member must have detailed knowledge of the entire system (all the modules).</a:t>
            </a:r>
            <a:endParaRPr lang="en-US" alt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E4B881C-F44D-4931-847A-3F1346CA36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to Implementation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309034" y="971551"/>
            <a:ext cx="12136967" cy="5529263"/>
          </a:xfrm>
        </p:spPr>
        <p:txBody>
          <a:bodyPr>
            <a:normAutofit lnSpcReduction="10000"/>
          </a:bodyPr>
          <a:lstStyle/>
          <a:p>
            <a:r>
              <a:rPr lang="en-US" altLang="en-US" sz="3200" smtClean="0"/>
              <a:t>Assume a modular design has been completed</a:t>
            </a:r>
          </a:p>
          <a:p>
            <a:pPr lvl="1"/>
            <a:r>
              <a:rPr lang="en-US" altLang="en-US" sz="3200" smtClean="0"/>
              <a:t>Can all the modules be developed in parallel?</a:t>
            </a:r>
          </a:p>
          <a:p>
            <a:pPr lvl="2"/>
            <a:r>
              <a:rPr lang="en-US" altLang="en-US" sz="3200" smtClean="0"/>
              <a:t>most likely not - due to dependencies</a:t>
            </a:r>
          </a:p>
          <a:p>
            <a:pPr lvl="1"/>
            <a:r>
              <a:rPr lang="en-US" altLang="en-US" sz="3200" smtClean="0"/>
              <a:t>division of work within a module may also be necessary</a:t>
            </a:r>
          </a:p>
          <a:p>
            <a:pPr lvl="2"/>
            <a:r>
              <a:rPr lang="en-US" altLang="en-US" sz="3200" smtClean="0"/>
              <a:t>can classes within a module be developed in parallel?</a:t>
            </a:r>
          </a:p>
          <a:p>
            <a:pPr lvl="3"/>
            <a:r>
              <a:rPr lang="en-US" altLang="en-US" sz="3200" smtClean="0"/>
              <a:t>most likely not - due to dependencies</a:t>
            </a:r>
          </a:p>
          <a:p>
            <a:pPr lvl="3"/>
            <a:r>
              <a:rPr lang="en-US" altLang="en-US" sz="3200" smtClean="0"/>
              <a:t>division of work within a class may also be necessary</a:t>
            </a:r>
          </a:p>
          <a:p>
            <a:pPr lvl="4"/>
            <a:r>
              <a:rPr lang="en-US" altLang="en-US" sz="3200" smtClean="0"/>
              <a:t>can methods within a class be developed in parallel?</a:t>
            </a:r>
          </a:p>
          <a:p>
            <a:pPr lvl="4"/>
            <a:r>
              <a:rPr lang="en-US" altLang="en-US" sz="3200" smtClean="0"/>
              <a:t>Again most likely not - due to dependencies</a:t>
            </a:r>
          </a:p>
          <a:p>
            <a:endParaRPr lang="en-US" altLang="en-US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5782E751-119E-4757-BF01-A8CCA4FB71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Bottom-Up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5951" y="933450"/>
            <a:ext cx="11523133" cy="50863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3400" dirty="0" smtClean="0"/>
              <a:t>Traditional approach:</a:t>
            </a:r>
          </a:p>
          <a:p>
            <a:pPr lvl="1">
              <a:defRPr/>
            </a:pPr>
            <a:r>
              <a:rPr lang="en-US" altLang="en-US" sz="3400" dirty="0" smtClean="0"/>
              <a:t>All modules used by module M are implemented and tested before M is implemented.</a:t>
            </a:r>
          </a:p>
          <a:p>
            <a:pPr>
              <a:defRPr/>
            </a:pPr>
            <a:r>
              <a:rPr lang="en-US" altLang="en-US" sz="3400" dirty="0" smtClean="0"/>
              <a:t>Requires the use of drivers (i.e., testers).</a:t>
            </a:r>
          </a:p>
          <a:p>
            <a:pPr>
              <a:defRPr/>
            </a:pPr>
            <a:r>
              <a:rPr lang="en-US" altLang="en-US" sz="3400" dirty="0" smtClean="0"/>
              <a:t>Example of Module dependencies: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		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Bottom-up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development can place less of a 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		load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 system resources.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		Bottom-up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development can lead to earlier 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		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	completion of useful subsystems.</a:t>
            </a:r>
          </a:p>
          <a:p>
            <a:pPr lvl="4">
              <a:defRPr/>
            </a:pPr>
            <a:endParaRPr lang="en-US" altLang="en-US" sz="2400" dirty="0" smtClean="0"/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8B82329-587F-40C6-B827-03F8D657AC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071034" y="4232276"/>
            <a:ext cx="3348567" cy="1825625"/>
            <a:chOff x="1920" y="1776"/>
            <a:chExt cx="1582" cy="1150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2592" y="1776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A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2256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B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C</a:t>
              </a: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1920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D</a:t>
              </a: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3264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E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H="1">
              <a:off x="2494" y="2064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flipH="1">
              <a:off x="2158" y="2496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784" y="2064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3120" y="2496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4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Top-Down Development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sz="quarter" idx="1"/>
          </p:nvPr>
        </p:nvSpPr>
        <p:spPr>
          <a:xfrm>
            <a:off x="258234" y="893764"/>
            <a:ext cx="11726333" cy="5126037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/>
              <a:t>All modules that use module M are implemented and tested before M is implemented.</a:t>
            </a:r>
          </a:p>
          <a:p>
            <a:pPr lvl="2">
              <a:defRPr/>
            </a:pPr>
            <a:r>
              <a:rPr lang="en-US" altLang="en-US" sz="2800" dirty="0" smtClean="0"/>
              <a:t>Modules themselves will probably use bottom-up development</a:t>
            </a:r>
          </a:p>
          <a:p>
            <a:pPr lvl="1">
              <a:defRPr/>
            </a:pPr>
            <a:r>
              <a:rPr lang="en-US" altLang="en-US" sz="3200" dirty="0" smtClean="0"/>
              <a:t>Requires the use of stubs.</a:t>
            </a:r>
          </a:p>
          <a:p>
            <a:pPr lvl="1">
              <a:defRPr/>
            </a:pPr>
            <a:r>
              <a:rPr lang="en-US" altLang="en-US" sz="3200" dirty="0" smtClean="0"/>
              <a:t>Testing procedures are important</a:t>
            </a:r>
          </a:p>
          <a:p>
            <a:pPr lvl="3">
              <a:defRPr/>
            </a:pPr>
            <a:r>
              <a:rPr lang="en-US" altLang="en-US" sz="3600" dirty="0" smtClean="0"/>
              <a:t>Example of module dependencies:</a:t>
            </a:r>
          </a:p>
          <a:p>
            <a:pPr marL="1143000" lvl="4" indent="0">
              <a:buFontTx/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		</a:t>
            </a:r>
            <a:r>
              <a:rPr lang="en-US" altLang="en-US" sz="2800" dirty="0" smtClean="0">
                <a:solidFill>
                  <a:srgbClr val="000000"/>
                </a:solidFill>
              </a:rPr>
              <a:t>		If the design contains a type hierarchy, top-</a:t>
            </a:r>
          </a:p>
          <a:p>
            <a:pPr marL="1143000" lvl="4" indent="0">
              <a:buFontTx/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		</a:t>
            </a: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	    down development is required.</a:t>
            </a:r>
          </a:p>
          <a:p>
            <a:pPr lvl="4">
              <a:defRPr/>
            </a:pP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05932" y="64008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52CE821-DBF6-491E-8604-B91379143B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820333" y="4713289"/>
            <a:ext cx="3348567" cy="1825625"/>
            <a:chOff x="1920" y="1776"/>
            <a:chExt cx="1582" cy="1150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592" y="1776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A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256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B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C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1920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D</a:t>
              </a: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3264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E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H="1">
              <a:off x="2494" y="2064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>
              <a:off x="2158" y="2496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784" y="2064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3120" y="2496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97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Development Strategy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sz="quarter" idx="1"/>
          </p:nvPr>
        </p:nvSpPr>
        <p:spPr>
          <a:xfrm>
            <a:off x="404284" y="1068389"/>
            <a:ext cx="11836400" cy="50879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000" smtClean="0"/>
              <a:t>Should be defined explicitly before implementation begins</a:t>
            </a:r>
          </a:p>
          <a:p>
            <a:r>
              <a:rPr lang="en-US" altLang="en-US" sz="3000" smtClean="0"/>
              <a:t>Should be primarily top-down, with bottom-up used mainly for modules that are easier to implement than to simulate</a:t>
            </a:r>
          </a:p>
          <a:p>
            <a:r>
              <a:rPr lang="en-US" altLang="en-US" sz="3000" smtClean="0"/>
              <a:t>Advantages of top-down outweigh bottom-up</a:t>
            </a:r>
          </a:p>
          <a:p>
            <a:pPr lvl="1"/>
            <a:r>
              <a:rPr lang="en-US" altLang="en-US" sz="3000" smtClean="0"/>
              <a:t>simplifies system integration &amp; test</a:t>
            </a:r>
          </a:p>
          <a:p>
            <a:pPr lvl="1"/>
            <a:r>
              <a:rPr lang="en-US" altLang="en-US" sz="3000" smtClean="0"/>
              <a:t>makes it possible to produce useful partial versions of the system</a:t>
            </a:r>
          </a:p>
          <a:p>
            <a:pPr lvl="1"/>
            <a:r>
              <a:rPr lang="en-US" altLang="en-US" sz="3000" smtClean="0"/>
              <a:t>allows critical high-level design errors to be caught early</a:t>
            </a:r>
          </a:p>
          <a:p>
            <a:r>
              <a:rPr lang="en-US" altLang="en-US" sz="3000" smtClean="0"/>
              <a:t>Bottom-up development may be used for each module</a:t>
            </a:r>
          </a:p>
          <a:p>
            <a:pPr lvl="1"/>
            <a:r>
              <a:rPr lang="en-US" altLang="en-US" sz="3000" smtClean="0"/>
              <a:t>we’ll see this with module testing as well</a:t>
            </a:r>
          </a:p>
          <a:p>
            <a:endParaRPr lang="en-US" alt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F27D172-8F9C-4F53-B3FC-8511851877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90" y="0"/>
            <a:ext cx="4176110" cy="234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design to test?</a:t>
            </a:r>
          </a:p>
        </p:txBody>
      </p:sp>
      <p:sp>
        <p:nvSpPr>
          <p:cNvPr id="14340" name="Content Placeholder 6"/>
          <p:cNvSpPr>
            <a:spLocks noGrp="1"/>
          </p:cNvSpPr>
          <p:nvPr>
            <p:ph sz="quarter" idx="1"/>
          </p:nvPr>
        </p:nvSpPr>
        <p:spPr>
          <a:xfrm>
            <a:off x="814917" y="1030289"/>
            <a:ext cx="11938000" cy="5164137"/>
          </a:xfrm>
        </p:spPr>
        <p:txBody>
          <a:bodyPr/>
          <a:lstStyle/>
          <a:p>
            <a:r>
              <a:rPr lang="en-US" altLang="en-US" sz="3200" dirty="0" smtClean="0"/>
              <a:t>Approach to implementation</a:t>
            </a:r>
          </a:p>
          <a:p>
            <a:pPr lvl="1"/>
            <a:r>
              <a:rPr lang="en-US" altLang="en-US" sz="3200" dirty="0" smtClean="0"/>
              <a:t>design modular classes and methods</a:t>
            </a:r>
          </a:p>
          <a:p>
            <a:pPr lvl="1"/>
            <a:r>
              <a:rPr lang="en-US" altLang="en-US" sz="3200" dirty="0" smtClean="0"/>
              <a:t>before coding:</a:t>
            </a:r>
          </a:p>
          <a:p>
            <a:pPr lvl="2"/>
            <a:r>
              <a:rPr lang="en-US" altLang="en-US" sz="2800" dirty="0" smtClean="0"/>
              <a:t>determine what needs to be tested</a:t>
            </a:r>
          </a:p>
          <a:p>
            <a:pPr lvl="2"/>
            <a:r>
              <a:rPr lang="en-US" altLang="en-US" sz="2800" dirty="0" smtClean="0"/>
              <a:t>design test cases for those important methods</a:t>
            </a:r>
          </a:p>
          <a:p>
            <a:pPr lvl="1"/>
            <a:r>
              <a:rPr lang="en-US" altLang="en-US" sz="3200" dirty="0" smtClean="0"/>
              <a:t>test incrementally, as you implement your solution</a:t>
            </a:r>
          </a:p>
          <a:p>
            <a:endParaRPr lang="en-US" altLang="en-US" sz="3200" dirty="0" smtClean="0"/>
          </a:p>
          <a:p>
            <a:endParaRPr lang="en-US" alt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F7FABCB-6922-49FF-B97F-248F0A0C16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2619</TotalTime>
  <Words>2565</Words>
  <Application>Microsoft Office PowerPoint</Application>
  <PresentationFormat>Custom</PresentationFormat>
  <Paragraphs>426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Circuit</vt:lpstr>
      <vt:lpstr>CSE 219 Computer science III</vt:lpstr>
      <vt:lpstr>PowerPoint Presentation</vt:lpstr>
      <vt:lpstr>Man-hours</vt:lpstr>
      <vt:lpstr>Man-hours: The Mythical Man-Month </vt:lpstr>
      <vt:lpstr>Design to Implementation</vt:lpstr>
      <vt:lpstr>Bottom-Up Development</vt:lpstr>
      <vt:lpstr>Top-Down Development</vt:lpstr>
      <vt:lpstr>The Development Strategy</vt:lpstr>
      <vt:lpstr>What is design to test?</vt:lpstr>
      <vt:lpstr>Don't Design to Fail</vt:lpstr>
      <vt:lpstr>PowerPoint Presentation</vt:lpstr>
      <vt:lpstr>Important Definitions</vt:lpstr>
      <vt:lpstr>Kinds of Testing</vt:lpstr>
      <vt:lpstr>Aspects of Testing</vt:lpstr>
      <vt:lpstr>Black-box testing</vt:lpstr>
      <vt:lpstr>Boundary Conditions</vt:lpstr>
      <vt:lpstr>Glass-box testing</vt:lpstr>
      <vt:lpstr>Testing paths through specification</vt:lpstr>
      <vt:lpstr>JUnit</vt:lpstr>
      <vt:lpstr>JUnit</vt:lpstr>
      <vt:lpstr>Building unit tests with JUnit</vt:lpstr>
      <vt:lpstr>JUnit 3.8 vs.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Static import</vt:lpstr>
      <vt:lpstr>Static import example</vt:lpstr>
      <vt:lpstr>Notes on Assertions</vt:lpstr>
      <vt:lpstr>Declaring Assertions</vt:lpstr>
      <vt:lpstr>Executing Assertions</vt:lpstr>
      <vt:lpstr>Executing Assertions Example</vt:lpstr>
      <vt:lpstr>Running Programs with Assertions</vt:lpstr>
      <vt:lpstr>Running Programs with Assertions</vt:lpstr>
      <vt:lpstr>Using Exception Handling or Assertions</vt:lpstr>
      <vt:lpstr>Using Exception Handling or Assertions</vt:lpstr>
      <vt:lpstr>Using Exception Handling or Assertions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McKilla Gorilla</cp:lastModifiedBy>
  <cp:revision>97</cp:revision>
  <dcterms:created xsi:type="dcterms:W3CDTF">2014-08-25T01:25:02Z</dcterms:created>
  <dcterms:modified xsi:type="dcterms:W3CDTF">2014-10-31T16:38:59Z</dcterms:modified>
</cp:coreProperties>
</file>