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ECA"/>
    <a:srgbClr val="F1F7A7"/>
    <a:srgbClr val="EFF698"/>
    <a:srgbClr val="FCA342"/>
    <a:srgbClr val="E4F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000" autoAdjust="0"/>
    <p:restoredTop sz="94434" autoAdjust="0"/>
  </p:normalViewPr>
  <p:slideViewPr>
    <p:cSldViewPr snapToGrid="0">
      <p:cViewPr>
        <p:scale>
          <a:sx n="60" d="100"/>
          <a:sy n="60" d="100"/>
        </p:scale>
        <p:origin x="-1092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F965-F3D9-46B1-9DFA-513F35ED27EB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8055B-D923-42BF-BB21-45ADF518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rgbClr val="F2FEC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23900"/>
          </a:xfrm>
        </p:spPr>
        <p:txBody>
          <a:bodyPr/>
          <a:lstStyle>
            <a:lvl1pPr>
              <a:defRPr>
                <a:solidFill>
                  <a:srgbClr val="F1F7A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76300"/>
            <a:ext cx="9905999" cy="5765800"/>
          </a:xfrm>
        </p:spPr>
        <p:txBody>
          <a:bodyPr/>
          <a:lstStyle>
            <a:lvl1pPr marL="0" indent="0">
              <a:buFontTx/>
              <a:buNone/>
              <a:defRPr sz="3200"/>
            </a:lvl1pPr>
            <a:lvl2pPr marL="800100" indent="-342900">
              <a:buFont typeface="Tw Cen MT" panose="020B0602020104020603" pitchFamily="34" charset="0"/>
              <a:buChar char="–"/>
              <a:defRPr sz="2400"/>
            </a:lvl2pPr>
            <a:lvl3pPr marL="1200150" indent="-285750">
              <a:buFont typeface="Tw Cen MT" panose="020B0602020104020603" pitchFamily="34" charset="0"/>
              <a:buChar char="–"/>
              <a:defRPr/>
            </a:lvl3pPr>
            <a:lvl4pPr marL="1657350" indent="-285750">
              <a:buFont typeface="Tw Cen MT" panose="020B0602020104020603" pitchFamily="34" charset="0"/>
              <a:buChar char="–"/>
              <a:defRPr/>
            </a:lvl4pPr>
            <a:lvl5pPr marL="2114550" indent="-285750">
              <a:buFont typeface="Tw Cen MT" panose="020B0602020104020603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219</a:t>
            </a:r>
            <a:br>
              <a:rPr lang="en-US" dirty="0" smtClean="0"/>
            </a:br>
            <a:r>
              <a:rPr lang="en-US" dirty="0" smtClean="0"/>
              <a:t>Computer science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STRUCTURAL </a:t>
            </a:r>
            <a:r>
              <a:rPr lang="en-US" dirty="0" smtClean="0"/>
              <a:t>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28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78"/>
    </mc:Choice>
    <mc:Fallback>
      <p:transition spd="slow" advTm="767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Adapter Scenario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04800" y="838201"/>
            <a:ext cx="11582400" cy="573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 marL="741363" indent="-2841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You have an existing system</a:t>
            </a:r>
          </a:p>
          <a:p>
            <a:pPr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You need to work a vendor library into the system</a:t>
            </a:r>
          </a:p>
          <a:p>
            <a:pPr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The new vendor interface is different from the last vendor</a:t>
            </a:r>
          </a:p>
          <a:p>
            <a:pPr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You really don’t want to change your existing system</a:t>
            </a:r>
          </a:p>
          <a:p>
            <a:pPr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Solution?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Make a class that adapts the new vendor interface into what the system uses</a:t>
            </a:r>
          </a:p>
        </p:txBody>
      </p:sp>
    </p:spTree>
    <p:extLst>
      <p:ext uri="{BB962C8B-B14F-4D97-AF65-F5344CB8AC3E}">
        <p14:creationId xmlns:p14="http://schemas.microsoft.com/office/powerpoint/2010/main" val="538562342"/>
      </p:ext>
    </p:extLst>
  </p:cSld>
  <p:clrMapOvr>
    <a:masterClrMapping/>
  </p:clrMapOvr>
  <p:transition spd="med" advTm="456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Adapter Visualized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1" y="996950"/>
            <a:ext cx="60325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217" y="3048001"/>
            <a:ext cx="52832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4648200"/>
            <a:ext cx="4394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691152"/>
      </p:ext>
    </p:extLst>
  </p:cSld>
  <p:clrMapOvr>
    <a:masterClrMapping/>
  </p:clrMapOvr>
  <p:transition spd="med" advTm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How do we do it?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4800" y="838201"/>
            <a:ext cx="11582400" cy="573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 marL="741363" indent="-2841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Ex: Driver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Existing system uses a driver via an interface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New hardware uses a different interface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Adapter can adapt differences</a:t>
            </a:r>
          </a:p>
          <a:p>
            <a:pPr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Existing system HAS-A </a:t>
            </a:r>
            <a:r>
              <a:rPr lang="en-US" altLang="en-US" sz="2800" dirty="0" err="1">
                <a:solidFill>
                  <a:schemeClr val="tx1"/>
                </a:solidFill>
                <a:latin typeface="Times New Roman" pitchFamily="16" charset="0"/>
              </a:rPr>
              <a:t>OldInterface</a:t>
            </a: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Adapter implements </a:t>
            </a:r>
            <a:r>
              <a:rPr lang="en-US" altLang="en-US" sz="2800" dirty="0" err="1">
                <a:solidFill>
                  <a:schemeClr val="tx1"/>
                </a:solidFill>
                <a:latin typeface="Times New Roman" pitchFamily="16" charset="0"/>
              </a:rPr>
              <a:t>OldInterface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 and HAS-A </a:t>
            </a:r>
            <a:r>
              <a:rPr lang="en-US" altLang="en-US" sz="2800" dirty="0" err="1">
                <a:solidFill>
                  <a:schemeClr val="tx1"/>
                </a:solidFill>
                <a:latin typeface="Times New Roman" pitchFamily="16" charset="0"/>
              </a:rPr>
              <a:t>NewInterface</a:t>
            </a: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Existing system calls </a:t>
            </a:r>
            <a:r>
              <a:rPr lang="en-US" altLang="en-US" sz="2800" dirty="0" err="1">
                <a:solidFill>
                  <a:schemeClr val="tx1"/>
                </a:solidFill>
                <a:latin typeface="Times New Roman" pitchFamily="16" charset="0"/>
              </a:rPr>
              <a:t>OldInterface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 methods on adapter, adapter forwards them to </a:t>
            </a:r>
            <a:r>
              <a:rPr lang="en-US" altLang="en-US" sz="2800" dirty="0" err="1">
                <a:solidFill>
                  <a:schemeClr val="tx1"/>
                </a:solidFill>
                <a:latin typeface="Times New Roman" pitchFamily="16" charset="0"/>
              </a:rPr>
              <a:t>NewInterface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 implementations</a:t>
            </a:r>
          </a:p>
          <a:p>
            <a:pPr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18672"/>
      </p:ext>
    </p:extLst>
  </p:cSld>
  <p:clrMapOvr>
    <a:masterClrMapping/>
  </p:clrMapOvr>
  <p:transition spd="med" advTm="51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What’s good about this?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04800" y="838201"/>
            <a:ext cx="11582400" cy="573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Decouple the client from the implemented interface</a:t>
            </a:r>
          </a:p>
          <a:p>
            <a:pPr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If we expect the interface to change over time, the adapter encapsulates that change so that the client doesn’t have to be modified each time it needs to operate against a different interface.</a:t>
            </a:r>
          </a:p>
        </p:txBody>
      </p:sp>
    </p:spTree>
    <p:extLst>
      <p:ext uri="{BB962C8B-B14F-4D97-AF65-F5344CB8AC3E}">
        <p14:creationId xmlns:p14="http://schemas.microsoft.com/office/powerpoint/2010/main" val="1939922482"/>
      </p:ext>
    </p:extLst>
  </p:cSld>
  <p:clrMapOvr>
    <a:masterClrMapping/>
  </p:clrMapOvr>
  <p:transition spd="med" advTm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06400" y="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itchFamily="16" charset="0"/>
              </a:rPr>
              <a:t>Common Design Patterns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86834" y="1463676"/>
            <a:ext cx="3780367" cy="5408613"/>
          </a:xfrm>
          <a:prstGeom prst="rect">
            <a:avLst/>
          </a:prstGeom>
          <a:solidFill>
            <a:srgbClr val="FFFF99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8613" indent="-328613"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Factory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Singleton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Builder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Prototype</a:t>
            </a:r>
          </a:p>
          <a:p>
            <a:pPr marL="330200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999999"/>
              </a:solidFill>
              <a:latin typeface="Times New Roman" pitchFamily="16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267201" y="1463676"/>
            <a:ext cx="3780367" cy="5408613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8613" indent="-328613"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Decorator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Adapter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FF0000"/>
                </a:solidFill>
                <a:latin typeface="Times New Roman" pitchFamily="16" charset="0"/>
              </a:rPr>
              <a:t>Facade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Flyweight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Bridge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8045451" y="1463676"/>
            <a:ext cx="3780367" cy="5408613"/>
          </a:xfrm>
          <a:prstGeom prst="rect">
            <a:avLst/>
          </a:prstGeom>
          <a:solidFill>
            <a:srgbClr val="FF8080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8613" indent="-328613"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Strategy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Template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Observer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Command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Iterator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State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84718" y="6308726"/>
            <a:ext cx="11338983" cy="563563"/>
          </a:xfrm>
          <a:prstGeom prst="rect">
            <a:avLst/>
          </a:prstGeom>
          <a:solidFill>
            <a:srgbClr val="AEC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Textbook: Head First Design Patterns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86834" y="914401"/>
            <a:ext cx="3780367" cy="54927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0200" indent="-328613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Creational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999999"/>
              </a:solidFill>
              <a:latin typeface="Times New Roman" pitchFamily="16" charset="0"/>
            </a:endParaRP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4267201" y="914401"/>
            <a:ext cx="3780367" cy="549275"/>
          </a:xfrm>
          <a:prstGeom prst="rect">
            <a:avLst/>
          </a:prstGeom>
          <a:solidFill>
            <a:srgbClr val="E6E6E6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0200" indent="-328613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Structural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8045451" y="914401"/>
            <a:ext cx="3780367" cy="549275"/>
          </a:xfrm>
          <a:prstGeom prst="rect">
            <a:avLst/>
          </a:prstGeom>
          <a:solidFill>
            <a:srgbClr val="E6E6E6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0200" indent="-328613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Behavioral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999999"/>
              </a:solidFill>
              <a:latin typeface="Times New Roman" pitchFamily="16" charset="0"/>
            </a:endParaRP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>
            <a:off x="486834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AutoShape 10"/>
          <p:cNvSpPr>
            <a:spLocks noChangeArrowheads="1"/>
          </p:cNvSpPr>
          <p:nvPr/>
        </p:nvSpPr>
        <p:spPr bwMode="auto">
          <a:xfrm>
            <a:off x="4267201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AutoShape 11"/>
          <p:cNvSpPr>
            <a:spLocks noChangeArrowheads="1"/>
          </p:cNvSpPr>
          <p:nvPr/>
        </p:nvSpPr>
        <p:spPr bwMode="auto">
          <a:xfrm>
            <a:off x="8047567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30969"/>
      </p:ext>
    </p:extLst>
  </p:cSld>
  <p:clrMapOvr>
    <a:masterClrMapping/>
  </p:clrMapOvr>
  <p:transition spd="med" advTm="44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The Facade Pattern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04800" y="838201"/>
            <a:ext cx="11582400" cy="573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Provides a unified interface to a set of interfaces in a subsystem. </a:t>
            </a:r>
          </a:p>
          <a:p>
            <a:pPr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The facade defines a higher-level interface that makes the subsystem easier to use</a:t>
            </a:r>
          </a:p>
          <a:p>
            <a:pPr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Employs the principle of least knowledge</a:t>
            </a:r>
          </a:p>
          <a:p>
            <a:pPr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470400" y="4343400"/>
            <a:ext cx="2336800" cy="2362200"/>
          </a:xfrm>
          <a:prstGeom prst="rect">
            <a:avLst/>
          </a:prstGeom>
          <a:solidFill>
            <a:srgbClr val="00B8FF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7924800" y="4953000"/>
            <a:ext cx="508000" cy="457200"/>
          </a:xfrm>
          <a:prstGeom prst="rect">
            <a:avLst/>
          </a:prstGeom>
          <a:solidFill>
            <a:srgbClr val="FFC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7924800" y="5600700"/>
            <a:ext cx="508000" cy="457200"/>
          </a:xfrm>
          <a:prstGeom prst="rect">
            <a:avLst/>
          </a:prstGeom>
          <a:solidFill>
            <a:srgbClr val="FFC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7924800" y="6248400"/>
            <a:ext cx="508000" cy="457200"/>
          </a:xfrm>
          <a:prstGeom prst="rect">
            <a:avLst/>
          </a:prstGeom>
          <a:solidFill>
            <a:srgbClr val="FFC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7933267" y="4349750"/>
            <a:ext cx="508000" cy="457200"/>
          </a:xfrm>
          <a:prstGeom prst="rect">
            <a:avLst/>
          </a:prstGeom>
          <a:solidFill>
            <a:srgbClr val="FFC00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16" name="AutoShape 8"/>
          <p:cNvCxnSpPr>
            <a:cxnSpLocks noChangeShapeType="1"/>
          </p:cNvCxnSpPr>
          <p:nvPr/>
        </p:nvCxnSpPr>
        <p:spPr bwMode="auto">
          <a:xfrm>
            <a:off x="2540000" y="4953000"/>
            <a:ext cx="1930400" cy="1588"/>
          </a:xfrm>
          <a:prstGeom prst="straightConnector1">
            <a:avLst/>
          </a:prstGeom>
          <a:noFill/>
          <a:ln w="31680" cap="sq">
            <a:solidFill>
              <a:srgbClr val="000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7" name="AutoShape 9"/>
          <p:cNvCxnSpPr>
            <a:cxnSpLocks noChangeShapeType="1"/>
          </p:cNvCxnSpPr>
          <p:nvPr/>
        </p:nvCxnSpPr>
        <p:spPr bwMode="auto">
          <a:xfrm flipH="1">
            <a:off x="2540000" y="5829300"/>
            <a:ext cx="1930400" cy="1588"/>
          </a:xfrm>
          <a:prstGeom prst="straightConnector1">
            <a:avLst/>
          </a:prstGeom>
          <a:noFill/>
          <a:ln w="31680" cap="sq">
            <a:solidFill>
              <a:srgbClr val="000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8" name="AutoShape 10"/>
          <p:cNvCxnSpPr>
            <a:cxnSpLocks noChangeShapeType="1"/>
          </p:cNvCxnSpPr>
          <p:nvPr/>
        </p:nvCxnSpPr>
        <p:spPr bwMode="auto">
          <a:xfrm>
            <a:off x="6807200" y="4413250"/>
            <a:ext cx="1117600" cy="1588"/>
          </a:xfrm>
          <a:prstGeom prst="straightConnector1">
            <a:avLst/>
          </a:prstGeom>
          <a:noFill/>
          <a:ln w="31680" cap="sq">
            <a:solidFill>
              <a:srgbClr val="000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9" name="AutoShape 11"/>
          <p:cNvCxnSpPr>
            <a:cxnSpLocks noChangeShapeType="1"/>
          </p:cNvCxnSpPr>
          <p:nvPr/>
        </p:nvCxnSpPr>
        <p:spPr bwMode="auto">
          <a:xfrm flipH="1">
            <a:off x="6807200" y="4648200"/>
            <a:ext cx="1117600" cy="1588"/>
          </a:xfrm>
          <a:prstGeom prst="straightConnector1">
            <a:avLst/>
          </a:prstGeom>
          <a:noFill/>
          <a:ln w="31680" cap="sq">
            <a:solidFill>
              <a:srgbClr val="000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0" name="AutoShape 12"/>
          <p:cNvCxnSpPr>
            <a:cxnSpLocks noChangeShapeType="1"/>
          </p:cNvCxnSpPr>
          <p:nvPr/>
        </p:nvCxnSpPr>
        <p:spPr bwMode="auto">
          <a:xfrm>
            <a:off x="6807200" y="5099050"/>
            <a:ext cx="1117600" cy="1588"/>
          </a:xfrm>
          <a:prstGeom prst="straightConnector1">
            <a:avLst/>
          </a:prstGeom>
          <a:noFill/>
          <a:ln w="31680" cap="sq">
            <a:solidFill>
              <a:srgbClr val="000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1" name="AutoShape 13"/>
          <p:cNvCxnSpPr>
            <a:cxnSpLocks noChangeShapeType="1"/>
          </p:cNvCxnSpPr>
          <p:nvPr/>
        </p:nvCxnSpPr>
        <p:spPr bwMode="auto">
          <a:xfrm flipH="1">
            <a:off x="6807200" y="5334000"/>
            <a:ext cx="1117600" cy="1588"/>
          </a:xfrm>
          <a:prstGeom prst="straightConnector1">
            <a:avLst/>
          </a:prstGeom>
          <a:noFill/>
          <a:ln w="31680" cap="sq">
            <a:solidFill>
              <a:srgbClr val="000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2" name="AutoShape 14"/>
          <p:cNvCxnSpPr>
            <a:cxnSpLocks noChangeShapeType="1"/>
          </p:cNvCxnSpPr>
          <p:nvPr/>
        </p:nvCxnSpPr>
        <p:spPr bwMode="auto">
          <a:xfrm>
            <a:off x="6807200" y="5708650"/>
            <a:ext cx="1117600" cy="1588"/>
          </a:xfrm>
          <a:prstGeom prst="straightConnector1">
            <a:avLst/>
          </a:prstGeom>
          <a:noFill/>
          <a:ln w="31680" cap="sq">
            <a:solidFill>
              <a:srgbClr val="000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3" name="AutoShape 15"/>
          <p:cNvCxnSpPr>
            <a:cxnSpLocks noChangeShapeType="1"/>
          </p:cNvCxnSpPr>
          <p:nvPr/>
        </p:nvCxnSpPr>
        <p:spPr bwMode="auto">
          <a:xfrm flipH="1">
            <a:off x="6807200" y="5943600"/>
            <a:ext cx="1117600" cy="1588"/>
          </a:xfrm>
          <a:prstGeom prst="straightConnector1">
            <a:avLst/>
          </a:prstGeom>
          <a:noFill/>
          <a:ln w="31680" cap="sq">
            <a:solidFill>
              <a:srgbClr val="000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4" name="AutoShape 16"/>
          <p:cNvCxnSpPr>
            <a:cxnSpLocks noChangeShapeType="1"/>
          </p:cNvCxnSpPr>
          <p:nvPr/>
        </p:nvCxnSpPr>
        <p:spPr bwMode="auto">
          <a:xfrm>
            <a:off x="6815667" y="6396039"/>
            <a:ext cx="1119717" cy="1587"/>
          </a:xfrm>
          <a:prstGeom prst="straightConnector1">
            <a:avLst/>
          </a:prstGeom>
          <a:noFill/>
          <a:ln w="31680" cap="sq">
            <a:solidFill>
              <a:srgbClr val="000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5" name="AutoShape 17"/>
          <p:cNvCxnSpPr>
            <a:cxnSpLocks noChangeShapeType="1"/>
          </p:cNvCxnSpPr>
          <p:nvPr/>
        </p:nvCxnSpPr>
        <p:spPr bwMode="auto">
          <a:xfrm flipH="1">
            <a:off x="6813551" y="6630989"/>
            <a:ext cx="1117600" cy="1587"/>
          </a:xfrm>
          <a:prstGeom prst="straightConnector1">
            <a:avLst/>
          </a:prstGeom>
          <a:noFill/>
          <a:ln w="31680" cap="sq">
            <a:solidFill>
              <a:srgbClr val="000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64338537"/>
      </p:ext>
    </p:extLst>
  </p:cSld>
  <p:clrMapOvr>
    <a:masterClrMapping/>
  </p:clrMapOvr>
  <p:transition spd="med" advTm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Scenario: Watching a movie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04800" y="838201"/>
            <a:ext cx="11582400" cy="573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 marL="969963" indent="-5127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Steps:</a:t>
            </a:r>
          </a:p>
          <a:p>
            <a:pPr lvl="1">
              <a:spcBef>
                <a:spcPts val="700"/>
              </a:spcBef>
              <a:buFont typeface="Times New Roman" pitchFamily="16" charset="0"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Turn on the popcorn popper</a:t>
            </a:r>
          </a:p>
          <a:p>
            <a:pPr lvl="1">
              <a:spcBef>
                <a:spcPts val="700"/>
              </a:spcBef>
              <a:buFont typeface="Times New Roman" pitchFamily="16" charset="0"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Start the popper popping</a:t>
            </a:r>
          </a:p>
          <a:p>
            <a:pPr lvl="1">
              <a:spcBef>
                <a:spcPts val="700"/>
              </a:spcBef>
              <a:buFont typeface="Times New Roman" pitchFamily="16" charset="0"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Dim the lights</a:t>
            </a:r>
          </a:p>
          <a:p>
            <a:pPr lvl="1">
              <a:spcBef>
                <a:spcPts val="700"/>
              </a:spcBef>
              <a:buFont typeface="Times New Roman" pitchFamily="16" charset="0"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Put the screen down</a:t>
            </a:r>
          </a:p>
          <a:p>
            <a:pPr lvl="1">
              <a:spcBef>
                <a:spcPts val="700"/>
              </a:spcBef>
              <a:buFont typeface="Times New Roman" pitchFamily="16" charset="0"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Turn the projector on</a:t>
            </a:r>
          </a:p>
          <a:p>
            <a:pPr lvl="1">
              <a:spcBef>
                <a:spcPts val="700"/>
              </a:spcBef>
              <a:buFont typeface="Times New Roman" pitchFamily="16" charset="0"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Set the projector input to DVD</a:t>
            </a:r>
          </a:p>
          <a:p>
            <a:pPr lvl="1">
              <a:spcBef>
                <a:spcPts val="700"/>
              </a:spcBef>
              <a:buFont typeface="Times New Roman" pitchFamily="16" charset="0"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Put the projector on wide-screen mode</a:t>
            </a:r>
          </a:p>
          <a:p>
            <a:pPr lvl="1">
              <a:spcBef>
                <a:spcPts val="700"/>
              </a:spcBef>
              <a:buFont typeface="Times New Roman" pitchFamily="16" charset="0"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Turn the sound amplifier on</a:t>
            </a:r>
          </a:p>
          <a:p>
            <a:pPr lvl="1">
              <a:spcBef>
                <a:spcPts val="700"/>
              </a:spcBef>
              <a:buFont typeface="Times New Roman" pitchFamily="16" charset="0"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Set the amplifier to DVD input</a:t>
            </a:r>
          </a:p>
          <a:p>
            <a:pPr lvl="1">
              <a:spcBef>
                <a:spcPts val="700"/>
              </a:spcBef>
              <a:buFont typeface="Times New Roman" pitchFamily="16" charset="0"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Set the amplifier to surround sound</a:t>
            </a:r>
          </a:p>
          <a:p>
            <a:pPr lvl="1">
              <a:spcBef>
                <a:spcPts val="700"/>
              </a:spcBef>
              <a:buFont typeface="Times New Roman" pitchFamily="16" charset="0"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Set the amplifier volume to medium (5)</a:t>
            </a:r>
          </a:p>
          <a:p>
            <a:pPr lvl="1">
              <a:spcBef>
                <a:spcPts val="700"/>
              </a:spcBef>
              <a:buFont typeface="Times New Roman" pitchFamily="16" charset="0"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Turn the DVD Player on</a:t>
            </a:r>
          </a:p>
          <a:p>
            <a:pPr lvl="1">
              <a:spcBef>
                <a:spcPts val="700"/>
              </a:spcBef>
              <a:buFont typeface="Times New Roman" pitchFamily="16" charset="0"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Start the DVD Player playing</a:t>
            </a:r>
          </a:p>
        </p:txBody>
      </p:sp>
    </p:spTree>
    <p:extLst>
      <p:ext uri="{BB962C8B-B14F-4D97-AF65-F5344CB8AC3E}">
        <p14:creationId xmlns:p14="http://schemas.microsoft.com/office/powerpoint/2010/main" val="2765377846"/>
      </p:ext>
    </p:extLst>
  </p:cSld>
  <p:clrMapOvr>
    <a:masterClrMapping/>
  </p:clrMapOvr>
  <p:transition spd="med" advTm="1797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Scenario: Watching a movie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04800" y="838201"/>
            <a:ext cx="11582400" cy="573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Times New Roman" pitchFamily="16" charset="0"/>
              </a:rPr>
              <a:t>Let’s do it programically:    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85" y="1477963"/>
            <a:ext cx="11068049" cy="472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291021"/>
      </p:ext>
    </p:extLst>
  </p:cSld>
  <p:clrMapOvr>
    <a:masterClrMapping/>
  </p:clrMapOvr>
  <p:transition spd="med" advTm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585" y="0"/>
            <a:ext cx="897043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7517" y="-19050"/>
            <a:ext cx="4442883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The Façade</a:t>
            </a:r>
          </a:p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 Pattern</a:t>
            </a:r>
          </a:p>
        </p:txBody>
      </p:sp>
    </p:spTree>
    <p:extLst>
      <p:ext uri="{BB962C8B-B14F-4D97-AF65-F5344CB8AC3E}">
        <p14:creationId xmlns:p14="http://schemas.microsoft.com/office/powerpoint/2010/main" val="335319839"/>
      </p:ext>
    </p:extLst>
  </p:cSld>
  <p:clrMapOvr>
    <a:masterClrMapping/>
  </p:clrMapOvr>
  <p:transition spd="med" advTm="184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Which is which?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04800" y="838201"/>
            <a:ext cx="11582400" cy="573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Converts one interface to another</a:t>
            </a: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Makes an interface simpler</a:t>
            </a: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Doesn’t alter the interface, but adds responsibility</a:t>
            </a:r>
          </a:p>
          <a:p>
            <a:pPr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700"/>
              </a:spcBef>
              <a:buFont typeface="Times New Roman" pitchFamily="16" charset="0"/>
              <a:buAutoNum type="alphaUcParenR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Decorator</a:t>
            </a:r>
          </a:p>
          <a:p>
            <a:pPr>
              <a:spcBef>
                <a:spcPts val="700"/>
              </a:spcBef>
              <a:buFont typeface="Times New Roman" pitchFamily="16" charset="0"/>
              <a:buAutoNum type="alphaUcParenR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Adapter</a:t>
            </a:r>
          </a:p>
          <a:p>
            <a:pPr>
              <a:spcBef>
                <a:spcPts val="700"/>
              </a:spcBef>
              <a:buFont typeface="Times New Roman" pitchFamily="16" charset="0"/>
              <a:buAutoNum type="alphaUcParenR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Facade</a:t>
            </a:r>
          </a:p>
        </p:txBody>
      </p:sp>
    </p:spTree>
    <p:extLst>
      <p:ext uri="{BB962C8B-B14F-4D97-AF65-F5344CB8AC3E}">
        <p14:creationId xmlns:p14="http://schemas.microsoft.com/office/powerpoint/2010/main" val="3993834244"/>
      </p:ext>
    </p:extLst>
  </p:cSld>
  <p:clrMapOvr>
    <a:masterClrMapping/>
  </p:clrMapOvr>
  <p:transition spd="med" advTm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06400" y="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itchFamily="16" charset="0"/>
              </a:rPr>
              <a:t>Common Design Patterns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86834" y="1463676"/>
            <a:ext cx="3780367" cy="5408613"/>
          </a:xfrm>
          <a:prstGeom prst="rect">
            <a:avLst/>
          </a:prstGeom>
          <a:solidFill>
            <a:srgbClr val="FFFF99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8613" indent="-328613"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Factory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Singleton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Builder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Prototype</a:t>
            </a:r>
          </a:p>
          <a:p>
            <a:pPr marL="330200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999999"/>
              </a:solidFill>
              <a:latin typeface="Times New Roman" pitchFamily="16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267201" y="1463676"/>
            <a:ext cx="3780367" cy="5408613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8613" indent="-328613"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FF0000"/>
                </a:solidFill>
                <a:latin typeface="Times New Roman" pitchFamily="16" charset="0"/>
              </a:rPr>
              <a:t>Decorator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Adapter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Facade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Flyweight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Bridge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8045451" y="1463676"/>
            <a:ext cx="3780367" cy="5408613"/>
          </a:xfrm>
          <a:prstGeom prst="rect">
            <a:avLst/>
          </a:prstGeom>
          <a:solidFill>
            <a:srgbClr val="FF8080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8613" indent="-328613"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Strategy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Template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Observer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Command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Iterator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State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84718" y="6308726"/>
            <a:ext cx="11338983" cy="563563"/>
          </a:xfrm>
          <a:prstGeom prst="rect">
            <a:avLst/>
          </a:prstGeom>
          <a:solidFill>
            <a:srgbClr val="AEC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Textbook: Head First Design Patterns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486834" y="914401"/>
            <a:ext cx="3780367" cy="54927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0200" indent="-328613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Creational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999999"/>
              </a:solidFill>
              <a:latin typeface="Times New Roman" pitchFamily="16" charset="0"/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4267201" y="914401"/>
            <a:ext cx="3780367" cy="549275"/>
          </a:xfrm>
          <a:prstGeom prst="rect">
            <a:avLst/>
          </a:prstGeom>
          <a:solidFill>
            <a:srgbClr val="E6E6E6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0200" indent="-328613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Structural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8045451" y="914401"/>
            <a:ext cx="3780367" cy="549275"/>
          </a:xfrm>
          <a:prstGeom prst="rect">
            <a:avLst/>
          </a:prstGeom>
          <a:solidFill>
            <a:srgbClr val="E6E6E6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0200" indent="-328613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Behavioral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999999"/>
              </a:solidFill>
              <a:latin typeface="Times New Roman" pitchFamily="16" charset="0"/>
            </a:endParaRPr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486834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AutoShape 10"/>
          <p:cNvSpPr>
            <a:spLocks noChangeArrowheads="1"/>
          </p:cNvSpPr>
          <p:nvPr/>
        </p:nvSpPr>
        <p:spPr bwMode="auto">
          <a:xfrm>
            <a:off x="4267201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8047567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65928"/>
      </p:ext>
    </p:extLst>
  </p:cSld>
  <p:clrMapOvr>
    <a:masterClrMapping/>
  </p:clrMapOvr>
  <p:transition spd="med" advTm="10596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06400" y="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itchFamily="16" charset="0"/>
              </a:rPr>
              <a:t>Common Design Patterns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86834" y="1463676"/>
            <a:ext cx="3780367" cy="5408613"/>
          </a:xfrm>
          <a:prstGeom prst="rect">
            <a:avLst/>
          </a:prstGeom>
          <a:solidFill>
            <a:srgbClr val="FFFF99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8613" indent="-328613"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Factory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Singleton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Builder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Prototype</a:t>
            </a:r>
          </a:p>
          <a:p>
            <a:pPr marL="330200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999999"/>
              </a:solidFill>
              <a:latin typeface="Times New Roman" pitchFamily="16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267201" y="1463676"/>
            <a:ext cx="3780367" cy="5408613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8613" indent="-328613"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Decorator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Adapter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Facade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FF0000"/>
                </a:solidFill>
                <a:latin typeface="Times New Roman" pitchFamily="16" charset="0"/>
              </a:rPr>
              <a:t>Flyweight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Bridge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8045451" y="1463676"/>
            <a:ext cx="3780367" cy="5408613"/>
          </a:xfrm>
          <a:prstGeom prst="rect">
            <a:avLst/>
          </a:prstGeom>
          <a:solidFill>
            <a:srgbClr val="FF8080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8613" indent="-328613"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Strategy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Template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Observer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Command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Iterator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State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84718" y="6308726"/>
            <a:ext cx="11338983" cy="563563"/>
          </a:xfrm>
          <a:prstGeom prst="rect">
            <a:avLst/>
          </a:prstGeom>
          <a:solidFill>
            <a:srgbClr val="AEC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Textbook: Head First Design Patterns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86834" y="914401"/>
            <a:ext cx="3780367" cy="54927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0200" indent="-328613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Creational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999999"/>
              </a:solidFill>
              <a:latin typeface="Times New Roman" pitchFamily="16" charset="0"/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4267201" y="914401"/>
            <a:ext cx="3780367" cy="549275"/>
          </a:xfrm>
          <a:prstGeom prst="rect">
            <a:avLst/>
          </a:prstGeom>
          <a:solidFill>
            <a:srgbClr val="E6E6E6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0200" indent="-328613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Structural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8045451" y="914401"/>
            <a:ext cx="3780367" cy="549275"/>
          </a:xfrm>
          <a:prstGeom prst="rect">
            <a:avLst/>
          </a:prstGeom>
          <a:solidFill>
            <a:srgbClr val="E6E6E6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0200" indent="-328613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Behavioral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999999"/>
              </a:solidFill>
              <a:latin typeface="Times New Roman" pitchFamily="16" charset="0"/>
            </a:endParaRPr>
          </a:p>
        </p:txBody>
      </p:sp>
      <p:sp>
        <p:nvSpPr>
          <p:cNvPr id="22537" name="AutoShape 9"/>
          <p:cNvSpPr>
            <a:spLocks noChangeArrowheads="1"/>
          </p:cNvSpPr>
          <p:nvPr/>
        </p:nvSpPr>
        <p:spPr bwMode="auto">
          <a:xfrm>
            <a:off x="486834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AutoShape 10"/>
          <p:cNvSpPr>
            <a:spLocks noChangeArrowheads="1"/>
          </p:cNvSpPr>
          <p:nvPr/>
        </p:nvSpPr>
        <p:spPr bwMode="auto">
          <a:xfrm>
            <a:off x="4267201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AutoShape 11"/>
          <p:cNvSpPr>
            <a:spLocks noChangeArrowheads="1"/>
          </p:cNvSpPr>
          <p:nvPr/>
        </p:nvSpPr>
        <p:spPr bwMode="auto">
          <a:xfrm>
            <a:off x="8047567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83751"/>
      </p:ext>
    </p:extLst>
  </p:cSld>
  <p:clrMapOvr>
    <a:masterClrMapping/>
  </p:clrMapOvr>
  <p:transition spd="med" advTm="59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The Flyweight Pattern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04800" y="838201"/>
            <a:ext cx="11582400" cy="573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 marL="736600" indent="-27940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A “neat hack”</a:t>
            </a: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Allows one object to be used to represent many identical instances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Flyweights must be immutable.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Flyweights depend on an associated table</a:t>
            </a:r>
          </a:p>
          <a:p>
            <a:pPr lvl="2">
              <a:spcBef>
                <a:spcPts val="5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maps identical instances to the single object that represents all of them</a:t>
            </a: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Used in processing many large documents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search engines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a document as an array of immutable Strings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repeated Words would share objects</a:t>
            </a:r>
          </a:p>
          <a:p>
            <a:pPr lvl="1">
              <a:spcBef>
                <a:spcPts val="600"/>
              </a:spcBef>
              <a:buFont typeface="Times New Roman" pitchFamily="16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just one object for “the” referenced all over the place</a:t>
            </a:r>
          </a:p>
          <a:p>
            <a:pPr lvl="2">
              <a:spcBef>
                <a:spcPts val="5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use static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Hashtable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to store mappings</a:t>
            </a:r>
          </a:p>
          <a:p>
            <a:pPr lvl="2">
              <a:spcBef>
                <a:spcPts val="500"/>
              </a:spcBef>
              <a:buFont typeface="Times New Roman" pitchFamily="16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use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itchFamily="16" charset="0"/>
              </a:rPr>
              <a:t>javax.naming.Context</a:t>
            </a:r>
            <a:r>
              <a:rPr lang="en-US" altLang="en-US" sz="2000" dirty="0">
                <a:solidFill>
                  <a:schemeClr val="tx1"/>
                </a:solidFill>
                <a:latin typeface="Times New Roman" pitchFamily="16" charset="0"/>
              </a:rPr>
              <a:t> to provide String to Object binding</a:t>
            </a:r>
          </a:p>
        </p:txBody>
      </p:sp>
    </p:spTree>
    <p:extLst>
      <p:ext uri="{BB962C8B-B14F-4D97-AF65-F5344CB8AC3E}">
        <p14:creationId xmlns:p14="http://schemas.microsoft.com/office/powerpoint/2010/main" val="3680557770"/>
      </p:ext>
    </p:extLst>
  </p:cSld>
  <p:clrMapOvr>
    <a:masterClrMapping/>
  </p:clrMapOvr>
  <p:transition spd="med" advTm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String Example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04800" y="838201"/>
            <a:ext cx="11582400" cy="573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What’s the output?</a:t>
            </a:r>
          </a:p>
          <a:p>
            <a:pPr>
              <a:spcBef>
                <a:spcPts val="700"/>
              </a:spcBef>
            </a:pPr>
            <a:endParaRPr lang="en-US" altLang="en-US" sz="2000" dirty="0">
              <a:solidFill>
                <a:schemeClr val="tx1"/>
              </a:solidFill>
              <a:latin typeface="Times New Roman" pitchFamily="16" charset="0"/>
            </a:endParaRPr>
          </a:p>
          <a:p>
            <a:pPr marL="338138">
              <a:spcBef>
                <a:spcPts val="7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String s1 = "Hello";</a:t>
            </a:r>
          </a:p>
          <a:p>
            <a:pPr marL="338138">
              <a:spcBef>
                <a:spcPts val="7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String s2 = "Hello";</a:t>
            </a:r>
          </a:p>
          <a:p>
            <a:pPr marL="338138">
              <a:spcBef>
                <a:spcPts val="7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if (s1 == s2)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(1);</a:t>
            </a:r>
          </a:p>
          <a:p>
            <a:pPr marL="338138">
              <a:spcBef>
                <a:spcPts val="700"/>
              </a:spcBef>
              <a:buClrTx/>
              <a:buFontTx/>
              <a:buNone/>
            </a:pPr>
            <a:endParaRPr lang="en-US" altLang="en-US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338138">
              <a:spcBef>
                <a:spcPts val="7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String s3 = new String("Hello");</a:t>
            </a:r>
          </a:p>
          <a:p>
            <a:pPr marL="338138">
              <a:spcBef>
                <a:spcPts val="7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if (s1 == s3)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(2);</a:t>
            </a:r>
          </a:p>
          <a:p>
            <a:pPr marL="338138">
              <a:spcBef>
                <a:spcPts val="700"/>
              </a:spcBef>
              <a:buClrTx/>
              <a:buFontTx/>
              <a:buNone/>
            </a:pPr>
            <a:endParaRPr lang="en-US" altLang="en-US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338138">
              <a:spcBef>
                <a:spcPts val="7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String s4 = "Hell";</a:t>
            </a:r>
          </a:p>
          <a:p>
            <a:pPr marL="338138">
              <a:spcBef>
                <a:spcPts val="7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s4 += "o";</a:t>
            </a:r>
          </a:p>
          <a:p>
            <a:pPr marL="338138">
              <a:spcBef>
                <a:spcPts val="7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if (s1 == s4)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en-US" sz="2400" b="1" dirty="0">
                <a:solidFill>
                  <a:schemeClr val="tx1"/>
                </a:solidFill>
                <a:latin typeface="Courier New" pitchFamily="49" charset="0"/>
              </a:rPr>
              <a:t>(3);</a:t>
            </a:r>
          </a:p>
        </p:txBody>
      </p:sp>
    </p:spTree>
    <p:extLst>
      <p:ext uri="{BB962C8B-B14F-4D97-AF65-F5344CB8AC3E}">
        <p14:creationId xmlns:p14="http://schemas.microsoft.com/office/powerpoint/2010/main" val="2634987808"/>
      </p:ext>
    </p:extLst>
  </p:cSld>
  <p:clrMapOvr>
    <a:masterClrMapping/>
  </p:clrMapOvr>
  <p:transition spd="med" advTm="71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06400" y="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itchFamily="16" charset="0"/>
              </a:rPr>
              <a:t>Common Design Patterns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86834" y="1463676"/>
            <a:ext cx="3780367" cy="5408613"/>
          </a:xfrm>
          <a:prstGeom prst="rect">
            <a:avLst/>
          </a:prstGeom>
          <a:solidFill>
            <a:srgbClr val="FFFF99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8613" indent="-328613"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Factory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Singleton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Builder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Prototype</a:t>
            </a:r>
          </a:p>
          <a:p>
            <a:pPr marL="330200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999999"/>
              </a:solidFill>
              <a:latin typeface="Times New Roman" pitchFamily="16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267201" y="1463676"/>
            <a:ext cx="3780367" cy="5408613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8613" indent="-328613"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Decorator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Adapter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Facade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Flyweight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FF0000"/>
                </a:solidFill>
                <a:latin typeface="Times New Roman" pitchFamily="16" charset="0"/>
              </a:rPr>
              <a:t>Bridge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8045451" y="1463676"/>
            <a:ext cx="3780367" cy="5408613"/>
          </a:xfrm>
          <a:prstGeom prst="rect">
            <a:avLst/>
          </a:prstGeom>
          <a:solidFill>
            <a:srgbClr val="FF8080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8613" indent="-328613"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Strategy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Template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Observer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Command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Iterator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State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84718" y="6308726"/>
            <a:ext cx="11338983" cy="563563"/>
          </a:xfrm>
          <a:prstGeom prst="rect">
            <a:avLst/>
          </a:prstGeom>
          <a:solidFill>
            <a:srgbClr val="AEC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Textbook: Head First Design Patterns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86834" y="914401"/>
            <a:ext cx="3780367" cy="54927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0200" indent="-328613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Creational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999999"/>
              </a:solidFill>
              <a:latin typeface="Times New Roman" pitchFamily="16" charset="0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4267201" y="914401"/>
            <a:ext cx="3780367" cy="549275"/>
          </a:xfrm>
          <a:prstGeom prst="rect">
            <a:avLst/>
          </a:prstGeom>
          <a:solidFill>
            <a:srgbClr val="E6E6E6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0200" indent="-328613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Structural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8045451" y="914401"/>
            <a:ext cx="3780367" cy="549275"/>
          </a:xfrm>
          <a:prstGeom prst="rect">
            <a:avLst/>
          </a:prstGeom>
          <a:solidFill>
            <a:srgbClr val="E6E6E6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0200" indent="-328613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Behavioral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999999"/>
              </a:solidFill>
              <a:latin typeface="Times New Roman" pitchFamily="16" charset="0"/>
            </a:endParaRPr>
          </a:p>
        </p:txBody>
      </p:sp>
      <p:sp>
        <p:nvSpPr>
          <p:cNvPr id="25609" name="AutoShape 9"/>
          <p:cNvSpPr>
            <a:spLocks noChangeArrowheads="1"/>
          </p:cNvSpPr>
          <p:nvPr/>
        </p:nvSpPr>
        <p:spPr bwMode="auto">
          <a:xfrm>
            <a:off x="486834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AutoShape 10"/>
          <p:cNvSpPr>
            <a:spLocks noChangeArrowheads="1"/>
          </p:cNvSpPr>
          <p:nvPr/>
        </p:nvSpPr>
        <p:spPr bwMode="auto">
          <a:xfrm>
            <a:off x="4267201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AutoShape 11"/>
          <p:cNvSpPr>
            <a:spLocks noChangeArrowheads="1"/>
          </p:cNvSpPr>
          <p:nvPr/>
        </p:nvSpPr>
        <p:spPr bwMode="auto">
          <a:xfrm>
            <a:off x="8047567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08198"/>
      </p:ext>
    </p:extLst>
  </p:cSld>
  <p:clrMapOvr>
    <a:masterClrMapping/>
  </p:clrMapOvr>
  <p:transition spd="med" advTm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The Bridge Pattern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04800" y="838201"/>
            <a:ext cx="11582400" cy="573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 marL="741363" indent="-2841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Used to vary not only your implementations, but also your abstractions</a:t>
            </a:r>
          </a:p>
          <a:p>
            <a:pPr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b="1" dirty="0">
                <a:solidFill>
                  <a:schemeClr val="tx1"/>
                </a:solidFill>
                <a:latin typeface="Times New Roman" pitchFamily="16" charset="0"/>
              </a:rPr>
              <a:t>Scenario: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you’re writing the code for a new ergonomic and user-friendly remote control for TVs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there will be lots of implementations – one for each model of TV – use an abstraction (interface)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you know there will be many changes over time to the specification – needs to accommodate changes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Solution? Abstract the abstraction</a:t>
            </a:r>
          </a:p>
        </p:txBody>
      </p:sp>
    </p:spTree>
    <p:extLst>
      <p:ext uri="{BB962C8B-B14F-4D97-AF65-F5344CB8AC3E}">
        <p14:creationId xmlns:p14="http://schemas.microsoft.com/office/powerpoint/2010/main" val="1966412178"/>
      </p:ext>
    </p:extLst>
  </p:cSld>
  <p:clrMapOvr>
    <a:masterClrMapping/>
  </p:clrMapOvr>
  <p:transition spd="med" advTm="2698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Our Scenario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04800" y="838200"/>
            <a:ext cx="52832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A bridge-less design</a:t>
            </a: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Won’t easily accommodate change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10633" y="7938"/>
            <a:ext cx="40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1" y="22225"/>
            <a:ext cx="6134100" cy="630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613833" y="160338"/>
            <a:ext cx="40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33864"/>
      </p:ext>
    </p:extLst>
  </p:cSld>
  <p:clrMapOvr>
    <a:masterClrMapping/>
  </p:clrMapOvr>
  <p:transition spd="med" advTm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This is better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10633" y="7938"/>
            <a:ext cx="40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13833" y="160338"/>
            <a:ext cx="40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7" y="990600"/>
            <a:ext cx="12181416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1087963"/>
      </p:ext>
    </p:extLst>
  </p:cSld>
  <p:clrMapOvr>
    <a:masterClrMapping/>
  </p:clrMapOvr>
  <p:transition spd="med" advTm="327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The Decorator Pattern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04800" y="838201"/>
            <a:ext cx="11582400" cy="573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 marL="741363" indent="-2841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Attaches additional responsibilities to an object </a:t>
            </a:r>
            <a:r>
              <a:rPr lang="en-US" altLang="en-US" sz="2800" b="1" i="1" dirty="0">
                <a:solidFill>
                  <a:schemeClr val="tx1"/>
                </a:solidFill>
                <a:latin typeface="Times New Roman" pitchFamily="16" charset="0"/>
              </a:rPr>
              <a:t>dynamically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. 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i.e. </a:t>
            </a:r>
            <a:r>
              <a:rPr lang="en-US" altLang="en-US" sz="2800" i="1" dirty="0">
                <a:solidFill>
                  <a:schemeClr val="tx1"/>
                </a:solidFill>
                <a:latin typeface="Times New Roman" pitchFamily="16" charset="0"/>
              </a:rPr>
              <a:t>decorating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 an object</a:t>
            </a:r>
          </a:p>
          <a:p>
            <a:pPr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Decorators provide a flexible alternative to sub-classing for extending functionality</a:t>
            </a:r>
          </a:p>
          <a:p>
            <a:pPr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How?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By </a:t>
            </a:r>
            <a:r>
              <a:rPr lang="en-US" altLang="en-US" sz="2800" b="1" i="1" dirty="0">
                <a:solidFill>
                  <a:schemeClr val="tx1"/>
                </a:solidFill>
                <a:latin typeface="Times New Roman" pitchFamily="16" charset="0"/>
              </a:rPr>
              <a:t>wrapping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 an object</a:t>
            </a:r>
          </a:p>
          <a:p>
            <a:pPr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Works on the principle that classes should be open to extension but closed to modification</a:t>
            </a:r>
          </a:p>
        </p:txBody>
      </p:sp>
    </p:spTree>
    <p:extLst>
      <p:ext uri="{BB962C8B-B14F-4D97-AF65-F5344CB8AC3E}">
        <p14:creationId xmlns:p14="http://schemas.microsoft.com/office/powerpoint/2010/main" val="414598052"/>
      </p:ext>
    </p:extLst>
  </p:cSld>
  <p:clrMapOvr>
    <a:masterClrMapping/>
  </p:clrMapOvr>
  <p:transition spd="med" advTm="257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Decorator Goal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04800" y="838201"/>
            <a:ext cx="11582400" cy="573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 marL="741363" indent="-2841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Allow classes to be easily extended to incorporate new behavior without modifying existing code</a:t>
            </a:r>
          </a:p>
          <a:p>
            <a:pPr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itchFamily="16" charset="0"/>
            </a:endParaRP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What do we get if we accomplish this? 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Designs that are resilient to change and flexible enough to take on new functionality to meet changing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080540752"/>
      </p:ext>
    </p:extLst>
  </p:cSld>
  <p:clrMapOvr>
    <a:masterClrMapping/>
  </p:clrMapOvr>
  <p:transition spd="med" advTm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Decorators Override Functionality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1" y="769938"/>
            <a:ext cx="10833100" cy="608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209033"/>
      </p:ext>
    </p:extLst>
  </p:cSld>
  <p:clrMapOvr>
    <a:masterClrMapping/>
  </p:clrMapOvr>
  <p:transition spd="med" advTm="23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Java’s IO Library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49300"/>
            <a:ext cx="10972800" cy="597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055631"/>
      </p:ext>
    </p:extLst>
  </p:cSld>
  <p:clrMapOvr>
    <a:masterClrMapping/>
  </p:clrMapOvr>
  <p:transition spd="med" advTm="579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406400" y="38100"/>
            <a:ext cx="1137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itchFamily="16" charset="0"/>
              </a:rPr>
              <a:t>Common Design Patterns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86834" y="1463676"/>
            <a:ext cx="3780367" cy="5408613"/>
          </a:xfrm>
          <a:prstGeom prst="rect">
            <a:avLst/>
          </a:prstGeom>
          <a:solidFill>
            <a:srgbClr val="FFFF99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8613" indent="-328613"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Factory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Singleton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Builder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Prototype</a:t>
            </a:r>
          </a:p>
          <a:p>
            <a:pPr marL="330200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999999"/>
              </a:solidFill>
              <a:latin typeface="Times New Roman" pitchFamily="16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267201" y="1463676"/>
            <a:ext cx="3780367" cy="5408613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8613" indent="-328613"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Decorator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FF0000"/>
                </a:solidFill>
                <a:latin typeface="Times New Roman" pitchFamily="16" charset="0"/>
              </a:rPr>
              <a:t>Adapter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Facade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Flyweight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Bridge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045451" y="1463676"/>
            <a:ext cx="3780367" cy="5408613"/>
          </a:xfrm>
          <a:prstGeom prst="rect">
            <a:avLst/>
          </a:prstGeom>
          <a:solidFill>
            <a:srgbClr val="FF8080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28613" indent="-328613"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Strategy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Template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Observer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Command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Iterator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itchFamily="16" charset="0"/>
              <a:buChar char="•"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State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84718" y="6308726"/>
            <a:ext cx="11338983" cy="563563"/>
          </a:xfrm>
          <a:prstGeom prst="rect">
            <a:avLst/>
          </a:prstGeom>
          <a:solidFill>
            <a:srgbClr val="AEC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Textbook: Head First Design Patterns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86834" y="914401"/>
            <a:ext cx="3780367" cy="54927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0200" indent="-328613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Creational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999999"/>
              </a:solidFill>
              <a:latin typeface="Times New Roman" pitchFamily="16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267201" y="914401"/>
            <a:ext cx="3780367" cy="549275"/>
          </a:xfrm>
          <a:prstGeom prst="rect">
            <a:avLst/>
          </a:prstGeom>
          <a:solidFill>
            <a:srgbClr val="E6E6E6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0200" indent="-328613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000000"/>
                </a:solidFill>
                <a:latin typeface="Times New Roman" pitchFamily="16" charset="0"/>
              </a:rPr>
              <a:t>Structural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8045451" y="914401"/>
            <a:ext cx="3780367" cy="549275"/>
          </a:xfrm>
          <a:prstGeom prst="rect">
            <a:avLst/>
          </a:prstGeom>
          <a:solidFill>
            <a:srgbClr val="E6E6E6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0200" indent="-328613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999999"/>
                </a:solidFill>
                <a:latin typeface="Times New Roman" pitchFamily="16" charset="0"/>
              </a:rPr>
              <a:t>Behavioral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altLang="en-US" sz="3200" b="1">
              <a:solidFill>
                <a:srgbClr val="999999"/>
              </a:solidFill>
              <a:latin typeface="Times New Roman" pitchFamily="16" charset="0"/>
            </a:endParaRPr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auto">
          <a:xfrm>
            <a:off x="486834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4267201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auto">
          <a:xfrm>
            <a:off x="8047567" y="914401"/>
            <a:ext cx="3780367" cy="5394325"/>
          </a:xfrm>
          <a:prstGeom prst="roundRect">
            <a:avLst>
              <a:gd name="adj" fmla="val 56"/>
            </a:avLst>
          </a:prstGeom>
          <a:noFill/>
          <a:ln w="547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97809"/>
      </p:ext>
    </p:extLst>
  </p:cSld>
  <p:clrMapOvr>
    <a:masterClrMapping/>
  </p:clrMapOvr>
  <p:transition spd="med" advTm="8435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Ever been to Europe?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04800" y="838201"/>
            <a:ext cx="11582400" cy="573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This is an abstraction of the Adapter Pattern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768476"/>
            <a:ext cx="10871200" cy="466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341436"/>
      </p:ext>
    </p:extLst>
  </p:cSld>
  <p:clrMapOvr>
    <a:masterClrMapping/>
  </p:clrMapOvr>
  <p:transition spd="med" advTm="655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406400" y="68264"/>
            <a:ext cx="1137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itchFamily="16" charset="0"/>
              </a:rPr>
              <a:t>The Adapter Pattern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04800" y="838201"/>
            <a:ext cx="11582400" cy="573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 marL="741363" indent="-2841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Converts the interface of a class into another interface a client expects</a:t>
            </a: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Adapter lets classes work together that couldn’t otherwise because of incompatible interfaces</a:t>
            </a:r>
          </a:p>
          <a:p>
            <a:pPr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6" charset="0"/>
              </a:rPr>
              <a:t>Interfaces?</a:t>
            </a:r>
          </a:p>
          <a:p>
            <a:pPr lvl="1">
              <a:spcBef>
                <a:spcPts val="700"/>
              </a:spcBef>
              <a:buFont typeface="Times New Roman" pitchFamily="16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6" charset="0"/>
              </a:rPr>
              <a:t>Do you know what a driver is?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18" y="3919538"/>
            <a:ext cx="11415183" cy="262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67710"/>
      </p:ext>
    </p:extLst>
  </p:cSld>
  <p:clrMapOvr>
    <a:masterClrMapping/>
  </p:clrMapOvr>
  <p:transition spd="med" advTm="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ECA7"/>
      </a:hlink>
      <a:folHlink>
        <a:srgbClr val="FDF0A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2853</TotalTime>
  <Words>822</Words>
  <Application>Microsoft Office PowerPoint</Application>
  <PresentationFormat>Custom</PresentationFormat>
  <Paragraphs>222</Paragraphs>
  <Slides>26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Circuit</vt:lpstr>
      <vt:lpstr>CSE 219 Computer science III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219 Computer science III</dc:title>
  <dc:creator>Richard McKenna</dc:creator>
  <cp:lastModifiedBy>McKilla Gorilla</cp:lastModifiedBy>
  <cp:revision>101</cp:revision>
  <dcterms:created xsi:type="dcterms:W3CDTF">2014-08-25T01:25:02Z</dcterms:created>
  <dcterms:modified xsi:type="dcterms:W3CDTF">2014-11-10T21:58:34Z</dcterms:modified>
</cp:coreProperties>
</file>