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46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09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"/>
    </mc:Choice>
    <mc:Fallback xmlns="">
      <p:transition spd="slow" advTm="767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06400" y="130176"/>
            <a:ext cx="113792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Template Method Pattern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592138"/>
            <a:ext cx="9245600" cy="626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522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06400" y="130175"/>
            <a:ext cx="1137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What’s a hook?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024758" y="838200"/>
            <a:ext cx="1086244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type of method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Declared in the abstract class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only given an empty or default implementation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Gives subclasses the ability to “hook into” the algorithm at various points, if they wish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a subclass is also free to ignore the hook.</a:t>
            </a: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9342967" y="539751"/>
            <a:ext cx="1981200" cy="1857375"/>
          </a:xfrm>
          <a:custGeom>
            <a:avLst/>
            <a:gdLst>
              <a:gd name="T0" fmla="*/ 1485900 w 1486316"/>
              <a:gd name="T1" fmla="*/ 0 h 1856663"/>
              <a:gd name="T2" fmla="*/ 1250439 w 1486316"/>
              <a:gd name="T3" fmla="*/ 1094929 h 1856663"/>
              <a:gd name="T4" fmla="*/ 945724 w 1486316"/>
              <a:gd name="T5" fmla="*/ 1635464 h 1856663"/>
              <a:gd name="T6" fmla="*/ 474802 w 1486316"/>
              <a:gd name="T7" fmla="*/ 1857221 h 1856663"/>
              <a:gd name="T8" fmla="*/ 3879 w 1486316"/>
              <a:gd name="T9" fmla="*/ 1607744 h 1856663"/>
              <a:gd name="T10" fmla="*/ 253191 w 1486316"/>
              <a:gd name="T11" fmla="*/ 1011770 h 1856663"/>
              <a:gd name="T12" fmla="*/ 294742 w 1486316"/>
              <a:gd name="T13" fmla="*/ 942470 h 18566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6316" h="1856663">
                <a:moveTo>
                  <a:pt x="1486316" y="0"/>
                </a:moveTo>
                <a:cubicBezTo>
                  <a:pt x="1413579" y="411018"/>
                  <a:pt x="1340843" y="822036"/>
                  <a:pt x="1250789" y="1094509"/>
                </a:cubicBezTo>
                <a:cubicBezTo>
                  <a:pt x="1160735" y="1366982"/>
                  <a:pt x="1075298" y="1507837"/>
                  <a:pt x="945989" y="1634837"/>
                </a:cubicBezTo>
                <a:cubicBezTo>
                  <a:pt x="816680" y="1761837"/>
                  <a:pt x="631953" y="1861127"/>
                  <a:pt x="474935" y="1856509"/>
                </a:cubicBezTo>
                <a:cubicBezTo>
                  <a:pt x="317917" y="1851891"/>
                  <a:pt x="40825" y="1747982"/>
                  <a:pt x="3880" y="1607128"/>
                </a:cubicBezTo>
                <a:cubicBezTo>
                  <a:pt x="-33065" y="1466274"/>
                  <a:pt x="204771" y="1122218"/>
                  <a:pt x="253262" y="1011382"/>
                </a:cubicBezTo>
                <a:cubicBezTo>
                  <a:pt x="301753" y="900546"/>
                  <a:pt x="298289" y="921327"/>
                  <a:pt x="294825" y="942109"/>
                </a:cubicBezTo>
              </a:path>
            </a:pathLst>
          </a:custGeom>
          <a:noFill/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9550400" y="1295401"/>
            <a:ext cx="304800" cy="284163"/>
          </a:xfrm>
          <a:custGeom>
            <a:avLst/>
            <a:gdLst>
              <a:gd name="T0" fmla="*/ 0 w 387927"/>
              <a:gd name="T1" fmla="*/ 101609 h 457200"/>
              <a:gd name="T2" fmla="*/ 0 w 387927"/>
              <a:gd name="T3" fmla="*/ 101609 h 457200"/>
              <a:gd name="T4" fmla="*/ 43300 w 387927"/>
              <a:gd name="T5" fmla="*/ 117652 h 457200"/>
              <a:gd name="T6" fmla="*/ 62544 w 387927"/>
              <a:gd name="T7" fmla="*/ 123000 h 457200"/>
              <a:gd name="T8" fmla="*/ 115466 w 387927"/>
              <a:gd name="T9" fmla="*/ 149739 h 457200"/>
              <a:gd name="T10" fmla="*/ 129899 w 387927"/>
              <a:gd name="T11" fmla="*/ 160435 h 457200"/>
              <a:gd name="T12" fmla="*/ 134711 w 387927"/>
              <a:gd name="T13" fmla="*/ 176478 h 457200"/>
              <a:gd name="T14" fmla="*/ 125088 w 387927"/>
              <a:gd name="T15" fmla="*/ 0 h 457200"/>
              <a:gd name="T16" fmla="*/ 14433 w 387927"/>
              <a:gd name="T17" fmla="*/ 85565 h 457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7927" h="457200">
                <a:moveTo>
                  <a:pt x="0" y="263237"/>
                </a:moveTo>
                <a:lnTo>
                  <a:pt x="0" y="263237"/>
                </a:lnTo>
                <a:cubicBezTo>
                  <a:pt x="41564" y="277091"/>
                  <a:pt x="82817" y="291916"/>
                  <a:pt x="124691" y="304800"/>
                </a:cubicBezTo>
                <a:cubicBezTo>
                  <a:pt x="142890" y="310400"/>
                  <a:pt x="162532" y="311331"/>
                  <a:pt x="180109" y="318655"/>
                </a:cubicBezTo>
                <a:cubicBezTo>
                  <a:pt x="427873" y="421891"/>
                  <a:pt x="207965" y="346414"/>
                  <a:pt x="332509" y="387927"/>
                </a:cubicBezTo>
                <a:cubicBezTo>
                  <a:pt x="346363" y="397164"/>
                  <a:pt x="363670" y="402635"/>
                  <a:pt x="374072" y="415637"/>
                </a:cubicBezTo>
                <a:cubicBezTo>
                  <a:pt x="383195" y="427041"/>
                  <a:pt x="387927" y="457200"/>
                  <a:pt x="387927" y="457200"/>
                </a:cubicBezTo>
                <a:lnTo>
                  <a:pt x="360218" y="0"/>
                </a:lnTo>
                <a:lnTo>
                  <a:pt x="41563" y="221673"/>
                </a:lnTo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55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06400" y="130175"/>
            <a:ext cx="1137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Strategy vs. Template Method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7462" y="838200"/>
            <a:ext cx="1090973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6" charset="0"/>
              </a:rPr>
              <a:t>What’s the difference?</a:t>
            </a:r>
          </a:p>
          <a:p>
            <a:pPr marL="0" indent="0">
              <a:spcBef>
                <a:spcPts val="700"/>
              </a:spcBef>
              <a:defRPr/>
            </a:pPr>
            <a:endParaRPr lang="en-US" sz="2800" b="1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6" charset="0"/>
              </a:rPr>
              <a:t>Strategy</a:t>
            </a:r>
            <a:endParaRPr lang="en-US" sz="2800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6" charset="0"/>
              </a:rPr>
              <a:t>subclasses decide how to implement steps in an algorithm</a:t>
            </a:r>
          </a:p>
          <a:p>
            <a:pPr marL="0" indent="0">
              <a:spcBef>
                <a:spcPts val="700"/>
              </a:spcBef>
              <a:defRPr/>
            </a:pPr>
            <a:endParaRPr lang="en-US" sz="2800" b="1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6" charset="0"/>
              </a:rPr>
              <a:t>Template Method</a:t>
            </a:r>
            <a:endParaRPr lang="en-US" sz="2800" dirty="0" smtClean="0">
              <a:solidFill>
                <a:schemeClr val="tx1"/>
              </a:solidFill>
              <a:latin typeface="Times New Roman" pitchFamily="16" charset="0"/>
            </a:endParaRP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6" charset="0"/>
              </a:rPr>
              <a:t>encapsulate interchangeable behaviors and use delegation to decide which behavior to use</a:t>
            </a:r>
          </a:p>
        </p:txBody>
      </p:sp>
    </p:spTree>
    <p:extLst>
      <p:ext uri="{BB962C8B-B14F-4D97-AF65-F5344CB8AC3E}">
        <p14:creationId xmlns:p14="http://schemas.microsoft.com/office/powerpoint/2010/main" val="271509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842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The Observer Pattern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93228" y="1295400"/>
            <a:ext cx="1079237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0250" indent="-273050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Defines a one-to-many dependency between objects so that when one object changes state, all of its dependents are notified and updated automatically.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Hmm, where have we seen this?</a:t>
            </a:r>
          </a:p>
          <a:p>
            <a:pPr lvl="1" eaLnBrk="1" hangingPunct="1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 our GUI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State Manager class maintains application's state</a:t>
            </a:r>
          </a:p>
          <a:p>
            <a:pPr lvl="1" eaLnBrk="1" hangingPunct="1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call methods to change app's state</a:t>
            </a:r>
          </a:p>
          <a:p>
            <a:pPr lvl="1" eaLnBrk="1" hangingPunct="1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app's state change forces update of GUI</a:t>
            </a:r>
          </a:p>
        </p:txBody>
      </p:sp>
    </p:spTree>
    <p:extLst>
      <p:ext uri="{BB962C8B-B14F-4D97-AF65-F5344CB8AC3E}">
        <p14:creationId xmlns:p14="http://schemas.microsoft.com/office/powerpoint/2010/main" val="2166704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JTrees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15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27075" indent="-26987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Used to display a hierarchical structure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File structure, browsing history, etc…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251200" y="2057400"/>
          <a:ext cx="56896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3057480" imgH="3038400" progId="">
                  <p:embed/>
                </p:oleObj>
              </mc:Choice>
              <mc:Fallback>
                <p:oleObj r:id="rId4" imgW="3057480" imgH="3038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057400"/>
                        <a:ext cx="56896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24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Editing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11480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To edit the tree, you must go through the model: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JTree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tree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JTree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TreeModel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model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tree.getModel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// Insert Node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model.insertNodeInto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// Remove Node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model.removeNodeFromParent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// Change Node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model.nodeChanged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(…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// UPDATING THE MODEL WILL NOW AUTOMATICALLY UPDATE THE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// VIEW 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JTree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 THANKS TO MVC!</a:t>
            </a:r>
          </a:p>
        </p:txBody>
      </p:sp>
    </p:spTree>
    <p:extLst>
      <p:ext uri="{BB962C8B-B14F-4D97-AF65-F5344CB8AC3E}">
        <p14:creationId xmlns:p14="http://schemas.microsoft.com/office/powerpoint/2010/main" val="2627962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itchFamily="16" charset="0"/>
              </a:rPr>
              <a:t>Complex Controls have their own States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0250" indent="-273050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Tables, trees, lists, combo boxes, etc.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data is managed separately from the view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when state changes, view is updated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This is called MVC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Model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View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Controller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MVC </a:t>
            </a:r>
            <a:r>
              <a:rPr lang="en-US" altLang="en-US" sz="3200" b="1" i="1" dirty="0">
                <a:solidFill>
                  <a:schemeClr val="tx1"/>
                </a:solidFill>
                <a:latin typeface="Times New Roman" pitchFamily="16" charset="0"/>
              </a:rPr>
              <a:t>employs</a:t>
            </a: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 the 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757252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MVC </a:t>
            </a:r>
            <a:r>
              <a:rPr lang="en-US" altLang="en-US" sz="4000" b="1" i="1">
                <a:solidFill>
                  <a:srgbClr val="333399"/>
                </a:solidFill>
                <a:latin typeface="Times New Roman" pitchFamily="16" charset="0"/>
              </a:rPr>
              <a:t>employs</a:t>
            </a: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 the Observer Pattern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7025" indent="-32702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27075" indent="-269875"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  <a:tab pos="94710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Model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data structure, no visual representation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notifies views when something interesting happens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View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visual representation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views attach themselves to model in order to be notified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Controller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event handler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listeners that are attached to view in order to be notified of user interaction (or otherwise)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MVC Interaction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controller updates model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model tells view that data has changed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view redrawn</a:t>
            </a:r>
          </a:p>
        </p:txBody>
      </p:sp>
    </p:spTree>
    <p:extLst>
      <p:ext uri="{BB962C8B-B14F-4D97-AF65-F5344CB8AC3E}">
        <p14:creationId xmlns:p14="http://schemas.microsoft.com/office/powerpoint/2010/main" val="153201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625600" y="914400"/>
            <a:ext cx="2235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Controller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0" y="914400"/>
            <a:ext cx="2235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Model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416800" y="914400"/>
            <a:ext cx="2235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View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743200" y="1371600"/>
            <a:ext cx="2117" cy="4572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540000" y="1752600"/>
            <a:ext cx="406400" cy="3886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689600" y="1295400"/>
            <a:ext cx="2117" cy="4572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486400" y="2133600"/>
            <a:ext cx="304800" cy="2895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534400" y="1295400"/>
            <a:ext cx="2117" cy="45720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331200" y="2590800"/>
            <a:ext cx="304800" cy="16764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946400" y="2133600"/>
            <a:ext cx="2540000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791200" y="2590800"/>
            <a:ext cx="2540000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251200" y="1752600"/>
            <a:ext cx="172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updateData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096000" y="2209800"/>
            <a:ext cx="172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notify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5770034" y="4267200"/>
            <a:ext cx="2582333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197600" y="3886200"/>
            <a:ext cx="172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return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2925234" y="5029200"/>
            <a:ext cx="2582333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149600" y="4648200"/>
            <a:ext cx="172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return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8636000" y="2971800"/>
            <a:ext cx="508000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9144000" y="2971800"/>
            <a:ext cx="2117" cy="304800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8614834" y="3276600"/>
            <a:ext cx="550333" cy="1588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9144000" y="2819400"/>
            <a:ext cx="132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t>repaint</a:t>
            </a:r>
          </a:p>
        </p:txBody>
      </p:sp>
    </p:spTree>
    <p:extLst>
      <p:ext uri="{BB962C8B-B14F-4D97-AF65-F5344CB8AC3E}">
        <p14:creationId xmlns:p14="http://schemas.microsoft.com/office/powerpoint/2010/main" val="1037319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74" grpId="0" animBg="1"/>
      <p:bldP spid="15376" grpId="0" animBg="1"/>
      <p:bldP spid="15378" grpId="0" animBg="1"/>
      <p:bldP spid="15379" grpId="0" animBg="1"/>
      <p:bldP spid="153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83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085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MVC Architecture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0" y="1828800"/>
            <a:ext cx="1727200" cy="685800"/>
          </a:xfrm>
          <a:prstGeom prst="rect">
            <a:avLst/>
          </a:prstGeom>
          <a:solidFill>
            <a:srgbClr val="FFF1B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Mead Bold" charset="0"/>
              </a:rPr>
              <a:t>Model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32800" y="1828800"/>
            <a:ext cx="1727200" cy="685800"/>
          </a:xfrm>
          <a:prstGeom prst="rect">
            <a:avLst/>
          </a:prstGeom>
          <a:solidFill>
            <a:srgbClr val="FFF1B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Mead Bold" charset="0"/>
              </a:rPr>
              <a:t>View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76800" y="4800600"/>
            <a:ext cx="2336800" cy="685800"/>
          </a:xfrm>
          <a:prstGeom prst="rect">
            <a:avLst/>
          </a:prstGeom>
          <a:solidFill>
            <a:srgbClr val="FFF1B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Mead Bold" charset="0"/>
              </a:rPr>
              <a:t>Controller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65601" y="1219201"/>
            <a:ext cx="3740151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ad Bold" charset="0"/>
              </a:rPr>
              <a:t>The model passes its data to the view for rendering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721601" y="3886201"/>
            <a:ext cx="3740151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ad Bold" charset="0"/>
              </a:rPr>
              <a:t>The view determines which events are passed to the controller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9601" y="4267201"/>
            <a:ext cx="3740151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ad Bold" charset="0"/>
              </a:rPr>
              <a:t>The controller updates the model based on events received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251200" y="2209800"/>
            <a:ext cx="51816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6278034" y="2514600"/>
            <a:ext cx="2683933" cy="2286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 flipV="1">
            <a:off x="2722034" y="2498725"/>
            <a:ext cx="2887133" cy="23177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3" grpId="0" animBg="1"/>
      <p:bldP spid="163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 dirty="0" smtClean="0">
                <a:solidFill>
                  <a:srgbClr val="333399"/>
                </a:solidFill>
                <a:latin typeface="Times New Roman" pitchFamily="16" charset="0"/>
              </a:rPr>
              <a:t>UI Frameworks </a:t>
            </a:r>
            <a:r>
              <a:rPr lang="en-US" altLang="en-US" sz="4400" b="1" dirty="0">
                <a:solidFill>
                  <a:srgbClr val="333399"/>
                </a:solidFill>
                <a:latin typeface="Times New Roman" pitchFamily="16" charset="0"/>
              </a:rPr>
              <a:t>loves MVC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819806" y="1295400"/>
            <a:ext cx="1137219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27025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0250" indent="-2730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ComboBoxModel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–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JComboBox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-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ItemListener</a:t>
            </a: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ListModel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		–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JList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		-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ListSelectionListener</a:t>
            </a: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TableModel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		-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JTable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	-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CellEditorListener</a:t>
            </a: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TreeModel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		-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JTree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		-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TreeSelectionListener</a:t>
            </a: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Note:	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all Swing components have loads of different listeners</a:t>
            </a:r>
          </a:p>
        </p:txBody>
      </p:sp>
    </p:spTree>
    <p:extLst>
      <p:ext uri="{BB962C8B-B14F-4D97-AF65-F5344CB8AC3E}">
        <p14:creationId xmlns:p14="http://schemas.microsoft.com/office/powerpoint/2010/main" val="3988675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62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368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Command Abstraction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600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4838" indent="-604838"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1004888" indent="-608013"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marL="1404938" indent="-608013"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  <a:tab pos="97488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For many GUIs, a single function may be triggered by many means (e.g., keystroke, menu, button, etc…)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we want to link all similar events to the same listener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information concerning the command can be abstracted to a </a:t>
            </a: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separate command object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Common Approach: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specify a String for each command</a:t>
            </a:r>
          </a:p>
          <a:p>
            <a:pPr lvl="2" eaLnBrk="1" hangingPunct="1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have listener respond to each command differently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ensure commands are handled in a uniform way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commands can be specified inside a text file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 Command Pattern</a:t>
            </a:r>
          </a:p>
        </p:txBody>
      </p:sp>
    </p:spTree>
    <p:extLst>
      <p:ext uri="{BB962C8B-B14F-4D97-AF65-F5344CB8AC3E}">
        <p14:creationId xmlns:p14="http://schemas.microsoft.com/office/powerpoint/2010/main" val="2292743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502400" y="68264"/>
            <a:ext cx="528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Example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0"/>
            <a:ext cx="5892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Suppose I wanted to create a simple GUI: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1 colored panel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2 buttons, yellow &amp; red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2 menu items, yellow &amp; red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clicking on the buttons or menu items changes the color of the panel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Since the buttons &amp; the menu items both perform the same function, they should be tied to the same commands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 could even add popup menu items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6502400" y="1524001"/>
            <a:ext cx="5378451" cy="3546475"/>
            <a:chOff x="3072" y="960"/>
            <a:chExt cx="2541" cy="2234"/>
          </a:xfrm>
        </p:grpSpPr>
        <p:graphicFrame>
          <p:nvGraphicFramePr>
            <p:cNvPr id="25605" name="Object 4"/>
            <p:cNvGraphicFramePr>
              <a:graphicFrameLocks noChangeAspect="1"/>
            </p:cNvGraphicFramePr>
            <p:nvPr/>
          </p:nvGraphicFramePr>
          <p:xfrm>
            <a:off x="3072" y="960"/>
            <a:ext cx="2541" cy="2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4" imgW="3390476" imgH="2980952" progId="">
                    <p:embed/>
                  </p:oleObj>
                </mc:Choice>
                <mc:Fallback>
                  <p:oleObj r:id="rId4" imgW="3390476" imgH="298095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960"/>
                          <a:ext cx="2541" cy="2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3072" y="960"/>
              <a:ext cx="2541" cy="2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193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Using Command Strings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public class ColorCommandFrame1 extends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endParaRPr lang="en-US" alt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						implements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ActionListener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{  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Toolkit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tk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Toolkit.getDefaultToolkit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ImageIcon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yellowIcon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		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ImageIcon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tk.getImage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("yellow_bullet.bmp"));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ImageIcon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redIcon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		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ImageIcon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tk.getImage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("red_bullet.bmp"));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coloredPanel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yellowButton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yellowIcon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redButton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redIcon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colorMenu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("Color");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yellowMenuItem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yellowIcon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redMenuItem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redIcon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alt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JPopupMenu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popupMenu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JPopupMenu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yellowPopupItem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yellowIcon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redPopupItem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</a:rPr>
              <a:t>redIcon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	 private static final String YELLOW_COMMAND = "YELLOW_COMMAND";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</a:rPr>
              <a:t>    private static final String RED_COMMAND = "RED_COMMAND";</a:t>
            </a:r>
          </a:p>
        </p:txBody>
      </p:sp>
    </p:spTree>
    <p:extLst>
      <p:ext uri="{BB962C8B-B14F-4D97-AF65-F5344CB8AC3E}">
        <p14:creationId xmlns:p14="http://schemas.microsoft.com/office/powerpoint/2010/main" val="1203730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04800" y="0"/>
            <a:ext cx="11582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public ColorCommandFrame1()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super("ColorCommandFrame1");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setDefaultCloseOperation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JFrame.EXIT_ON_CLOSE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setExtendedState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JFrame.MAXIMIZED_BOTH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initButtons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initPopupMenu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initMenu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initButtons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yellowButton.setActionCommand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(YELLOW_COMMAND);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redButton.setActionCommand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(RED_COMMAND);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yellowButton.addActionListener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(this);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redButton.addActionListener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(this);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coloredPanel.add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yellowButton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coloredPanel.add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redButton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Container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getContentPane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coloredPanel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30630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04800" y="1"/>
            <a:ext cx="11582400" cy="68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public void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initPopupMenu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yellowPopupItem.setActionCommand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(YELLOW_COMMAND);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redPopupItem.setActionCommand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(RED_COMMAND);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yellowPopupItem.addActionListener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(this);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redPopupItem.addActionListener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(this);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popupMenu.add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yellowPopupItem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popupMenu.add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redPopupItem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coloredPanel.addMouseListener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(new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MouseAdapter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public void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e)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maybeShowPopup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public void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mouseReleased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e)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maybeShowPopup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private void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maybeShowPopup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e)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  if 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e.isPopupTrigger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popupMenu.show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e.getComponent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(),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e.getX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(),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e.getY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  });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73960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04800" y="0"/>
            <a:ext cx="11582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initMenu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yellowMenuItem.setActionCommand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(YELLOW_COMMAND);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redMenuItem.setActionCommand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(RED_COMMAND);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yellowMenuItem.addActionListener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(this);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redMenuItem.addActionListener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(this);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colorMenu.add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yellowMenuItem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colorMenu.add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redMenuItem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colorMenu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setJMenuBar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actionPerformed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ActionEvent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ae)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String command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ae.getActionCommand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command.equals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(YELLOW_COMMAND))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coloredPanel.setBackground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Color.YELLOW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else if 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command.equals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(RED_COMMAND))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coloredPanel.setBackground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Color.RED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466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06400" y="130175"/>
            <a:ext cx="1137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Note: we did not use The Command Pattern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We used separate event handler objects for each type of interaction (IMO this is better)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Some would call the command pattern an anti-pattern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What’s an anti-pattern?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a pattern to avoid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What’s wrong with it?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makes for a long link of if statements</a:t>
            </a:r>
          </a:p>
          <a:p>
            <a:pPr lvl="2" eaLnBrk="1" hangingPunct="1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can make for a long method/easy to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1573373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 Strategy Pattern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609600"/>
            <a:ext cx="1219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3425" indent="-276225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How does it work?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defines a family of algorithms, encapsulates each one, and makes them interchangeable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lets the algorithm vary independently from the clients that use them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An algorithm in a box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place essential steps for an algorithm in a strategy interface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different methods represent different parts of the algorithm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classes implementing this interface customize methods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Courier New" pitchFamily="49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Classes can be composed (HAS-A) of the interface type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 interface type is the apparent type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 actual type can be determined at run-time</a:t>
            </a:r>
          </a:p>
        </p:txBody>
      </p:sp>
    </p:spTree>
    <p:extLst>
      <p:ext uri="{BB962C8B-B14F-4D97-AF65-F5344CB8AC3E}">
        <p14:creationId xmlns:p14="http://schemas.microsoft.com/office/powerpoint/2010/main" val="4282801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8049685" y="1463676"/>
            <a:ext cx="3780367" cy="5408613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55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56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14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Iteration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What’s the problem?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you have to perform some operation on a sequence of elements in a given data structure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Solution: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Iterator Pattern a.k.a. Iteration Abstraction</a:t>
            </a:r>
          </a:p>
          <a:p>
            <a:pPr lvl="2" eaLnBrk="1" hangingPunct="1"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iterate over a group of objects without revealing details of how the items are obtained</a:t>
            </a:r>
          </a:p>
          <a:p>
            <a:pPr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Think of someone else using a class you define</a:t>
            </a:r>
          </a:p>
          <a:p>
            <a:pPr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1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Iterator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An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produces proper elements for processing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Defining an Iterator may be complex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Using an Iterator must be simple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they’re all used in the same way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E.g.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update()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all elements of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List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Iterator it;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for (it=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list.listIterator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 )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().update();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Makes iteration through elements of a set “higher level”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Separates the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production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of elements for iteration from the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operation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at each step in the iteration.</a:t>
            </a:r>
          </a:p>
        </p:txBody>
      </p:sp>
    </p:spTree>
    <p:extLst>
      <p:ext uri="{BB962C8B-B14F-4D97-AF65-F5344CB8AC3E}">
        <p14:creationId xmlns:p14="http://schemas.microsoft.com/office/powerpoint/2010/main" val="4233749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Iterator (cont’d)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Iterator is a design pattern that is encountered very often.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Problem: Mechanism to operate on every element of a set.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Context: The set is represented in some data structure (list, array,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hashtable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, etc.)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Solution: Provide a way to iterate through every element.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Common Classes using Iterators in Java API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StringTokenizer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Vector,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ArrayList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etc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Even I/O streams work like Iterators</a:t>
            </a:r>
          </a:p>
        </p:txBody>
      </p:sp>
    </p:spTree>
    <p:extLst>
      <p:ext uri="{BB962C8B-B14F-4D97-AF65-F5344CB8AC3E}">
        <p14:creationId xmlns:p14="http://schemas.microsoft.com/office/powerpoint/2010/main" val="1821492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Courier New" pitchFamily="49" charset="0"/>
              </a:rPr>
              <a:t>Iterator</a:t>
            </a: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 (in Java)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interface Iterator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Returns true if there are more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elements to iterate over; false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otherwise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hasNext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If there are more elements to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iterate over, returns the next one.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Modifies the state “this” to record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that it has returned the element.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// If no elements remain, throw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 //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Object next()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throws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remove();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3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Courier New" pitchFamily="49" charset="0"/>
              </a:rPr>
              <a:t>Iterator</a:t>
            </a: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 vs. </a:t>
            </a:r>
            <a:r>
              <a:rPr lang="en-US" altLang="en-US" sz="4000" b="1">
                <a:solidFill>
                  <a:srgbClr val="333399"/>
                </a:solidFill>
                <a:latin typeface="Courier New" pitchFamily="49" charset="0"/>
              </a:rPr>
              <a:t>Enumeration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Java provides another interface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Enumeration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for iterating over a collection.</a:t>
            </a:r>
          </a:p>
          <a:p>
            <a:pPr eaLnBrk="1" hangingPunct="1">
              <a:spcBef>
                <a:spcPts val="700"/>
              </a:spcBef>
              <a:buFont typeface="Courier New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is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newer (since JDK 1.2)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has shorter method names</a:t>
            </a:r>
          </a:p>
          <a:p>
            <a:pPr lvl="1" eaLnBrk="1" hangingPunct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has a 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() method to remove elements from a collection during iteration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Courier New" pitchFamily="49" charset="0"/>
              <a:buChar char="•"/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</a:rPr>
              <a:t>Iterator		Enumeration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hasNext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hasMoreElements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next() 	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nextElement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remove()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	-</a:t>
            </a:r>
          </a:p>
          <a:p>
            <a:pPr eaLnBrk="1" hangingPunct="1">
              <a:spcBef>
                <a:spcPts val="700"/>
              </a:spcBef>
              <a:buFont typeface="Courier New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is recommended for new implementations.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Example Loop controlled by </a:t>
            </a:r>
            <a:r>
              <a:rPr lang="en-US" altLang="en-US" sz="4000" b="1">
                <a:solidFill>
                  <a:srgbClr val="333399"/>
                </a:solidFill>
                <a:latin typeface="Courier New" pitchFamily="49" charset="0"/>
              </a:rPr>
              <a:t>next()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private Payroll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payroll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 new Payroll();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public void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decreasePayroll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Iterator it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payroll.getIterator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 while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()) 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Employee e = (Employee)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double salary =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e.getSalary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e.setSalary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(salary*.9);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453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Implementing an </a:t>
            </a:r>
            <a:r>
              <a:rPr lang="en-US" altLang="en-US" sz="4000" b="1">
                <a:solidFill>
                  <a:srgbClr val="333399"/>
                </a:solidFill>
                <a:latin typeface="Courier New" pitchFamily="49" charset="0"/>
              </a:rPr>
              <a:t>Iterator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public class Payroll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private Employee[] employees;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num_employees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// An iterator to loop through all Employees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public Iterator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getIterator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return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EmplGen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private class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EmplGen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implements Iterator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// see next slide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74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Implementing an Iterator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private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EmplGen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implements Iterator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n = 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hasNext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return n &lt;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num_employees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Object next() throws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Object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obj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if (n &lt;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num_employees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obj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= employees[n];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n++;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return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obj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else throw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NoSuchElementException</a:t>
            </a: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("No More Employees");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4468284" y="1143002"/>
            <a:ext cx="7209368" cy="709613"/>
            <a:chOff x="2111" y="720"/>
            <a:chExt cx="3406" cy="447"/>
          </a:xfrm>
        </p:grpSpPr>
        <p:sp>
          <p:nvSpPr>
            <p:cNvPr id="39947" name="Text Box 4"/>
            <p:cNvSpPr txBox="1">
              <a:spLocks noChangeArrowheads="1"/>
            </p:cNvSpPr>
            <p:nvPr/>
          </p:nvSpPr>
          <p:spPr bwMode="auto">
            <a:xfrm>
              <a:off x="3984" y="720"/>
              <a:ext cx="1533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state of iteration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captured by index n</a:t>
              </a:r>
            </a:p>
          </p:txBody>
        </p:sp>
        <p:sp>
          <p:nvSpPr>
            <p:cNvPr id="39948" name="Line 5"/>
            <p:cNvSpPr>
              <a:spLocks noChangeShapeType="1"/>
            </p:cNvSpPr>
            <p:nvPr/>
          </p:nvSpPr>
          <p:spPr bwMode="auto">
            <a:xfrm flipH="1">
              <a:off x="2111" y="816"/>
              <a:ext cx="1873" cy="0"/>
            </a:xfrm>
            <a:prstGeom prst="line">
              <a:avLst/>
            </a:prstGeom>
            <a:noFill/>
            <a:ln w="2232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5687484" y="1676402"/>
            <a:ext cx="4872568" cy="1017588"/>
            <a:chOff x="2687" y="1056"/>
            <a:chExt cx="2302" cy="641"/>
          </a:xfrm>
        </p:grpSpPr>
        <p:sp>
          <p:nvSpPr>
            <p:cNvPr id="39945" name="Text Box 7"/>
            <p:cNvSpPr txBox="1">
              <a:spLocks noChangeArrowheads="1"/>
            </p:cNvSpPr>
            <p:nvPr/>
          </p:nvSpPr>
          <p:spPr bwMode="auto">
            <a:xfrm>
              <a:off x="3457" y="1056"/>
              <a:ext cx="1532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returns true if there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is an element left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to iterate over</a:t>
              </a:r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 flipH="1">
              <a:off x="2687" y="1200"/>
              <a:ext cx="770" cy="0"/>
            </a:xfrm>
            <a:prstGeom prst="line">
              <a:avLst/>
            </a:prstGeom>
            <a:noFill/>
            <a:ln w="2232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5179484" y="3810003"/>
            <a:ext cx="5888568" cy="1017588"/>
            <a:chOff x="2447" y="2400"/>
            <a:chExt cx="2782" cy="641"/>
          </a:xfrm>
        </p:grpSpPr>
        <p:sp>
          <p:nvSpPr>
            <p:cNvPr id="39943" name="Text Box 10"/>
            <p:cNvSpPr txBox="1">
              <a:spLocks noChangeArrowheads="1"/>
            </p:cNvSpPr>
            <p:nvPr/>
          </p:nvSpPr>
          <p:spPr bwMode="auto">
            <a:xfrm>
              <a:off x="3697" y="2400"/>
              <a:ext cx="1532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returns the next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element in the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itchFamily="16" charset="0"/>
                </a:rPr>
                <a:t>iteration sequence</a:t>
              </a:r>
            </a:p>
          </p:txBody>
        </p:sp>
        <p:sp>
          <p:nvSpPr>
            <p:cNvPr id="39944" name="Line 11"/>
            <p:cNvSpPr>
              <a:spLocks noChangeShapeType="1"/>
            </p:cNvSpPr>
            <p:nvPr/>
          </p:nvSpPr>
          <p:spPr bwMode="auto">
            <a:xfrm flipH="1">
              <a:off x="2447" y="2544"/>
              <a:ext cx="1250" cy="333"/>
            </a:xfrm>
            <a:prstGeom prst="line">
              <a:avLst/>
            </a:prstGeom>
            <a:noFill/>
            <a:ln w="2232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788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State</a:t>
            </a: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70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71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72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04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Strategy Pattern in the Java API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072054" y="731838"/>
            <a:ext cx="11119945" cy="612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3425" indent="-276225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LayoutManager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s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interface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describes how to arrange components: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resizing 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components added to or removed from the container. 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size and position the components it manages.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interface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LayoutManager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addLayoutComponent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(String name, Component comp);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removeLayoutComponent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(Component comp);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Dimension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preferredLayoutSize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(Container parent);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Dimension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minimumLayoutSize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(Container parent);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layoutContainer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(Container parent);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879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State Pattern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Dynamically change the representation of an object.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also called Data Abstraction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Users of the object are unaware of the change.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Example: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Implement a set as a </a:t>
            </a:r>
            <a:r>
              <a:rPr lang="en-US" altLang="en-US" sz="2800" b="1" dirty="0">
                <a:solidFill>
                  <a:schemeClr val="tx1"/>
                </a:solidFill>
                <a:latin typeface="Courier New" pitchFamily="49" charset="0"/>
              </a:rPr>
              <a:t>Vector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if the number of elements is small</a:t>
            </a:r>
          </a:p>
          <a:p>
            <a:pPr lvl="1" eaLnBrk="1" hangingPunct="1">
              <a:spcBef>
                <a:spcPts val="700"/>
              </a:spcBef>
              <a:buFont typeface="Times New Roman" pitchFamily="16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Implement a set as a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if the number of elements is large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State pattern is used only on mutable objects.</a:t>
            </a:r>
          </a:p>
          <a:p>
            <a:pPr eaLnBrk="1" hangingPunct="1">
              <a:spcBef>
                <a:spcPts val="800"/>
              </a:spcBef>
              <a:buClr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53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Example: Set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1158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class Set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private Object elements;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isIn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(Object member){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if (elements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instanceof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Vector)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// search using Vector methods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else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// search using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methods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add(Object member){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if (elements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instanceof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Vector)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// add using Vector methods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else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		// add using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methods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920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Using the state pattern: </a:t>
            </a:r>
            <a:r>
              <a:rPr lang="en-US" altLang="en-US" sz="4000" b="1">
                <a:solidFill>
                  <a:srgbClr val="333399"/>
                </a:solidFill>
                <a:latin typeface="Courier New" pitchFamily="49" charset="0"/>
              </a:rPr>
              <a:t>SetRep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61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interface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add(object member);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isIn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(Object member);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size();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remove();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SmallSet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implements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private Vector set;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add(Object element) { ...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remove() { ...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LargeSet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implements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Hashtable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set;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add(Object element) { ...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public void remove() { ... 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197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Using the state pattern: a new Set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public class Set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SetRep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rep;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private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threshold;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public void add(Object element)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rep.size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 == threshold)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rep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LargeSet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rep.elements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rep.add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(element);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public void remove(Object element)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rep.remove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rep.size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 == threshold)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		rep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SmallSet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rep.elements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29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There are others too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Chain of Responsibility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Composite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Interpreter	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Mediator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Memento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Proxy</a:t>
            </a:r>
          </a:p>
          <a:p>
            <a:pPr eaLnBrk="1" hangingPunct="1">
              <a:spcBef>
                <a:spcPts val="800"/>
              </a:spcBef>
              <a:buFont typeface="Times New Roman" pitchFamily="16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itchFamily="16" charset="0"/>
              </a:rPr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1570734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06400" y="98426"/>
            <a:ext cx="1137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6" charset="0"/>
              </a:rPr>
              <a:t>Think of how </a:t>
            </a:r>
            <a:r>
              <a:rPr lang="en-US" altLang="en-US" sz="2800" b="1">
                <a:solidFill>
                  <a:srgbClr val="333399"/>
                </a:solidFill>
                <a:latin typeface="Courier New" pitchFamily="49" charset="0"/>
              </a:rPr>
              <a:t>Container</a:t>
            </a:r>
            <a:r>
              <a:rPr lang="en-US" altLang="en-US" sz="2800" b="1">
                <a:solidFill>
                  <a:srgbClr val="333399"/>
                </a:solidFill>
                <a:latin typeface="Times New Roman" pitchFamily="16" charset="0"/>
              </a:rPr>
              <a:t>s use </a:t>
            </a:r>
            <a:r>
              <a:rPr lang="en-US" altLang="en-US" sz="2800" b="1">
                <a:solidFill>
                  <a:srgbClr val="333399"/>
                </a:solidFill>
                <a:latin typeface="Courier New" pitchFamily="49" charset="0"/>
              </a:rPr>
              <a:t>LayoutManager</a:t>
            </a:r>
            <a:r>
              <a:rPr lang="en-US" altLang="en-US" sz="2800" b="1">
                <a:solidFill>
                  <a:srgbClr val="333399"/>
                </a:solidFill>
                <a:latin typeface="Times New Roman" pitchFamily="16" charset="0"/>
              </a:rPr>
              <a:t>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308537" y="731839"/>
            <a:ext cx="11126879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76225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indent="-220663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makes this so great?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class Container extends Component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private List&lt;Component&gt; component;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private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LayoutManager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layoutMgr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LayoutManager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getLayout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return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layoutMgr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setLayout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LayoutManager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mgr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layoutMgr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mgr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3172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06400" y="-841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This is why it's great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0" y="731838"/>
            <a:ext cx="12192000" cy="612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741363" indent="-276225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Interchangeable layout algorithms in a box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initGUI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northPanel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northPanel.setLayout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northOfNorthPanel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northPanel.add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northOfNorthPanel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, "NORTH");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northPanelOfNorthPanel.add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cutButton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northPanelOfNorthPanel.add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itchFamily="49" charset="0"/>
              </a:rPr>
              <a:t>pasteButton</a:t>
            </a: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473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Decorator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Adapter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Facade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Flyweight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Strategy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Template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Observer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Structural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Behavioral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02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3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4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3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06400" y="130175"/>
            <a:ext cx="1137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Template Method Pattern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008992" y="838200"/>
            <a:ext cx="10878207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Defines the skeleton of an algorithm in a method, deferring some steps to subclasses. 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Lets subclasses redefine certain steps of an algorithm without changing the algorithm’s structure.</a:t>
            </a: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template for an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itchFamily="16" charset="0"/>
              </a:rPr>
              <a:t>algorithm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/>
            </a:r>
            <a:b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</a:br>
            <a:endParaRPr lang="en-US" altLang="en-US" sz="20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06400" y="130175"/>
            <a:ext cx="1137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itchFamily="16" charset="0"/>
              </a:rPr>
              <a:t>Template Method Pattern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1388"/>
            <a:ext cx="12192000" cy="591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57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2882</TotalTime>
  <Words>1593</Words>
  <Application>Microsoft Office PowerPoint</Application>
  <PresentationFormat>Custom</PresentationFormat>
  <Paragraphs>585</Paragraphs>
  <Slides>44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104</cp:revision>
  <dcterms:created xsi:type="dcterms:W3CDTF">2014-08-25T01:25:02Z</dcterms:created>
  <dcterms:modified xsi:type="dcterms:W3CDTF">2014-11-14T17:43:22Z</dcterms:modified>
</cp:coreProperties>
</file>