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28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09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javaworld/jw-03-2000/jw-03-javaperf_4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arg.sourceforge.ne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native1.1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ava.sun.com/developer/onlineTraining/Programming/JDCBook/jni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quest.com/jprobe/index.asp" TargetMode="External"/><Relationship Id="rId3" Type="http://schemas.openxmlformats.org/officeDocument/2006/relationships/hyperlink" Target="http://www.eclipse.org/tptp/index.html" TargetMode="External"/><Relationship Id="rId7" Type="http://schemas.openxmlformats.org/officeDocument/2006/relationships/hyperlink" Target="http://www.borland.com/optimizei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rofiler.netbeans.org/" TargetMode="External"/><Relationship Id="rId5" Type="http://schemas.openxmlformats.org/officeDocument/2006/relationships/hyperlink" Target="http://www.theserverside.com/articles/article.tss?l=EclipseProfiler" TargetMode="External"/><Relationship Id="rId4" Type="http://schemas.openxmlformats.org/officeDocument/2006/relationships/hyperlink" Target="http://sourceforge.net/projects/eclipsecolor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8"/>
    </mc:Choice>
    <mc:Fallback xmlns="">
      <p:transition spd="slow" advTm="767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477964"/>
            <a:ext cx="77216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NetBeans Profiler Setup</a:t>
            </a:r>
          </a:p>
        </p:txBody>
      </p:sp>
    </p:spTree>
    <p:extLst>
      <p:ext uri="{BB962C8B-B14F-4D97-AF65-F5344CB8AC3E}">
        <p14:creationId xmlns:p14="http://schemas.microsoft.com/office/powerpoint/2010/main" val="3371648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Collecting Performance Data using HProf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Generate profile data on sample runs:</a:t>
            </a:r>
          </a:p>
          <a:p>
            <a:pPr lvl="1" eaLnBrk="1" hangingPunct="1">
              <a:spcBef>
                <a:spcPts val="500"/>
              </a:spcBef>
              <a:buFont typeface="Courier New" pitchFamily="49" charset="0"/>
              <a:buChar char="–"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java –classic –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Xrunhprof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Driver</a:t>
            </a:r>
          </a:p>
          <a:p>
            <a:pPr lvl="1" eaLnBrk="1" hangingPunct="1">
              <a:spcBef>
                <a:spcPts val="500"/>
              </a:spcBef>
              <a:buFont typeface="Courier New" pitchFamily="49" charset="0"/>
              <a:buChar char="–"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java –classic –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Xrunhprof:cpu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=samples Driver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Analyze the profile data to find: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Hot spots with respect to time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Most frequently used methods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Most time-consuming methods</a:t>
            </a:r>
          </a:p>
          <a:p>
            <a:pPr lvl="3" eaLnBrk="1" hangingPunct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Bottlenecks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Hot spots with respect to space (memory)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Most frequently used portions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026254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336800" y="68264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Profiling Example 1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06400" y="762000"/>
            <a:ext cx="1137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public class TestHprof1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public static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sortArrayList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list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for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&lt; 20000;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)(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* 100000);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(new Integer(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return list;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21172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06400" y="1"/>
            <a:ext cx="11379200" cy="701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public static Vector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sortVector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Vector v = new Vector();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for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&lt; 20000;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)(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* 100000);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v.add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(new Integer(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(v);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return v;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public static void main(String[]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args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list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sortArrayList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Vector v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sortVector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v.size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331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Output of hprof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685800"/>
            <a:ext cx="1219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CPU SAMPLES BEGIN (total = 13) Sun Nov 28 16:50:56 2004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rank self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accum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count trace  method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1   38.46% 38.46%   5   8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TestHprof.sortVector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2   23.08% 61.54%   3   4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TestHprof.sortArrayList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3    7.69% 69.23%   1   7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CollectionsComparison.main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4    7.69% 76.92%   1   2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java.lang.ClassLoader.checkCerts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5    7.69% 84.62%   1   6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java.util.AbstractList.listIterator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6    7.69% 92.31%   1   5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java.util.Arrays.mergeSort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7    6.67% 100.00%  1   4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sun.misc.AtomicLongCSImpl.attemptUpdate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CPU SAMPLES END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i="1" dirty="0">
                <a:solidFill>
                  <a:schemeClr val="tx1"/>
                </a:solidFill>
                <a:latin typeface="Courier New" pitchFamily="49" charset="0"/>
              </a:rPr>
              <a:t>(remaining entries less than 1% each, omitted for brevity)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Execution of a Java program typically involves many library calls, making it difficult to gather useful information from profiles.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Call graph information (frequency of calls) is not given explicitly by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itchFamily="16" charset="0"/>
              </a:rPr>
              <a:t>hprof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or other Java profilers.</a:t>
            </a:r>
          </a:p>
        </p:txBody>
      </p:sp>
    </p:spTree>
    <p:extLst>
      <p:ext uri="{BB962C8B-B14F-4D97-AF65-F5344CB8AC3E}">
        <p14:creationId xmlns:p14="http://schemas.microsoft.com/office/powerpoint/2010/main" val="1394420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Additional Optimization Tools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Compilers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already perform many optimizations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Ex: dead code elimination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  <a:hlinkClick r:id="rId3"/>
              </a:rPr>
              <a:t>http://www.javaworld.com/javaworld/jw-03-2000/jw-03-javaperf_4.html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can’t be used while debugging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Just-In-Time compilers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compiles only code necessary at runtime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Optimizer tools (many times confused with profilers)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Ex: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itchFamily="16" charset="0"/>
              </a:rPr>
              <a:t>jarg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by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itchFamily="16" charset="0"/>
              </a:rPr>
              <a:t>SourceForge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– reduces the size of a jar file in which java class files are stored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  <a:hlinkClick r:id="rId4"/>
              </a:rPr>
              <a:t>http://jarg.sourceforge.net/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 err="1">
                <a:solidFill>
                  <a:schemeClr val="tx1"/>
                </a:solidFill>
                <a:latin typeface="Times New Roman" pitchFamily="16" charset="0"/>
              </a:rPr>
              <a:t>javac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–O, the Java optimizer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Assembly code?</a:t>
            </a:r>
          </a:p>
        </p:txBody>
      </p:sp>
    </p:spTree>
    <p:extLst>
      <p:ext uri="{BB962C8B-B14F-4D97-AF65-F5344CB8AC3E}">
        <p14:creationId xmlns:p14="http://schemas.microsoft.com/office/powerpoint/2010/main" val="1139266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Inlining using javac –O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The Java optimizer works by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itchFamily="16" charset="0"/>
              </a:rPr>
              <a:t>inlining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select methods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err="1">
                <a:solidFill>
                  <a:schemeClr val="tx1"/>
                </a:solidFill>
                <a:latin typeface="Times New Roman" pitchFamily="16" charset="0"/>
              </a:rPr>
              <a:t>Inlining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a method call inserts the code for the method directly into the code making the method call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Eliminates the overhead of the method call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For a small method this overhead can represent a significant percentage of its execution time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Only private, static, or final methods are eligible for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inlining</a:t>
            </a: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Synchronized methods won't be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inlined</a:t>
            </a: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compiler will only inline small methods typically consisting of only one or two lines of code</a:t>
            </a:r>
          </a:p>
        </p:txBody>
      </p:sp>
    </p:spTree>
    <p:extLst>
      <p:ext uri="{BB962C8B-B14F-4D97-AF65-F5344CB8AC3E}">
        <p14:creationId xmlns:p14="http://schemas.microsoft.com/office/powerpoint/2010/main" val="48489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Machine Code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err="1">
                <a:solidFill>
                  <a:schemeClr val="tx1"/>
                </a:solidFill>
                <a:latin typeface="Times New Roman" pitchFamily="16" charset="0"/>
              </a:rPr>
              <a:t>javac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compiles Java programs to the “machine code” for the Java Virtual Machine (JVM)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directly calling this code can improve program performance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err="1">
                <a:solidFill>
                  <a:schemeClr val="tx1"/>
                </a:solidFill>
                <a:latin typeface="Times New Roman" pitchFamily="16" charset="0"/>
              </a:rPr>
              <a:t>javap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–c to dump out the JVM instructions generated by the Java compiler (see if hand-optimization is necessary)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gcc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–S to dump assembly instructions generated by the C compiler</a:t>
            </a:r>
          </a:p>
        </p:txBody>
      </p:sp>
    </p:spTree>
    <p:extLst>
      <p:ext uri="{BB962C8B-B14F-4D97-AF65-F5344CB8AC3E}">
        <p14:creationId xmlns:p14="http://schemas.microsoft.com/office/powerpoint/2010/main" val="930752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javap Example: TestHprof1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bash-2.02$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javap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-c TestHprof1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Compiled from "TestHprof1.java"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public class TestHprof1 extends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java.lang.Object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public TestHprof1();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Code: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0:   aload_0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1: 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invokespecial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#1; //Method java/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/Object."&lt;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init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&gt;":()V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4:   return</a:t>
            </a:r>
          </a:p>
        </p:txBody>
      </p:sp>
    </p:spTree>
    <p:extLst>
      <p:ext uri="{BB962C8B-B14F-4D97-AF65-F5344CB8AC3E}">
        <p14:creationId xmlns:p14="http://schemas.microsoft.com/office/powerpoint/2010/main" val="2683754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06400" y="1"/>
            <a:ext cx="11379200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public static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java.util.ArrayList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sortArrayList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Code: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0:   new     #2; //class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ArrayList</a:t>
            </a:r>
            <a:endParaRPr lang="en-US" altLang="en-US" sz="15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3:   dup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4: 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invokespecial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#3;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ArrayList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."&lt;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init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&gt;":()V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7:   astore_0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8:   iconst_0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9:   istore_2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10:  iload_2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11: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sipush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20000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14: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if_icmpge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   45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17: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invokestatic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#4;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Math.random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:()D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20:  ldc2_w  #5; //double 100000.0d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23: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dmul</a:t>
            </a:r>
            <a:endParaRPr lang="en-US" altLang="en-US" sz="15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24:  d2i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25:  istore_1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26:  aload_0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27:  new     #7; //class Integer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30:  dup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31:  iload_1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32: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invokespecial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#8;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/Integer."&lt;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init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&gt;":(I)V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35: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invokevirtual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#9;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ArrayList.add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:(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Ljava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/Object;)Z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38:  pop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39: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iinc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2, 1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42: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goto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10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45:  aload_0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46: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invokestatic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#10;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Collections.sort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:(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Ljava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/List;)V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49:  aload_0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50: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areturn</a:t>
            </a:r>
            <a:endParaRPr lang="en-US" altLang="en-US" sz="1500" b="1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06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Performance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Programs should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solve a problem correctly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be readable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be flexible (for future modifications)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be fast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be lean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Hardware becomes faster and more capable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program efficiency is still an issue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software expectations continue to increase</a:t>
            </a:r>
          </a:p>
        </p:txBody>
      </p:sp>
    </p:spTree>
    <p:extLst>
      <p:ext uri="{BB962C8B-B14F-4D97-AF65-F5344CB8AC3E}">
        <p14:creationId xmlns:p14="http://schemas.microsoft.com/office/powerpoint/2010/main" val="3798040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06400" y="1"/>
            <a:ext cx="11379200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public static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java.util.Vector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sortVector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Code: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0:   new     #11; //class Vector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3:   dup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4: 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invokespecial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#12;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/Vector."&lt;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init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&gt;":()V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7:   astore_0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8:   iconst_0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9:   istore_2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10:  iload_2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11: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sipush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20000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14: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if_icmpge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   45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17: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invokestatic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#4;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Math.random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:()D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20:  ldc2_w  #5; //double 100000.0d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23: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dmul</a:t>
            </a:r>
            <a:endParaRPr lang="en-US" altLang="en-US" sz="15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24:  d2i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25:  istore_1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26:  aload_0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27:  new     #7; //class Integer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30:  dup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31:  iload_1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32: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invokespecial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#8;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/Integer."&lt;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init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&gt;":(I)V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35: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invokevirtual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#13;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Vector.add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:(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Ljava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/Object;)Z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38:  pop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39: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iinc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2, 1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42: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goto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10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45:  aload_0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46: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invokestatic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 #10; //Method java/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Collections.sort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:(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Ljava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/List;)V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49:  aload_0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Times New Roman" pitchFamily="16" charset="0"/>
              </a:rPr>
              <a:t>   50:  </a:t>
            </a:r>
            <a:r>
              <a:rPr lang="en-US" altLang="en-US" sz="1500" b="1" dirty="0" err="1">
                <a:solidFill>
                  <a:schemeClr val="tx1"/>
                </a:solidFill>
                <a:latin typeface="Times New Roman" pitchFamily="16" charset="0"/>
              </a:rPr>
              <a:t>areturn</a:t>
            </a:r>
            <a:endParaRPr lang="en-US" altLang="en-US" sz="1500" b="1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6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06400" y="0"/>
            <a:ext cx="11379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public static void main(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java.lang.String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[]);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Code: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0: 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invokestatic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 #14; //Method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sortArrayList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:()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Ljava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ArrayList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3:   astore_1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4: 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getstatic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    #15; //Field java/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System.out:Ljava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io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PrintStream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7:   aload_1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8: 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invokevirtual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#16; //Method java/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ArrayList.size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:()I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11: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invokevirtual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#17; //Method java/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io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PrintStream.println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:(I)V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14: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invokestatic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 #18; //Method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sortVector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:()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Ljava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/Vector;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17:  astore_2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18: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getstatic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    #15; //Field java/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lang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System.out:Ljava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io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PrintStream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21:  aload_2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22: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invokevirtual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#19; //Method java/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util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Vector.size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:()I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25: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invokevirtual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#17; //Method java/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io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PrintStream.println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:(I)V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  28:  return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955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JNI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JNI – Java Native language Interface</a:t>
            </a:r>
          </a:p>
          <a:p>
            <a:pPr lvl="1" eaLnBrk="1" hangingPunct="1">
              <a:spcBef>
                <a:spcPts val="700"/>
              </a:spcBef>
              <a:buClr>
                <a:srgbClr val="FF0000"/>
              </a:buClr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  <a:hlinkClick r:id="rId3"/>
              </a:rPr>
              <a:t>http://java.sun.com/docs/books/tutorial/native1.1/</a:t>
            </a:r>
          </a:p>
          <a:p>
            <a:pPr lvl="1" eaLnBrk="1" hangingPunct="1">
              <a:spcBef>
                <a:spcPts val="700"/>
              </a:spcBef>
              <a:buClr>
                <a:srgbClr val="FF0000"/>
              </a:buClr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  <a:hlinkClick r:id="rId4"/>
              </a:rPr>
              <a:t>http://java.sun.com/developer/onlineTraining/Programming/JDCBook/jni.html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used on really critical components.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trade portability for performance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also allows C/C++ programs to execute Java code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 code will also run faster than Java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Some coders will use JNI to run bottlenecked parts of their programs in C</a:t>
            </a:r>
          </a:p>
        </p:txBody>
      </p:sp>
    </p:spTree>
    <p:extLst>
      <p:ext uri="{BB962C8B-B14F-4D97-AF65-F5344CB8AC3E}">
        <p14:creationId xmlns:p14="http://schemas.microsoft.com/office/powerpoint/2010/main" val="207476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Using Assembly Code in C++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63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Example method for a 32-bit memory fill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itchFamily="16" charset="0"/>
              </a:rPr>
              <a:t>funtion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qmemset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(void *memory,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value,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num_quads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_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asm</a:t>
            </a: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{	CLD				// clear the direction flag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MOV EDI, memory		// move pointer into EDI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MOV ECX,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num_quads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ECX hold loop count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MOV EAX, value		// EAX hold value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REP STOSD			// perform fill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qmemset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(&amp;buffer, 25, 1000);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Inlining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assembly should only be done if you can write assembly code better than the compiler can generate it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31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Look-up Tables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Pre-computed values of some computation that you know you’ll perform during run-time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Simply compute all possible values at startup then run the game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Common game look-up: 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pre-compute sin &amp; cos of all angles 0 – 359 degrees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place values in a simple array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faster to look-up array values than perform operation</a:t>
            </a:r>
          </a:p>
        </p:txBody>
      </p:sp>
    </p:spTree>
    <p:extLst>
      <p:ext uri="{BB962C8B-B14F-4D97-AF65-F5344CB8AC3E}">
        <p14:creationId xmlns:p14="http://schemas.microsoft.com/office/powerpoint/2010/main" val="3086165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Optimization Guidelines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Do NOT hand-optimize your code: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if it unnecessarily sacrifices readability, OR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if it unnecessarily sacrifices maintainability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If an optimization is necessary, think data structures &amp; algorithms first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Again, many common code optimizations are done by the compiler.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If it becomes necessary, find out what optimizations are done automatically by the compiler you are using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Compilers get smarter all the time...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If you over-optimize, your fellow coders will hate you</a:t>
            </a:r>
          </a:p>
        </p:txBody>
      </p:sp>
    </p:spTree>
    <p:extLst>
      <p:ext uri="{BB962C8B-B14F-4D97-AF65-F5344CB8AC3E}">
        <p14:creationId xmlns:p14="http://schemas.microsoft.com/office/powerpoint/2010/main" val="400467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333399"/>
                </a:solidFill>
                <a:latin typeface="Times New Roman" pitchFamily="16" charset="0"/>
              </a:rPr>
              <a:t>Loads of other techniques</a:t>
            </a:r>
            <a:endParaRPr lang="en-US" altLang="en-US" sz="4000" b="1" dirty="0">
              <a:solidFill>
                <a:srgbClr val="333399"/>
              </a:solidFill>
              <a:latin typeface="Times New Roman" pitchFamily="16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Things you’d learn in CSE 380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Memory Budgets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Object Recycling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Minimally Packed Data Types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inimize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dynamic memory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allocation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re-compute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when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possible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ompress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data when appropriate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endParaRPr lang="en-US" altLang="en-US" sz="2800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90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When not to optimize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Make sure you only optimize when necessary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Why not just be responsible and always optimize?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optimization is a good way to introduce bugs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some techniques decrease the portability of your code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you can expend a lot of effort for little or no results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optimization can be hard to do properly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optimization is a moving target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Donald Knuth famously said: "Premature optimization is the root of all evil."</a:t>
            </a:r>
          </a:p>
        </p:txBody>
      </p:sp>
    </p:spTree>
    <p:extLst>
      <p:ext uri="{BB962C8B-B14F-4D97-AF65-F5344CB8AC3E}">
        <p14:creationId xmlns:p14="http://schemas.microsoft.com/office/powerpoint/2010/main" val="173052780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So what is optimizing?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Simply, the process of modifying a system to improve it’s performance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Why does Donald Knuth hate it?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because all the optimization in the world can never replace the wise selection of proper data structures and the proper use of efficient algorithms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Donald Knuth is credited with creating the rigorous academic discipline of algorithm analysis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John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Carmack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might say, because he never made Doom with tight hardware constraints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optimization is commonly done during graphics-intensive game development because few other programs have the performance requirements that games do</a:t>
            </a:r>
          </a:p>
        </p:txBody>
      </p:sp>
    </p:spTree>
    <p:extLst>
      <p:ext uri="{BB962C8B-B14F-4D97-AF65-F5344CB8AC3E}">
        <p14:creationId xmlns:p14="http://schemas.microsoft.com/office/powerpoint/2010/main" val="5096090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Optimization Options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What options are available?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b="1" i="1" dirty="0">
                <a:solidFill>
                  <a:schemeClr val="tx1"/>
                </a:solidFill>
                <a:latin typeface="Times New Roman" pitchFamily="16" charset="0"/>
              </a:rPr>
              <a:t>Design for Speed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- select your data structures &amp; algorithms wisely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Use a code profiler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Use optimizers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Implement low-level code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07595890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Design for Speed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In the process of designing a program: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Identify operations needed in each class before choosing your data structures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Pick a data structure that can be used to perform such operations efficiently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Select a solid algorithm that fits the problem and the data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Big O notation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It may not be always possible to know what is the best choice: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Choice may depend on amount of data and the frequency of its use.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Choices may trade off readability and maintainability for speed or memory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92060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Program Hot Spots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“90% of the time is spent in</a:t>
            </a: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10% of the code.”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When the choice of “best” data structure or algorithm is not clear at design time: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use the simplest data structure or algorithm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collect data about the impact of the data structure or algorithm on the overall speed of the program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Identify the portion of the code that takes the most time or memory.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Replace that section, if possible, with a better data structure or algorithm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based on the “frequency of use” data you have collected.</a:t>
            </a:r>
          </a:p>
        </p:txBody>
      </p:sp>
    </p:spTree>
    <p:extLst>
      <p:ext uri="{BB962C8B-B14F-4D97-AF65-F5344CB8AC3E}">
        <p14:creationId xmlns:p14="http://schemas.microsoft.com/office/powerpoint/2010/main" val="173733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What’s a profiler?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 profiler is a program that can track the performance of another program by checking information collected while the code is executing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can usually track time used or frequency of use of code portions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the entire application or just select methods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Types of profiling: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CPU performance profiling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Memory profiling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Threads profiling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Memory leak profiling</a:t>
            </a:r>
          </a:p>
        </p:txBody>
      </p:sp>
    </p:spTree>
    <p:extLst>
      <p:ext uri="{BB962C8B-B14F-4D97-AF65-F5344CB8AC3E}">
        <p14:creationId xmlns:p14="http://schemas.microsoft.com/office/powerpoint/2010/main" val="41450835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Java Profilers &amp; Optimizers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Profilers: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Eclipse</a:t>
            </a:r>
          </a:p>
          <a:p>
            <a:pPr lvl="2" eaLnBrk="1" hangingPunct="1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Eclipse Test and Performance Tools Platform Project (TPTP) – in development</a:t>
            </a:r>
          </a:p>
          <a:p>
            <a:pPr lvl="3" eaLnBrk="1" hangingPunct="1">
              <a:spcBef>
                <a:spcPts val="400"/>
              </a:spcBef>
              <a:buClr>
                <a:srgbClr val="FF0000"/>
              </a:buClr>
              <a:buFont typeface="Times New Roman" pitchFamily="16" charset="0"/>
              <a:buChar char="–"/>
            </a:pPr>
            <a:r>
              <a:rPr lang="en-US" altLang="en-US" sz="1600" dirty="0">
                <a:solidFill>
                  <a:schemeClr val="tx1"/>
                </a:solidFill>
                <a:latin typeface="Times New Roman" pitchFamily="16" charset="0"/>
                <a:hlinkClick r:id="rId3"/>
              </a:rPr>
              <a:t>http://www.eclipse.org/tptp/index.html</a:t>
            </a:r>
          </a:p>
          <a:p>
            <a:pPr lvl="2" eaLnBrk="1" hangingPunct="1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Eclipse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Colourer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, by Konstantin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Scheglov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– a free plugin from sourceforge.net</a:t>
            </a:r>
          </a:p>
          <a:p>
            <a:pPr lvl="3" eaLnBrk="1" hangingPunct="1">
              <a:spcBef>
                <a:spcPts val="450"/>
              </a:spcBef>
              <a:buClr>
                <a:srgbClr val="FF0000"/>
              </a:buClr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  <a:hlinkClick r:id="rId4"/>
              </a:rPr>
              <a:t>http://sourceforge.net/projects/eclipsecolorer</a:t>
            </a:r>
          </a:p>
          <a:p>
            <a:pPr lvl="3" eaLnBrk="1" hangingPunct="1">
              <a:spcBef>
                <a:spcPts val="450"/>
              </a:spcBef>
              <a:buClr>
                <a:srgbClr val="FF0000"/>
              </a:buClr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  <a:hlinkClick r:id="rId5"/>
              </a:rPr>
              <a:t>http://www.theserverside.com/articles/article.tss?l=EclipseProfiler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NetBeans</a:t>
            </a:r>
          </a:p>
          <a:p>
            <a:pPr lvl="2" eaLnBrk="1" hangingPunct="1">
              <a:spcBef>
                <a:spcPts val="500"/>
              </a:spcBef>
              <a:buClr>
                <a:srgbClr val="FF0000"/>
              </a:buClr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  <a:hlinkClick r:id="rId6"/>
              </a:rPr>
              <a:t>http://profiler.netbeans.org/</a:t>
            </a: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 - u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ses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JFluid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technology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Borland’s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itchFamily="16" charset="0"/>
              </a:rPr>
              <a:t>Optimizeit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(for Java, &amp;.NET,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itchFamily="16" charset="0"/>
              </a:rPr>
              <a:t>etc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…)</a:t>
            </a:r>
          </a:p>
          <a:p>
            <a:pPr lvl="2" eaLnBrk="1" hangingPunct="1">
              <a:spcBef>
                <a:spcPts val="450"/>
              </a:spcBef>
              <a:buClr>
                <a:srgbClr val="FF0000"/>
              </a:buClr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  <a:hlinkClick r:id="rId7"/>
              </a:rPr>
              <a:t>http://www.borland.com/optimizeit/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 err="1">
                <a:solidFill>
                  <a:schemeClr val="tx1"/>
                </a:solidFill>
                <a:latin typeface="Times New Roman" pitchFamily="16" charset="0"/>
              </a:rPr>
              <a:t>JProbe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by Quest Software</a:t>
            </a:r>
          </a:p>
          <a:p>
            <a:pPr lvl="2" eaLnBrk="1" hangingPunct="1">
              <a:spcBef>
                <a:spcPts val="500"/>
              </a:spcBef>
              <a:buClr>
                <a:srgbClr val="FF0000"/>
              </a:buClr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  <a:hlinkClick r:id="rId8"/>
              </a:rPr>
              <a:t>http://www.quest.com/jprobe/index.asp</a:t>
            </a:r>
          </a:p>
        </p:txBody>
      </p:sp>
    </p:spTree>
    <p:extLst>
      <p:ext uri="{BB962C8B-B14F-4D97-AF65-F5344CB8AC3E}">
        <p14:creationId xmlns:p14="http://schemas.microsoft.com/office/powerpoint/2010/main" val="298100433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2927</TotalTime>
  <Words>1932</Words>
  <Application>Microsoft Office PowerPoint</Application>
  <PresentationFormat>Custom</PresentationFormat>
  <Paragraphs>298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McKilla Gorilla</cp:lastModifiedBy>
  <cp:revision>106</cp:revision>
  <dcterms:created xsi:type="dcterms:W3CDTF">2014-08-25T01:25:02Z</dcterms:created>
  <dcterms:modified xsi:type="dcterms:W3CDTF">2014-11-21T17:37:39Z</dcterms:modified>
</cp:coreProperties>
</file>