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3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A7"/>
    <a:srgbClr val="EFF698"/>
    <a:srgbClr val="F2FECA"/>
    <a:srgbClr val="FCA342"/>
    <a:srgbClr val="E4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F965-F3D9-46B1-9DFA-513F35ED27EB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8055B-D923-42BF-BB21-45ADF5187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148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6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897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83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920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61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3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8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767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57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36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33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3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03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6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982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44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90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773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951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74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14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007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6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48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6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40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33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23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11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rgbClr val="F2FEC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23900"/>
          </a:xfrm>
        </p:spPr>
        <p:txBody>
          <a:bodyPr/>
          <a:lstStyle>
            <a:lvl1pPr>
              <a:defRPr>
                <a:solidFill>
                  <a:srgbClr val="F1F7A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300"/>
            <a:ext cx="9905999" cy="5765800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800100" indent="-342900">
              <a:buFont typeface="Tw Cen MT" panose="020B0602020104020603" pitchFamily="34" charset="0"/>
              <a:buChar char="–"/>
              <a:defRPr sz="2400"/>
            </a:lvl2pPr>
            <a:lvl3pPr marL="1200150" indent="-285750">
              <a:buFont typeface="Tw Cen MT" panose="020B0602020104020603" pitchFamily="34" charset="0"/>
              <a:buChar char="–"/>
              <a:defRPr/>
            </a:lvl3pPr>
            <a:lvl4pPr marL="1657350" indent="-285750">
              <a:buFont typeface="Tw Cen MT" panose="020B0602020104020603" pitchFamily="34" charset="0"/>
              <a:buChar char="–"/>
              <a:defRPr/>
            </a:lvl4pPr>
            <a:lvl5pPr marL="2114550" indent="-285750">
              <a:buFont typeface="Tw Cen MT" panose="020B0602020104020603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lang/Runnabl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4.2/docs/api/java/lang/Runnabl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219</a:t>
            </a:r>
            <a:br>
              <a:rPr lang="en-US" dirty="0" smtClean="0"/>
            </a:br>
            <a:r>
              <a:rPr lang="en-US" dirty="0" smtClean="0"/>
              <a:t>Computer science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 and 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new state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 constructed Thread object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Not yet started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Not yet known to thread scheduler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Not runnable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8526463" y="14001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623149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New – to – Runnable Transition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Constructed thread is started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start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on it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Can be scheduled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There may be many threads in this state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848600" y="3490913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runnable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8686800" y="82232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new</a:t>
            </a:r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8077200" y="1355725"/>
            <a:ext cx="762000" cy="2133600"/>
          </a:xfrm>
          <a:custGeom>
            <a:avLst/>
            <a:gdLst>
              <a:gd name="G0" fmla="+- 1 0 0"/>
              <a:gd name="G1" fmla="*/ 1 21137 19264"/>
              <a:gd name="G2" fmla="+- 1 0 0"/>
              <a:gd name="G3" fmla="+- 65352 0 0"/>
              <a:gd name="G4" fmla="+- 1 0 0"/>
              <a:gd name="G5" fmla="+- 8 0 0"/>
              <a:gd name="G6" fmla="+- 1 0 0"/>
              <a:gd name="G7" fmla="+- 4 0 0"/>
              <a:gd name="G8" fmla="+- 65344 0 0"/>
              <a:gd name="G9" fmla="+- 240 0 0"/>
              <a:gd name="T0" fmla="*/ 480 w 480"/>
              <a:gd name="T1" fmla="*/ 0 h 1344"/>
              <a:gd name="T2" fmla="*/ 192 w 480"/>
              <a:gd name="T3" fmla="*/ 240 h 1344"/>
              <a:gd name="T4" fmla="*/ 0 w 480"/>
              <a:gd name="T5" fmla="*/ 624 h 1344"/>
              <a:gd name="T6" fmla="*/ 192 w 480"/>
              <a:gd name="T7" fmla="*/ 1344 h 1344"/>
              <a:gd name="T8" fmla="*/ 0 w 480"/>
              <a:gd name="T9" fmla="*/ 0 h 1344"/>
              <a:gd name="T10" fmla="*/ 480 w 480"/>
              <a:gd name="T11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80" h="1344">
                <a:moveTo>
                  <a:pt x="480" y="0"/>
                </a:moveTo>
                <a:cubicBezTo>
                  <a:pt x="376" y="68"/>
                  <a:pt x="272" y="136"/>
                  <a:pt x="192" y="240"/>
                </a:cubicBezTo>
                <a:cubicBezTo>
                  <a:pt x="112" y="344"/>
                  <a:pt x="0" y="440"/>
                  <a:pt x="0" y="624"/>
                </a:cubicBezTo>
                <a:cubicBezTo>
                  <a:pt x="0" y="808"/>
                  <a:pt x="96" y="1076"/>
                  <a:pt x="192" y="1344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162800" y="1736725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 b="1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69842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Runnable – to – Blocked Transition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Runnable thread made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unrunnable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sleep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on it (for X milliseconds)</a:t>
            </a:r>
          </a:p>
          <a:p>
            <a:pPr lvl="2" eaLnBrk="0" hangingPunct="0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directly or via </a:t>
            </a:r>
            <a:r>
              <a:rPr lang="en-US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lock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Can </a:t>
            </a:r>
            <a:r>
              <a:rPr lang="en-US" altLang="en-US" sz="3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be scheduled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There may be many threads in this state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4860925" y="50577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runnable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8899525" y="41433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blocked</a:t>
            </a:r>
          </a:p>
        </p:txBody>
      </p:sp>
      <p:sp>
        <p:nvSpPr>
          <p:cNvPr id="14341" name="Freeform 5"/>
          <p:cNvSpPr>
            <a:spLocks/>
          </p:cNvSpPr>
          <p:nvPr/>
        </p:nvSpPr>
        <p:spPr bwMode="auto">
          <a:xfrm>
            <a:off x="6461125" y="4752975"/>
            <a:ext cx="2743200" cy="1422400"/>
          </a:xfrm>
          <a:custGeom>
            <a:avLst/>
            <a:gdLst>
              <a:gd name="G0" fmla="+- 20 0 0"/>
              <a:gd name="G1" fmla="*/ 1 52693 3392"/>
              <a:gd name="G2" fmla="+- 1 0 0"/>
              <a:gd name="G3" fmla="+- 1 0 0"/>
              <a:gd name="G4" fmla="+- 1 0 0"/>
              <a:gd name="G5" fmla="+- 8 0 0"/>
              <a:gd name="G6" fmla="+- 1 0 0"/>
              <a:gd name="G7" fmla="+- 4 0 0"/>
              <a:gd name="G8" fmla="*/ 1 0 51712"/>
              <a:gd name="G9" fmla="+- 65056 0 0"/>
              <a:gd name="T0" fmla="*/ 0 w 1728"/>
              <a:gd name="T1" fmla="*/ 480 h 944"/>
              <a:gd name="T2" fmla="*/ 480 w 1728"/>
              <a:gd name="T3" fmla="*/ 768 h 944"/>
              <a:gd name="T4" fmla="*/ 1248 w 1728"/>
              <a:gd name="T5" fmla="*/ 816 h 944"/>
              <a:gd name="T6" fmla="*/ 1728 w 1728"/>
              <a:gd name="T7" fmla="*/ 0 h 944"/>
              <a:gd name="T8" fmla="*/ 0 w 1728"/>
              <a:gd name="T9" fmla="*/ 0 h 944"/>
              <a:gd name="T10" fmla="*/ 1728 w 1728"/>
              <a:gd name="T11" fmla="*/ 94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728" h="944">
                <a:moveTo>
                  <a:pt x="0" y="480"/>
                </a:moveTo>
                <a:cubicBezTo>
                  <a:pt x="136" y="596"/>
                  <a:pt x="272" y="712"/>
                  <a:pt x="480" y="768"/>
                </a:cubicBezTo>
                <a:cubicBezTo>
                  <a:pt x="688" y="824"/>
                  <a:pt x="1040" y="944"/>
                  <a:pt x="1248" y="816"/>
                </a:cubicBezTo>
                <a:cubicBezTo>
                  <a:pt x="1456" y="688"/>
                  <a:pt x="1592" y="344"/>
                  <a:pt x="1728" y="0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832725" y="6124575"/>
            <a:ext cx="1219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/>
              <a:t>block thread</a:t>
            </a:r>
          </a:p>
        </p:txBody>
      </p:sp>
    </p:spTree>
    <p:extLst>
      <p:ext uri="{BB962C8B-B14F-4D97-AF65-F5344CB8AC3E}">
        <p14:creationId xmlns:p14="http://schemas.microsoft.com/office/powerpoint/2010/main" val="3412667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Blocked – to – Runnable Transition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Unrunnable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thread made runnable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sleep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time expires</a:t>
            </a:r>
          </a:p>
          <a:p>
            <a:pPr lvl="2" eaLnBrk="0" hangingPunct="0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and is not renewed</a:t>
            </a:r>
          </a:p>
          <a:p>
            <a:pPr lvl="3" eaLnBrk="0" hangingPunct="0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unlock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ensures this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Can be scheduled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3444875" y="5054600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runnable</a:t>
            </a:r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4740275" y="3657600"/>
            <a:ext cx="3200400" cy="14732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*/ 1 20545 16960"/>
              <a:gd name="G5" fmla="+- 8 0 0"/>
              <a:gd name="G6" fmla="+- 1 0 0"/>
              <a:gd name="G7" fmla="+- 4 0 0"/>
              <a:gd name="G8" fmla="+- 64544 0 0"/>
              <a:gd name="G9" fmla="+- 65072 0 0"/>
              <a:gd name="T0" fmla="*/ 2016 w 2016"/>
              <a:gd name="T1" fmla="*/ 352 h 928"/>
              <a:gd name="T2" fmla="*/ 1344 w 2016"/>
              <a:gd name="T3" fmla="*/ 16 h 928"/>
              <a:gd name="T4" fmla="*/ 480 w 2016"/>
              <a:gd name="T5" fmla="*/ 256 h 928"/>
              <a:gd name="T6" fmla="*/ 0 w 2016"/>
              <a:gd name="T7" fmla="*/ 928 h 928"/>
              <a:gd name="T8" fmla="*/ 0 w 2016"/>
              <a:gd name="T9" fmla="*/ 0 h 928"/>
              <a:gd name="T10" fmla="*/ 2016 w 2016"/>
              <a:gd name="T11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016" h="928">
                <a:moveTo>
                  <a:pt x="2016" y="352"/>
                </a:moveTo>
                <a:cubicBezTo>
                  <a:pt x="1808" y="192"/>
                  <a:pt x="1600" y="32"/>
                  <a:pt x="1344" y="16"/>
                </a:cubicBezTo>
                <a:cubicBezTo>
                  <a:pt x="1088" y="0"/>
                  <a:pt x="704" y="104"/>
                  <a:pt x="480" y="256"/>
                </a:cubicBezTo>
                <a:cubicBezTo>
                  <a:pt x="256" y="408"/>
                  <a:pt x="128" y="668"/>
                  <a:pt x="0" y="928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805488" y="3759200"/>
            <a:ext cx="1219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/>
              <a:t>unblock thread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483475" y="4140200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blocked</a:t>
            </a:r>
          </a:p>
        </p:txBody>
      </p:sp>
    </p:spTree>
    <p:extLst>
      <p:ext uri="{BB962C8B-B14F-4D97-AF65-F5344CB8AC3E}">
        <p14:creationId xmlns:p14="http://schemas.microsoft.com/office/powerpoint/2010/main" val="2932548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Runnable – to – Dead Transition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Run method completes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Cannot be rescheduled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Dead is Dead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Call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isAlive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to take a pulse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7559675" y="4068763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dead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8626475" y="2316163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runnable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8548689" y="3001963"/>
            <a:ext cx="460375" cy="10668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712075" y="3001964"/>
            <a:ext cx="12192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/>
              <a:t>run method ends</a:t>
            </a:r>
          </a:p>
        </p:txBody>
      </p:sp>
    </p:spTree>
    <p:extLst>
      <p:ext uri="{BB962C8B-B14F-4D97-AF65-F5344CB8AC3E}">
        <p14:creationId xmlns:p14="http://schemas.microsoft.com/office/powerpoint/2010/main" val="1298488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Defining your own threads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Thread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...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public void run()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	// task to do when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	// the thread is started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Create a new thread: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Run the thread: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mT.start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0697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The 2 key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methods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start()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makes thread runnable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calls the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class’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already does all of this</a:t>
            </a:r>
          </a:p>
          <a:p>
            <a:pPr lvl="2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if your class that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you don’t have to define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start</a:t>
            </a:r>
          </a:p>
          <a:p>
            <a:pPr lvl="2">
              <a:spcBef>
                <a:spcPts val="5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run()</a:t>
            </a: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executed when a thread is 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start()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ed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where thread work is done (the point of it all)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–"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class’ run method does nothing</a:t>
            </a:r>
          </a:p>
          <a:p>
            <a:pPr lvl="2">
              <a:spcBef>
                <a:spcPts val="500"/>
              </a:spcBef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if your class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you 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must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define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</a:p>
          <a:p>
            <a:pPr lvl="3">
              <a:spcBef>
                <a:spcPts val="450"/>
              </a:spcBef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to specify what work your thread will do</a:t>
            </a:r>
          </a:p>
        </p:txBody>
      </p:sp>
    </p:spTree>
    <p:extLst>
      <p:ext uri="{BB962C8B-B14F-4D97-AF65-F5344CB8AC3E}">
        <p14:creationId xmlns:p14="http://schemas.microsoft.com/office/powerpoint/2010/main" val="1890938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For you, run &gt;&gt; start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28800" y="3292476"/>
            <a:ext cx="85344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does all the work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may do one thing or many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via iteration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it may even exist for the duration of the program</a:t>
            </a: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/>
        </p:nvGraphicFramePr>
        <p:xfrm>
          <a:off x="1785939" y="1063625"/>
          <a:ext cx="8383587" cy="1857567"/>
        </p:xfrm>
        <a:graphic>
          <a:graphicData uri="http://schemas.openxmlformats.org/drawingml/2006/table">
            <a:tbl>
              <a:tblPr/>
              <a:tblGrid>
                <a:gridCol w="762000"/>
                <a:gridCol w="7621587"/>
              </a:tblGrid>
              <a:tr h="398463">
                <a:tc gridSpan="2">
                  <a:txBody>
                    <a:bodyPr/>
                    <a:lstStyle>
                      <a:lvl1pPr marL="342900" indent="-341313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Method Summary</a:t>
                      </a:r>
                    </a:p>
                  </a:txBody>
                  <a:tcPr marL="90000" marR="90000" marT="64440" marB="46800" anchor="ctr" horzOverflow="overflow">
                    <a:lnL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7788">
                <a:tc>
                  <a:txBody>
                    <a:bodyPr/>
                    <a:lstStyle>
                      <a:lvl1pPr marL="342900" indent="-341313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1313" algn="r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Microsoft YaHei" panose="020B0503020204020204" pitchFamily="34" charset="-122"/>
                        </a:rPr>
                        <a:t> void</a:t>
                      </a:r>
                    </a:p>
                  </a:txBody>
                  <a:tcPr marL="90000" marR="90000" marT="46800" marB="46800" horzOverflow="overflow">
                    <a:lnL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1313" eaLnBrk="0" hangingPunct="0">
                        <a:spcBef>
                          <a:spcPts val="8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1313" algn="l" defTabSz="457200" rtl="0" eaLnBrk="1" fontAlgn="base" latinLnBrk="0" hangingPunct="1">
                        <a:lnSpc>
                          <a:spcPct val="11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2900" algn="l"/>
                          <a:tab pos="1257300" algn="l"/>
                          <a:tab pos="2171700" algn="l"/>
                          <a:tab pos="3086100" algn="l"/>
                          <a:tab pos="4000500" algn="l"/>
                          <a:tab pos="4914900" algn="l"/>
                          <a:tab pos="5829300" algn="l"/>
                          <a:tab pos="6743700" algn="l"/>
                          <a:tab pos="7658100" algn="l"/>
                          <a:tab pos="8572500" algn="l"/>
                          <a:tab pos="9486900" algn="l"/>
                          <a:tab pos="10401300" algn="l"/>
                        </a:tabLst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Unicode MS" panose="020B0604020202020204" pitchFamily="34" charset="-128"/>
                          <a:ea typeface="Microsoft YaHei" panose="020B0503020204020204" pitchFamily="34" charset="-122"/>
                          <a:hlinkClick r:id="rId3"/>
                        </a:rPr>
                        <a:t>run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Microsoft YaHei" panose="020B0503020204020204" pitchFamily="34" charset="-122"/>
                        </a:rPr>
                        <a:t>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b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</a:b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When an object implementing interface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Microsoft YaHei" panose="020B0503020204020204" pitchFamily="34" charset="-122"/>
                        </a:rPr>
                        <a:t>Runnable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is used to create a thread, starting the thread causes the object's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Microsoft YaHei" panose="020B0503020204020204" pitchFamily="34" charset="-122"/>
                        </a:rPr>
                        <a:t>run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 method to be called in that separately executing thread.</a:t>
                      </a:r>
                    </a:p>
                  </a:txBody>
                  <a:tcPr marL="90000" marR="90000" marT="46800" marB="46800" anchor="ctr" horzOverflow="overflow">
                    <a:lnL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43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844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vs.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run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685801"/>
            <a:ext cx="8534400" cy="60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All code executes within a thread of execution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even the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method has a thread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t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t.start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		… </a:t>
            </a:r>
          </a:p>
          <a:p>
            <a:pPr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Now we have 2 threads. What about: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t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t.run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… </a:t>
            </a:r>
          </a:p>
          <a:p>
            <a:pPr>
              <a:spcBef>
                <a:spcPts val="600"/>
              </a:spcBef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Still just 1 thread. Why?</a:t>
            </a:r>
          </a:p>
        </p:txBody>
      </p:sp>
    </p:spTree>
    <p:extLst>
      <p:ext uri="{BB962C8B-B14F-4D97-AF65-F5344CB8AC3E}">
        <p14:creationId xmlns:p14="http://schemas.microsoft.com/office/powerpoint/2010/main" val="4158004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Run vs. Start Example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Thread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void run()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while (true)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Math.random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 * 10);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("\t\t\t\t" +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try {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Thread.sleep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(10);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catch(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627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Multi-tasking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When you’re working, how many different applications do you have open at one time?</a:t>
            </a:r>
          </a:p>
          <a:p>
            <a:pPr>
              <a:spcBef>
                <a:spcPts val="7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4" y="1646239"/>
            <a:ext cx="63531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103438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2332038"/>
            <a:ext cx="41148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94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 will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StartTester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do?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StartTester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thread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thread.start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while (true)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Calendar today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hour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Calendar.HOUR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minute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Calendar.MINUTE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second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Calendar.SECOND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(hour + ":"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+ minute + ":" + second);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try {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Thread.sleep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(10);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catch(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0" y="6400801"/>
            <a:ext cx="762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150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A MULTITHREADED APPLICATION!</a:t>
            </a:r>
          </a:p>
        </p:txBody>
      </p:sp>
    </p:spTree>
    <p:extLst>
      <p:ext uri="{BB962C8B-B14F-4D97-AF65-F5344CB8AC3E}">
        <p14:creationId xmlns:p14="http://schemas.microsoft.com/office/powerpoint/2010/main" val="1235954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 will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RunTester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do?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RunTester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thread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RandomThread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thread.run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while (true)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Calendar today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hour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Calendar.HOUR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minute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Calendar.MINUTE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long second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today.get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Calendar.SECOND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(hour + ":"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+ minute + ":" + second);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try {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Thread.sleep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(10);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catch(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0" y="6400801"/>
            <a:ext cx="762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ts val="1500"/>
              </a:spcBef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THIS IS </a:t>
            </a:r>
            <a:r>
              <a:rPr lang="en-US" altLang="en-US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A MULTITHREADED APPLICATION!</a:t>
            </a:r>
          </a:p>
        </p:txBody>
      </p:sp>
    </p:spTree>
    <p:extLst>
      <p:ext uri="{BB962C8B-B14F-4D97-AF65-F5344CB8AC3E}">
        <p14:creationId xmlns:p14="http://schemas.microsoft.com/office/powerpoint/2010/main" val="4054933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interface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0" y="685801"/>
            <a:ext cx="8991600" cy="608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5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if we want to make our frame multi-threaded?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already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JFram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Alternative </a:t>
            </a:r>
            <a:r>
              <a:rPr lang="en-US" alt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appraoch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use implements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Runnable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AND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define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</a:p>
          <a:p>
            <a:pPr>
              <a:spcBef>
                <a:spcPts val="65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650"/>
              </a:spcBef>
              <a:buFont typeface="Courier New" panose="02070309020205020404" pitchFamily="49" charset="0"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interface has 1 method: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run</a:t>
            </a:r>
          </a:p>
          <a:p>
            <a:pPr>
              <a:spcBef>
                <a:spcPts val="65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What class do you think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implements Runnable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5187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828800" y="92076"/>
            <a:ext cx="8534400" cy="897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RandomFrame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JFrame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implements Runnable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Thread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proxyThread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void run()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numLabel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JLabel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("");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add(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numLabel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counter = 0;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while (counter &lt; 1000)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counter++;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numLabel.setText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("" + counter);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try {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Thread.sleep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(10); 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catch(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{}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void start()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if (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proxyThread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== null)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proxyThread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= new Thread(this);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proxyThread.start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5456238" y="4572001"/>
            <a:ext cx="4341812" cy="912813"/>
            <a:chOff x="2477" y="2880"/>
            <a:chExt cx="2735" cy="575"/>
          </a:xfrm>
        </p:grpSpPr>
        <p:sp>
          <p:nvSpPr>
            <p:cNvPr id="25603" name="Text Box 3"/>
            <p:cNvSpPr txBox="1">
              <a:spLocks noChangeArrowheads="1"/>
            </p:cNvSpPr>
            <p:nvPr/>
          </p:nvSpPr>
          <p:spPr bwMode="auto">
            <a:xfrm>
              <a:off x="2477" y="2880"/>
              <a:ext cx="273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public Thread(</a:t>
              </a:r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  <a:hlinkClick r:id="rId3"/>
                </a:rPr>
                <a:t>Runnable</a:t>
              </a:r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 target) </a:t>
              </a:r>
            </a:p>
          </p:txBody>
        </p:sp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 flipH="1">
              <a:off x="2812" y="3120"/>
              <a:ext cx="193" cy="335"/>
            </a:xfrm>
            <a:prstGeom prst="lin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999038" y="5726114"/>
            <a:ext cx="4341812" cy="955675"/>
            <a:chOff x="2189" y="3607"/>
            <a:chExt cx="2735" cy="602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2189" y="3800"/>
              <a:ext cx="2735" cy="40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Specifies whose run method should be called when the thread executes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 flipV="1">
              <a:off x="3149" y="3607"/>
              <a:ext cx="95" cy="193"/>
            </a:xfrm>
            <a:prstGeom prst="lin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044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RunnableFrame (continued)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RandomFrame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frame = new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RandomFrame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frame.start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   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frame.setVisible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(true);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935163" y="2192338"/>
            <a:ext cx="4341812" cy="679450"/>
            <a:chOff x="259" y="1381"/>
            <a:chExt cx="2735" cy="428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259" y="1575"/>
              <a:ext cx="273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Starts JFrame's thread</a:t>
              </a:r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V="1">
              <a:off x="1219" y="1381"/>
              <a:ext cx="95" cy="193"/>
            </a:xfrm>
            <a:prstGeom prst="lin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91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800"/>
              <a:t>The Static yield()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1" y="1047750"/>
            <a:ext cx="8723313" cy="4972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You can use the yield() method to temporarily release time for other threads. 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public void run()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 for (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= 1;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&lt;=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lastNum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++){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System.out.print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(" " + </a:t>
            </a:r>
            <a:r>
              <a:rPr lang="en-US" altLang="en-US" sz="2800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b="1" dirty="0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2800" b="1" dirty="0" err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Thread.yield</a:t>
            </a:r>
            <a:r>
              <a:rPr lang="en-US" altLang="en-US" sz="2800" b="1" dirty="0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();</a:t>
            </a:r>
            <a:endParaRPr lang="en-US" altLang="en-US" sz="2800" dirty="0">
              <a:solidFill>
                <a:srgbClr val="FF3300"/>
              </a:solidFill>
              <a:latin typeface="Courier New" pitchFamily="49" charset="0"/>
              <a:cs typeface="Times New Roman" pitchFamily="18" charset="0"/>
            </a:endParaRP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Courier New" pitchFamily="49" charset="0"/>
                <a:cs typeface="Times New Roman" pitchFamily="18" charset="0"/>
              </a:rPr>
              <a:t>}</a:t>
            </a:r>
            <a:r>
              <a:rPr lang="en-US" altLang="en-US" sz="3200" dirty="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Every time a number is printed, the print100 thread is yielded. So, the numbers are printed after the characters. 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670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CBD9CB7B-47AB-4EE7-819D-AED0D56AC3E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7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Killing a thread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828800" y="1006475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Threads usually perform actions repeatedly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What if you want to tell a thread to stop doing what it’s doing?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This takes cooperation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2935540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en-US" sz="4000" b="1" i="1">
                <a:solidFill>
                  <a:srgbClr val="333399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use the stop method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Why?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it's deprecated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Why?</a:t>
            </a:r>
          </a:p>
          <a:p>
            <a:pPr lvl="2" eaLnBrk="0" hangingPunct="0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It kills threads immediately</a:t>
            </a:r>
          </a:p>
          <a:p>
            <a:pPr lvl="2" eaLnBrk="0" hangingPunct="0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thread’s run method may be mid-algorithm when killed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Preferred option: ask thread to kill itself. How?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via your own instance variable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make it a loop control for run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lets the thread set its affairs in order before dying</a:t>
            </a:r>
          </a:p>
        </p:txBody>
      </p:sp>
    </p:spTree>
    <p:extLst>
      <p:ext uri="{BB962C8B-B14F-4D97-AF65-F5344CB8AC3E}">
        <p14:creationId xmlns:p14="http://schemas.microsoft.com/office/powerpoint/2010/main" val="3439434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Typical </a:t>
            </a:r>
            <a:r>
              <a:rPr lang="en-US" altLang="en-US" sz="4000" b="1">
                <a:solidFill>
                  <a:srgbClr val="333399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 structure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654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NiceThread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Thread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 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 die = false;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2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0" hangingPunct="0">
              <a:spcBef>
                <a:spcPts val="7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askToDie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() { die = true; }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2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0" hangingPunct="0">
              <a:spcBef>
                <a:spcPts val="7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void run() {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while (!die) {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// do work here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try {sleep(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someAmountOfTime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);	}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catch (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InterruptedException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ie</a:t>
            </a: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) {	}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// set affairs in order}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// DEAD IS DEAD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06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Timer Threads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5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Common Problem: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Need program to do something X times/second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Like what?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count time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display time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update and render scene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2 Java Options: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have your thread do the counting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have a Java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Timer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do the counting</a:t>
            </a:r>
          </a:p>
        </p:txBody>
      </p:sp>
    </p:spTree>
    <p:extLst>
      <p:ext uri="{BB962C8B-B14F-4D97-AF65-F5344CB8AC3E}">
        <p14:creationId xmlns:p14="http://schemas.microsoft.com/office/powerpoint/2010/main" val="1194899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Multithreaded?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When you request a Web page. Should IE: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wait for the page before doing anything else</a:t>
            </a:r>
          </a:p>
          <a:p>
            <a:pPr lvl="2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</a:p>
          <a:p>
            <a:pPr lvl="1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do other work while waiting</a:t>
            </a:r>
          </a:p>
          <a:p>
            <a:pPr lvl="2" eaLnBrk="0" hangingPunct="0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like responding to user input/rendering</a:t>
            </a:r>
          </a:p>
          <a:p>
            <a:pPr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657600"/>
            <a:ext cx="24003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270250"/>
            <a:ext cx="313055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206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Java Timers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602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Execute </a:t>
            </a:r>
            <a:r>
              <a:rPr lang="en-US" altLang="en-US" sz="32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TimerTask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on schedule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via its own hidden thread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What do we do?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define our own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TimerTask</a:t>
            </a: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put work in run method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construct our task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construct a timer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schedule task on timer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Courier New" panose="02070309020205020404" pitchFamily="49" charset="0"/>
              </a:rPr>
              <a:t>cancel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unschedules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our task (i.e. kills it)</a:t>
            </a:r>
          </a:p>
        </p:txBody>
      </p:sp>
    </p:spTree>
    <p:extLst>
      <p:ext uri="{BB962C8B-B14F-4D97-AF65-F5344CB8AC3E}">
        <p14:creationId xmlns:p14="http://schemas.microsoft.com/office/powerpoint/2010/main" val="270378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 dirty="0" smtClean="0">
                <a:solidFill>
                  <a:srgbClr val="333399"/>
                </a:solidFill>
                <a:latin typeface="Courier New" panose="02070309020205020404" pitchFamily="49" charset="0"/>
              </a:rPr>
              <a:t>Using a Timer</a:t>
            </a:r>
            <a:endParaRPr lang="en-US" altLang="en-US" sz="40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We could have our own Timer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private Timer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animationTimer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>
              <a:spcBef>
                <a:spcPts val="8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We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could define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our own task: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AnimateAndRenderTask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TimerTask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We could have our own task</a:t>
            </a:r>
            <a:endParaRPr lang="en-US" altLang="en-US" sz="2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AnimateAndRenderTask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animator;</a:t>
            </a:r>
          </a:p>
          <a:p>
            <a:pPr eaLnBrk="0" hangingPunct="0">
              <a:spcBef>
                <a:spcPts val="8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the timer up and running: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animator = new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AnimateAndRenderTask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(sprites, this);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animator.pauseScene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animationTimer.scheduleAtFixedRate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(animator, 0L,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        FRAME_RATE);</a:t>
            </a:r>
          </a:p>
        </p:txBody>
      </p:sp>
    </p:spTree>
    <p:extLst>
      <p:ext uri="{BB962C8B-B14F-4D97-AF65-F5344CB8AC3E}">
        <p14:creationId xmlns:p14="http://schemas.microsoft.com/office/powerpoint/2010/main" val="375847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What does our task do?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627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AnimateAndRenderTask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extends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TimerTask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&lt;Sprite&gt; </a:t>
            </a:r>
            <a:r>
              <a:rPr lang="en-US" alt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spritesToAnimate</a:t>
            </a:r>
            <a:r>
              <a:rPr lang="en-US" altLang="en-US" sz="2000" b="1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void run()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if (!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scenePaused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for (Sprite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spriteToAnimate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: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spritesToAnimate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timeScaler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renderer.getTimeScaler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lvl="3" eaLnBrk="0" hangingPunct="0">
              <a:spcBef>
                <a:spcPts val="5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spriteToAnimate.update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timeScaler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lvl="2" eaLnBrk="0" hangingPunct="0">
              <a:spcBef>
                <a:spcPts val="600"/>
              </a:spcBef>
            </a:pP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renderer.repaint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0" hangingPunct="0">
              <a:spcBef>
                <a:spcPts val="7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0" hangingPunct="0"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80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    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5867401" y="2378076"/>
            <a:ext cx="4341813" cy="912813"/>
            <a:chOff x="2736" y="1498"/>
            <a:chExt cx="2735" cy="575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736" y="1498"/>
              <a:ext cx="273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Update all sprites</a:t>
              </a:r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 flipH="1">
              <a:off x="3071" y="1738"/>
              <a:ext cx="193" cy="335"/>
            </a:xfrm>
            <a:prstGeom prst="lin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2987676" y="5849938"/>
            <a:ext cx="4341813" cy="679450"/>
            <a:chOff x="922" y="3685"/>
            <a:chExt cx="2735" cy="428"/>
          </a:xfrm>
        </p:grpSpPr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922" y="3879"/>
              <a:ext cx="2735" cy="234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ts val="1125"/>
                </a:spcBef>
              </a:pPr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Force repaint of scene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 flipV="1">
              <a:off x="1882" y="3685"/>
              <a:ext cx="95" cy="193"/>
            </a:xfrm>
            <a:prstGeom prst="line">
              <a:avLst/>
            </a:prstGeom>
            <a:noFill/>
            <a:ln w="2232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18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OS Multi-tasking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28801" y="685800"/>
            <a:ext cx="444976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 many tasks is the OS performing?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3-fingered salute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 many CPUs does your PC have?</a:t>
            </a:r>
          </a:p>
          <a:p>
            <a:pPr>
              <a:spcBef>
                <a:spcPts val="7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1360489"/>
            <a:ext cx="384810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090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28800" y="-381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 b="1">
                <a:solidFill>
                  <a:srgbClr val="333399"/>
                </a:solidFill>
                <a:latin typeface="Times New Roman" panose="02020603050405020304" pitchFamily="18" charset="0"/>
              </a:rPr>
              <a:t>Tools for OS Multi-tasking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28801" y="685800"/>
            <a:ext cx="4449763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Threads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Thread scheduling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Time-sharing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Virtual Memory</a:t>
            </a:r>
          </a:p>
          <a:p>
            <a:pPr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CSE 306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1166813"/>
            <a:ext cx="37115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653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Program Multi-Tasking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Most apps need to do multiple tasks “simultaneously”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For example: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getting user input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printing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Internet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How would you do this?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using 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threads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(that you define)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AND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using a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thread scheduler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(that the JVM provides)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6" y="1854201"/>
            <a:ext cx="52673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50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Multi-Core Complicates Everything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28800" y="9144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Intel Xeon E7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10 Cores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20 Threads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We'll ignore multicore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let the OS work it out</a:t>
            </a:r>
          </a:p>
          <a:p>
            <a:pPr>
              <a:lnSpc>
                <a:spcPct val="90000"/>
              </a:lnSpc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We'll assume a single core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6" y="1096964"/>
            <a:ext cx="28352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4978400"/>
            <a:ext cx="5668963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44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Threads and the Thread Scheduler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28800" y="6858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You define your own threads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i.e. tasks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is its own thread</a:t>
            </a:r>
          </a:p>
          <a:p>
            <a:pPr lvl="1" eaLnBrk="0" hangingPunct="0">
              <a:spcBef>
                <a:spcPts val="700"/>
              </a:spcBef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You make your threads runnable</a:t>
            </a:r>
          </a:p>
          <a:p>
            <a:pPr lvl="1" eaLnBrk="0" hangingPunct="0">
              <a:spcBef>
                <a:spcPts val="700"/>
              </a:spcBef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i.e. start them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Java's thread scheduler decides order</a:t>
            </a:r>
          </a:p>
          <a:p>
            <a:pPr eaLnBrk="0" hangingPunct="0">
              <a:spcBef>
                <a:spcPts val="800"/>
              </a:spcBef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What order should it use?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4" y="822325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83527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47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828800" y="-7938"/>
            <a:ext cx="8534400" cy="7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000" b="1">
                <a:solidFill>
                  <a:srgbClr val="333399"/>
                </a:solidFill>
                <a:latin typeface="Times New Roman" panose="02020603050405020304" pitchFamily="18" charset="0"/>
              </a:rPr>
              <a:t>State transitions of a thread</a:t>
            </a:r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2713038" y="54260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dead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779838" y="36734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runnable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618038" y="10064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new</a:t>
            </a:r>
          </a:p>
        </p:txBody>
      </p:sp>
      <p:sp>
        <p:nvSpPr>
          <p:cNvPr id="11269" name="Freeform 5"/>
          <p:cNvSpPr>
            <a:spLocks/>
          </p:cNvSpPr>
          <p:nvPr/>
        </p:nvSpPr>
        <p:spPr bwMode="auto">
          <a:xfrm>
            <a:off x="4008438" y="1539875"/>
            <a:ext cx="762000" cy="2133600"/>
          </a:xfrm>
          <a:custGeom>
            <a:avLst/>
            <a:gdLst>
              <a:gd name="G0" fmla="+- 1 0 0"/>
              <a:gd name="G1" fmla="*/ 1 21137 19264"/>
              <a:gd name="G2" fmla="+- 1 0 0"/>
              <a:gd name="G3" fmla="+- 65352 0 0"/>
              <a:gd name="G4" fmla="+- 1 0 0"/>
              <a:gd name="G5" fmla="+- 8 0 0"/>
              <a:gd name="G6" fmla="+- 1 0 0"/>
              <a:gd name="G7" fmla="+- 4 0 0"/>
              <a:gd name="G8" fmla="+- 65344 0 0"/>
              <a:gd name="G9" fmla="+- 240 0 0"/>
              <a:gd name="T0" fmla="*/ 480 w 480"/>
              <a:gd name="T1" fmla="*/ 0 h 1344"/>
              <a:gd name="T2" fmla="*/ 192 w 480"/>
              <a:gd name="T3" fmla="*/ 240 h 1344"/>
              <a:gd name="T4" fmla="*/ 0 w 480"/>
              <a:gd name="T5" fmla="*/ 624 h 1344"/>
              <a:gd name="T6" fmla="*/ 192 w 480"/>
              <a:gd name="T7" fmla="*/ 1344 h 1344"/>
              <a:gd name="T8" fmla="*/ 0 w 480"/>
              <a:gd name="T9" fmla="*/ 0 h 1344"/>
              <a:gd name="T10" fmla="*/ 480 w 480"/>
              <a:gd name="T11" fmla="*/ 1344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480" h="1344">
                <a:moveTo>
                  <a:pt x="480" y="0"/>
                </a:moveTo>
                <a:cubicBezTo>
                  <a:pt x="376" y="68"/>
                  <a:pt x="272" y="136"/>
                  <a:pt x="192" y="240"/>
                </a:cubicBezTo>
                <a:cubicBezTo>
                  <a:pt x="112" y="344"/>
                  <a:pt x="0" y="440"/>
                  <a:pt x="0" y="624"/>
                </a:cubicBezTo>
                <a:cubicBezTo>
                  <a:pt x="0" y="808"/>
                  <a:pt x="96" y="1076"/>
                  <a:pt x="192" y="1344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5075238" y="2276475"/>
            <a:ext cx="3200400" cy="1473200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*/ 1 20545 16960"/>
              <a:gd name="G5" fmla="+- 8 0 0"/>
              <a:gd name="G6" fmla="+- 1 0 0"/>
              <a:gd name="G7" fmla="+- 4 0 0"/>
              <a:gd name="G8" fmla="+- 64544 0 0"/>
              <a:gd name="G9" fmla="+- 65072 0 0"/>
              <a:gd name="T0" fmla="*/ 2016 w 2016"/>
              <a:gd name="T1" fmla="*/ 352 h 928"/>
              <a:gd name="T2" fmla="*/ 1344 w 2016"/>
              <a:gd name="T3" fmla="*/ 16 h 928"/>
              <a:gd name="T4" fmla="*/ 480 w 2016"/>
              <a:gd name="T5" fmla="*/ 256 h 928"/>
              <a:gd name="T6" fmla="*/ 0 w 2016"/>
              <a:gd name="T7" fmla="*/ 928 h 928"/>
              <a:gd name="T8" fmla="*/ 0 w 2016"/>
              <a:gd name="T9" fmla="*/ 0 h 928"/>
              <a:gd name="T10" fmla="*/ 2016 w 2016"/>
              <a:gd name="T11" fmla="*/ 928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016" h="928">
                <a:moveTo>
                  <a:pt x="2016" y="352"/>
                </a:moveTo>
                <a:cubicBezTo>
                  <a:pt x="1808" y="192"/>
                  <a:pt x="1600" y="32"/>
                  <a:pt x="1344" y="16"/>
                </a:cubicBezTo>
                <a:cubicBezTo>
                  <a:pt x="1088" y="0"/>
                  <a:pt x="704" y="104"/>
                  <a:pt x="480" y="256"/>
                </a:cubicBezTo>
                <a:cubicBezTo>
                  <a:pt x="256" y="408"/>
                  <a:pt x="128" y="668"/>
                  <a:pt x="0" y="928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3702051" y="4359275"/>
            <a:ext cx="460375" cy="10668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094038" y="1920875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142038" y="2378075"/>
            <a:ext cx="1219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unblock thread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7818438" y="2759075"/>
            <a:ext cx="1676400" cy="685800"/>
          </a:xfrm>
          <a:prstGeom prst="ellipse">
            <a:avLst/>
          </a:prstGeom>
          <a:solidFill>
            <a:srgbClr val="EEA69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/>
              <a:t>blocked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5380038" y="3368675"/>
            <a:ext cx="2743200" cy="1422400"/>
          </a:xfrm>
          <a:custGeom>
            <a:avLst/>
            <a:gdLst>
              <a:gd name="G0" fmla="+- 20 0 0"/>
              <a:gd name="G1" fmla="*/ 1 52693 3392"/>
              <a:gd name="G2" fmla="+- 1 0 0"/>
              <a:gd name="G3" fmla="+- 1 0 0"/>
              <a:gd name="G4" fmla="+- 1 0 0"/>
              <a:gd name="G5" fmla="+- 8 0 0"/>
              <a:gd name="G6" fmla="+- 1 0 0"/>
              <a:gd name="G7" fmla="+- 4 0 0"/>
              <a:gd name="G8" fmla="*/ 1 0 51712"/>
              <a:gd name="G9" fmla="+- 65056 0 0"/>
              <a:gd name="T0" fmla="*/ 0 w 1728"/>
              <a:gd name="T1" fmla="*/ 480 h 944"/>
              <a:gd name="T2" fmla="*/ 480 w 1728"/>
              <a:gd name="T3" fmla="*/ 768 h 944"/>
              <a:gd name="T4" fmla="*/ 1248 w 1728"/>
              <a:gd name="T5" fmla="*/ 816 h 944"/>
              <a:gd name="T6" fmla="*/ 1728 w 1728"/>
              <a:gd name="T7" fmla="*/ 0 h 944"/>
              <a:gd name="T8" fmla="*/ 0 w 1728"/>
              <a:gd name="T9" fmla="*/ 0 h 944"/>
              <a:gd name="T10" fmla="*/ 1728 w 1728"/>
              <a:gd name="T11" fmla="*/ 944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728" h="944">
                <a:moveTo>
                  <a:pt x="0" y="480"/>
                </a:moveTo>
                <a:cubicBezTo>
                  <a:pt x="136" y="596"/>
                  <a:pt x="272" y="712"/>
                  <a:pt x="480" y="768"/>
                </a:cubicBezTo>
                <a:cubicBezTo>
                  <a:pt x="688" y="824"/>
                  <a:pt x="1040" y="944"/>
                  <a:pt x="1248" y="816"/>
                </a:cubicBezTo>
                <a:cubicBezTo>
                  <a:pt x="1456" y="688"/>
                  <a:pt x="1592" y="344"/>
                  <a:pt x="1728" y="0"/>
                </a:cubicBezTo>
              </a:path>
            </a:pathLst>
          </a:custGeom>
          <a:noFill/>
          <a:ln w="1908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751638" y="4740275"/>
            <a:ext cx="1219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block thread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865438" y="4359276"/>
            <a:ext cx="12192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run method ends</a:t>
            </a:r>
          </a:p>
        </p:txBody>
      </p:sp>
    </p:spTree>
    <p:extLst>
      <p:ext uri="{BB962C8B-B14F-4D97-AF65-F5344CB8AC3E}">
        <p14:creationId xmlns:p14="http://schemas.microsoft.com/office/powerpoint/2010/main" val="1446344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  <p:bldP spid="11271" grpId="0" animBg="1"/>
      <p:bldP spid="1127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ECA7"/>
      </a:hlink>
      <a:folHlink>
        <a:srgbClr val="FDF0A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2338</TotalTime>
  <Words>1329</Words>
  <Application>Microsoft Office PowerPoint</Application>
  <PresentationFormat>Widescreen</PresentationFormat>
  <Paragraphs>383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Unicode MS</vt:lpstr>
      <vt:lpstr>Microsoft YaHei</vt:lpstr>
      <vt:lpstr>Arial</vt:lpstr>
      <vt:lpstr>Calibri</vt:lpstr>
      <vt:lpstr>Courier New</vt:lpstr>
      <vt:lpstr>Times New Roman</vt:lpstr>
      <vt:lpstr>Trebuchet MS</vt:lpstr>
      <vt:lpstr>Tw Cen MT</vt:lpstr>
      <vt:lpstr>Circuit</vt:lpstr>
      <vt:lpstr>CSE 219 Computer science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Static yield()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219 Computer science III</dc:title>
  <dc:creator>Richard McKenna</dc:creator>
  <cp:lastModifiedBy>Richard McKenna</cp:lastModifiedBy>
  <cp:revision>81</cp:revision>
  <dcterms:created xsi:type="dcterms:W3CDTF">2014-08-25T01:25:02Z</dcterms:created>
  <dcterms:modified xsi:type="dcterms:W3CDTF">2014-09-22T16:58:40Z</dcterms:modified>
</cp:coreProperties>
</file>