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B6E4F-1C67-427F-A1C0-1678C3A2005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716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4BC31A-B9AF-44D5-8AC6-97F0FE77847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8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5D8EE-ED8A-4483-BE1D-6CA98A73820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4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88328F-0125-46BB-9584-28FC28ABE7A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31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F4FD4C-955A-4C67-A349-C928347BABB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45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07492E-0091-4F0F-AF69-34909150382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50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5F6A6B-862A-41D1-A8F5-7F20AB10AF6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63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D073A1-07E9-4DE8-9823-537F7D76826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29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6A54B4-40E5-4C44-A30C-851901C62D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4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797AC-72E8-4149-BD1A-CCB7EB5B1F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12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372D0B-5888-4ED9-9FE8-4A0D0D9A8C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809135-90D8-438B-B8AC-3A96942E93F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1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B41CBB-F7BC-4718-B709-0F4B7DBADD7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14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02EEA2-BCEF-4F08-8E0F-01D43A1DDC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541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FE60-313F-482C-977A-C98E244530F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74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60FB5F-999D-425A-84D3-9CE8A2BC5C7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06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B58F65-3F7E-4934-BCF8-314B5F874BC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72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02F06D-5369-4573-A3D6-B353C893BF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3B591-4358-49CF-A5DC-F641F7436FB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1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8BB83D-D40A-4572-9EE6-05DADB13FF5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10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EAC81-032F-40AB-9001-96FF5B60D0A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4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21FD21-D6C0-48C6-AAE1-87BF58AD03C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7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focus.com/news/84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 and 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Example: A Corruptible Bank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52600" y="2209800"/>
            <a:ext cx="3124200" cy="175650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0"/>
              <a:t>BuggedTransferer</a:t>
            </a:r>
          </a:p>
          <a:p>
            <a:pPr>
              <a:buFont typeface="Courier New" panose="02070309020205020404" pitchFamily="49" charset="0"/>
              <a:buChar char="-"/>
            </a:pPr>
            <a:r>
              <a:rPr lang="en-US" altLang="en-US" b="0"/>
              <a:t>bank:BadBank</a:t>
            </a:r>
          </a:p>
          <a:p>
            <a:pPr>
              <a:buFont typeface="Courier New" panose="02070309020205020404" pitchFamily="49" charset="0"/>
              <a:buChar char="-"/>
            </a:pPr>
            <a:r>
              <a:rPr lang="en-US" altLang="en-US" b="0"/>
              <a:t>fromAccount:int</a:t>
            </a:r>
          </a:p>
          <a:p>
            <a:pPr>
              <a:buClrTx/>
              <a:buFontTx/>
              <a:buNone/>
            </a:pPr>
            <a:r>
              <a:rPr lang="en-US" altLang="en-US" b="0"/>
              <a:t>+$MAX:double</a:t>
            </a:r>
          </a:p>
          <a:p>
            <a:pPr>
              <a:buClrTx/>
              <a:buFontTx/>
              <a:buNone/>
            </a:pPr>
            <a:r>
              <a:rPr lang="en-US" altLang="en-US" b="0"/>
              <a:t>+$DELAY:int</a:t>
            </a:r>
          </a:p>
          <a:p>
            <a:pPr>
              <a:buClrTx/>
              <a:buFontTx/>
              <a:buNone/>
            </a:pPr>
            <a:r>
              <a:rPr lang="en-US" altLang="en-US" b="0"/>
              <a:t>+run():void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752600" y="2590800"/>
            <a:ext cx="3124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752600" y="4191000"/>
            <a:ext cx="3124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4876801" y="2590801"/>
            <a:ext cx="1216025" cy="454025"/>
            <a:chOff x="2112" y="1632"/>
            <a:chExt cx="766" cy="286"/>
          </a:xfrm>
        </p:grpSpPr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flipH="1">
              <a:off x="2112" y="1632"/>
              <a:ext cx="155" cy="286"/>
            </a:xfrm>
            <a:prstGeom prst="diamond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269" y="1776"/>
              <a:ext cx="60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96000" y="2209801"/>
            <a:ext cx="4191000" cy="231050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0"/>
              <a:t>BadBank</a:t>
            </a:r>
          </a:p>
          <a:p>
            <a:pPr>
              <a:buFont typeface="Courier New" panose="02070309020205020404" pitchFamily="49" charset="0"/>
              <a:buChar char="-"/>
            </a:pPr>
            <a:r>
              <a:rPr lang="en-US" altLang="en-US" b="0"/>
              <a:t>account: double[]</a:t>
            </a:r>
          </a:p>
          <a:p>
            <a:pPr>
              <a:buClrTx/>
              <a:buFontTx/>
              <a:buNone/>
            </a:pPr>
            <a:r>
              <a:rPr lang="en-US" altLang="en-US" b="0"/>
              <a:t>+$INIT_BALANCE:double</a:t>
            </a:r>
          </a:p>
          <a:p>
            <a:pPr>
              <a:buClrTx/>
              <a:buFontTx/>
              <a:buNone/>
            </a:pPr>
            <a:r>
              <a:rPr lang="en-US" altLang="en-US" b="0"/>
              <a:t>+$NUM_ACCOUNTS:int</a:t>
            </a:r>
          </a:p>
          <a:p>
            <a:pPr>
              <a:buClrTx/>
              <a:buFontTx/>
              <a:buNone/>
            </a:pPr>
            <a:r>
              <a:rPr lang="en-US" altLang="en-US" b="0"/>
              <a:t>+transfer(from:int,</a:t>
            </a:r>
          </a:p>
          <a:p>
            <a:pPr>
              <a:buClrTx/>
              <a:buFontTx/>
              <a:buNone/>
            </a:pPr>
            <a:r>
              <a:rPr lang="en-US" altLang="en-US" b="0"/>
              <a:t>	   to:int,</a:t>
            </a:r>
          </a:p>
          <a:p>
            <a:pPr>
              <a:buClrTx/>
              <a:buFontTx/>
              <a:buNone/>
            </a:pPr>
            <a:r>
              <a:rPr lang="en-US" altLang="en-US" b="0"/>
              <a:t>	   double:amount):void</a:t>
            </a:r>
          </a:p>
          <a:p>
            <a:pPr>
              <a:buClrTx/>
              <a:buFontTx/>
              <a:buNone/>
            </a:pPr>
            <a:r>
              <a:rPr lang="en-US" altLang="en-US" b="0"/>
              <a:t>+getTotalBalance():double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096000" y="2590800"/>
            <a:ext cx="419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096000" y="3810000"/>
            <a:ext cx="419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2286001" y="914401"/>
            <a:ext cx="1978025" cy="1292225"/>
            <a:chOff x="480" y="576"/>
            <a:chExt cx="1246" cy="814"/>
          </a:xfrm>
        </p:grpSpPr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0" cy="33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480" y="576"/>
              <a:ext cx="1246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ts val="11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ts val="11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ts val="11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ts val="1125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rgbClr val="000000"/>
                  </a:solidFill>
                  <a:latin typeface="Courier New" panose="02070309020205020404" pitchFamily="49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0"/>
                <a:t>&lt;&lt;interface&gt;&gt;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b="0"/>
                <a:t>Runnable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28800" y="5486401"/>
            <a:ext cx="85344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Assumptions: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We will create a single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BadBank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make random transfers, each in separate threads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876800" y="21336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0"/>
              <a:t>100   1</a:t>
            </a:r>
          </a:p>
        </p:txBody>
      </p:sp>
    </p:spTree>
    <p:extLst>
      <p:ext uri="{BB962C8B-B14F-4D97-AF65-F5344CB8AC3E}">
        <p14:creationId xmlns:p14="http://schemas.microsoft.com/office/powerpoint/2010/main" val="36597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524000" y="1"/>
            <a:ext cx="9144000" cy="69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public class </a:t>
            </a:r>
            <a:r>
              <a:rPr lang="en-US" altLang="en-US" b="0" dirty="0" err="1">
                <a:solidFill>
                  <a:schemeClr val="tx1"/>
                </a:solidFill>
              </a:rPr>
              <a:t>BadBank</a:t>
            </a:r>
            <a:r>
              <a:rPr lang="en-US" altLang="en-US" b="0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public static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INIT_BALANCE = 1000, NUM_ACCOUNTS = 100;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private double[] accounts = new double[NUM_ACCOUNTS];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public </a:t>
            </a:r>
            <a:r>
              <a:rPr lang="en-US" altLang="en-US" b="0" dirty="0" err="1">
                <a:solidFill>
                  <a:schemeClr val="tx1"/>
                </a:solidFill>
              </a:rPr>
              <a:t>BadBank</a:t>
            </a:r>
            <a:r>
              <a:rPr lang="en-US" altLang="en-US" b="0" dirty="0">
                <a:solidFill>
                  <a:schemeClr val="tx1"/>
                </a:solidFill>
              </a:rPr>
              <a:t>()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for (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</a:rPr>
              <a:t>i</a:t>
            </a:r>
            <a:r>
              <a:rPr lang="en-US" altLang="en-US" b="0" dirty="0">
                <a:solidFill>
                  <a:schemeClr val="tx1"/>
                </a:solidFill>
              </a:rPr>
              <a:t> = 0; </a:t>
            </a:r>
            <a:r>
              <a:rPr lang="en-US" altLang="en-US" b="0" dirty="0" err="1">
                <a:solidFill>
                  <a:schemeClr val="tx1"/>
                </a:solidFill>
              </a:rPr>
              <a:t>i</a:t>
            </a:r>
            <a:r>
              <a:rPr lang="en-US" altLang="en-US" b="0" dirty="0">
                <a:solidFill>
                  <a:schemeClr val="tx1"/>
                </a:solidFill>
              </a:rPr>
              <a:t> &lt; NUM_ACCOUNTS; </a:t>
            </a:r>
            <a:r>
              <a:rPr lang="en-US" altLang="en-US" b="0" dirty="0" err="1">
                <a:solidFill>
                  <a:schemeClr val="tx1"/>
                </a:solidFill>
              </a:rPr>
              <a:t>i</a:t>
            </a:r>
            <a:r>
              <a:rPr lang="en-US" altLang="en-US" b="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	accounts[</a:t>
            </a:r>
            <a:r>
              <a:rPr lang="en-US" altLang="en-US" b="0" dirty="0" err="1">
                <a:solidFill>
                  <a:schemeClr val="tx1"/>
                </a:solidFill>
              </a:rPr>
              <a:t>i</a:t>
            </a:r>
            <a:r>
              <a:rPr lang="en-US" altLang="en-US" b="0" dirty="0">
                <a:solidFill>
                  <a:schemeClr val="tx1"/>
                </a:solidFill>
              </a:rPr>
              <a:t>] = INIT_BALANCE;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public void transfer(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from,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to, double amount)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if (accounts[from] &lt; amount) return;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accounts[from] -= amount;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</a:t>
            </a:r>
            <a:r>
              <a:rPr lang="en-US" altLang="en-US" b="0" dirty="0">
                <a:solidFill>
                  <a:schemeClr val="tx1"/>
                </a:solidFill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</a:rPr>
              <a:t>Thread.currentThread</a:t>
            </a:r>
            <a:r>
              <a:rPr lang="en-US" altLang="en-US" b="0" dirty="0">
                <a:solidFill>
                  <a:schemeClr val="tx1"/>
                </a:solidFill>
              </a:rPr>
              <a:t>());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System.out.printf</a:t>
            </a:r>
            <a:r>
              <a:rPr lang="en-US" altLang="en-US" b="0" dirty="0">
                <a:solidFill>
                  <a:schemeClr val="tx1"/>
                </a:solidFill>
              </a:rPr>
              <a:t>("%10.2f from %d to %d",</a:t>
            </a:r>
            <a:r>
              <a:rPr lang="en-US" altLang="en-US" b="0" dirty="0" err="1">
                <a:solidFill>
                  <a:schemeClr val="tx1"/>
                </a:solidFill>
              </a:rPr>
              <a:t>amount,from,to</a:t>
            </a:r>
            <a:r>
              <a:rPr lang="en-US" altLang="en-US" b="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accounts[to] += amount;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double total = </a:t>
            </a:r>
            <a:r>
              <a:rPr lang="en-US" altLang="en-US" b="0" dirty="0" err="1">
                <a:solidFill>
                  <a:schemeClr val="tx1"/>
                </a:solidFill>
              </a:rPr>
              <a:t>getTotalBalance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System.out.printf</a:t>
            </a:r>
            <a:r>
              <a:rPr lang="en-US" altLang="en-US" b="0" dirty="0">
                <a:solidFill>
                  <a:schemeClr val="tx1"/>
                </a:solidFill>
              </a:rPr>
              <a:t>(" Total Balance: %10.2f%n", total);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public double </a:t>
            </a:r>
            <a:r>
              <a:rPr lang="en-US" altLang="en-US" b="0" dirty="0" err="1">
                <a:solidFill>
                  <a:schemeClr val="tx1"/>
                </a:solidFill>
              </a:rPr>
              <a:t>getTotalBalance</a:t>
            </a:r>
            <a:r>
              <a:rPr lang="en-US" altLang="en-US" b="0" dirty="0">
                <a:solidFill>
                  <a:schemeClr val="tx1"/>
                </a:solidFill>
              </a:rPr>
              <a:t>()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double sum =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for (double a : accounts) sum += a;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return sum;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086600" y="6088064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BadBank.java</a:t>
            </a:r>
          </a:p>
        </p:txBody>
      </p:sp>
    </p:spTree>
    <p:extLst>
      <p:ext uri="{BB962C8B-B14F-4D97-AF65-F5344CB8AC3E}">
        <p14:creationId xmlns:p14="http://schemas.microsoft.com/office/powerpoint/2010/main" val="322074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public class </a:t>
            </a:r>
            <a:r>
              <a:rPr lang="en-US" altLang="en-US" b="0" dirty="0" err="1">
                <a:solidFill>
                  <a:schemeClr val="tx1"/>
                </a:solidFill>
              </a:rPr>
              <a:t>BuggedTransferer</a:t>
            </a:r>
            <a:r>
              <a:rPr lang="en-US" altLang="en-US" b="0" dirty="0">
                <a:solidFill>
                  <a:schemeClr val="tx1"/>
                </a:solidFill>
              </a:rPr>
              <a:t> implements Runnable {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private </a:t>
            </a:r>
            <a:r>
              <a:rPr lang="en-US" altLang="en-US" b="0" dirty="0" err="1">
                <a:solidFill>
                  <a:schemeClr val="tx1"/>
                </a:solidFill>
              </a:rPr>
              <a:t>BadBank</a:t>
            </a:r>
            <a:r>
              <a:rPr lang="en-US" altLang="en-US" b="0" dirty="0">
                <a:solidFill>
                  <a:schemeClr val="tx1"/>
                </a:solidFill>
              </a:rPr>
              <a:t> bank;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private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</a:rPr>
              <a:t>fromAccount</a:t>
            </a:r>
            <a:r>
              <a:rPr lang="en-US" altLang="en-US" b="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public static final double MAX = 1000;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public static final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DELAY = 100;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 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public </a:t>
            </a:r>
            <a:r>
              <a:rPr lang="en-US" altLang="en-US" b="0" dirty="0" err="1">
                <a:solidFill>
                  <a:schemeClr val="tx1"/>
                </a:solidFill>
              </a:rPr>
              <a:t>BuggedTransferer</a:t>
            </a:r>
            <a:r>
              <a:rPr lang="en-US" altLang="en-US" b="0" dirty="0">
                <a:solidFill>
                  <a:schemeClr val="tx1"/>
                </a:solidFill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</a:rPr>
              <a:t>BadBank</a:t>
            </a:r>
            <a:r>
              <a:rPr lang="en-US" altLang="en-US" b="0" dirty="0">
                <a:solidFill>
                  <a:schemeClr val="tx1"/>
                </a:solidFill>
              </a:rPr>
              <a:t> b,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from) {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bank = b;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</a:t>
            </a:r>
            <a:r>
              <a:rPr lang="en-US" altLang="en-US" b="0" dirty="0" err="1">
                <a:solidFill>
                  <a:schemeClr val="tx1"/>
                </a:solidFill>
              </a:rPr>
              <a:t>fromAccount</a:t>
            </a:r>
            <a:r>
              <a:rPr lang="en-US" altLang="en-US" b="0" dirty="0">
                <a:solidFill>
                  <a:schemeClr val="tx1"/>
                </a:solidFill>
              </a:rPr>
              <a:t> = from;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public void run() {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try {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while(true) {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 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</a:rPr>
              <a:t>toAccount</a:t>
            </a:r>
            <a:r>
              <a:rPr lang="en-US" altLang="en-US" b="0" dirty="0">
                <a:solidFill>
                  <a:schemeClr val="tx1"/>
                </a:solidFill>
              </a:rPr>
              <a:t> = (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)(</a:t>
            </a:r>
            <a:r>
              <a:rPr lang="en-US" altLang="en-US" b="0" dirty="0" err="1">
                <a:solidFill>
                  <a:schemeClr val="tx1"/>
                </a:solidFill>
              </a:rPr>
              <a:t>bank.NUM_ACCOUNTS</a:t>
            </a:r>
            <a:r>
              <a:rPr lang="en-US" altLang="en-US" b="0" dirty="0">
                <a:solidFill>
                  <a:schemeClr val="tx1"/>
                </a:solidFill>
              </a:rPr>
              <a:t> * </a:t>
            </a:r>
            <a:r>
              <a:rPr lang="en-US" altLang="en-US" b="0" dirty="0" err="1">
                <a:solidFill>
                  <a:schemeClr val="tx1"/>
                </a:solidFill>
              </a:rPr>
              <a:t>Math.random</a:t>
            </a:r>
            <a:r>
              <a:rPr lang="en-US" altLang="en-US" b="0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  double amount = MAX * </a:t>
            </a:r>
            <a:r>
              <a:rPr lang="en-US" altLang="en-US" b="0" dirty="0" err="1">
                <a:solidFill>
                  <a:schemeClr val="tx1"/>
                </a:solidFill>
              </a:rPr>
              <a:t>Math.random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  </a:t>
            </a:r>
            <a:r>
              <a:rPr lang="en-US" altLang="en-US" b="0" dirty="0" err="1">
                <a:solidFill>
                  <a:schemeClr val="tx1"/>
                </a:solidFill>
              </a:rPr>
              <a:t>bank.transfer</a:t>
            </a:r>
            <a:r>
              <a:rPr lang="en-US" altLang="en-US" b="0" dirty="0">
                <a:solidFill>
                  <a:schemeClr val="tx1"/>
                </a:solidFill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</a:rPr>
              <a:t>fromAccount</a:t>
            </a:r>
            <a:r>
              <a:rPr lang="en-US" altLang="en-US" b="0" dirty="0">
                <a:solidFill>
                  <a:schemeClr val="tx1"/>
                </a:solidFill>
              </a:rPr>
              <a:t>, </a:t>
            </a:r>
            <a:r>
              <a:rPr lang="en-US" altLang="en-US" b="0" dirty="0" err="1">
                <a:solidFill>
                  <a:schemeClr val="tx1"/>
                </a:solidFill>
              </a:rPr>
              <a:t>toAccount</a:t>
            </a:r>
            <a:r>
              <a:rPr lang="en-US" altLang="en-US" b="0" dirty="0">
                <a:solidFill>
                  <a:schemeClr val="tx1"/>
                </a:solidFill>
              </a:rPr>
              <a:t>, amount);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    </a:t>
            </a:r>
            <a:r>
              <a:rPr lang="en-US" altLang="en-US" b="0" dirty="0" err="1">
                <a:solidFill>
                  <a:schemeClr val="tx1"/>
                </a:solidFill>
              </a:rPr>
              <a:t>Thread.sleep</a:t>
            </a:r>
            <a:r>
              <a:rPr lang="en-US" altLang="en-US" b="0" dirty="0">
                <a:solidFill>
                  <a:schemeClr val="tx1"/>
                </a:solidFill>
              </a:rPr>
              <a:t>((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)(DELAY*</a:t>
            </a:r>
            <a:r>
              <a:rPr lang="en-US" altLang="en-US" b="0" dirty="0" err="1">
                <a:solidFill>
                  <a:schemeClr val="tx1"/>
                </a:solidFill>
              </a:rPr>
              <a:t>Math.random</a:t>
            </a:r>
            <a:r>
              <a:rPr lang="en-US" altLang="en-US" b="0" dirty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     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	 } catch(</a:t>
            </a:r>
            <a:r>
              <a:rPr lang="en-US" altLang="en-US" b="0" dirty="0" err="1">
                <a:solidFill>
                  <a:schemeClr val="tx1"/>
                </a:solidFill>
              </a:rPr>
              <a:t>InterruptedException</a:t>
            </a:r>
            <a:r>
              <a:rPr lang="en-US" altLang="en-US" b="0" dirty="0">
                <a:solidFill>
                  <a:schemeClr val="tx1"/>
                </a:solidFill>
              </a:rPr>
              <a:t> e) {/*SQUELCH*/}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altLang="en-US" b="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638800" y="6149975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333399"/>
                </a:solidFill>
                <a:latin typeface="Times New Roman" panose="02020603050405020304" pitchFamily="18" charset="0"/>
              </a:rPr>
              <a:t>BuggedTransferer.java</a:t>
            </a:r>
          </a:p>
        </p:txBody>
      </p:sp>
    </p:spTree>
    <p:extLst>
      <p:ext uri="{BB962C8B-B14F-4D97-AF65-F5344CB8AC3E}">
        <p14:creationId xmlns:p14="http://schemas.microsoft.com/office/powerpoint/2010/main" val="316132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828800" y="838200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public class </a:t>
            </a:r>
            <a:r>
              <a:rPr lang="en-US" altLang="en-US" sz="2000" b="0" dirty="0" err="1">
                <a:solidFill>
                  <a:schemeClr val="tx1"/>
                </a:solidFill>
              </a:rPr>
              <a:t>AtomiclessDriver</a:t>
            </a:r>
            <a:r>
              <a:rPr lang="en-US" altLang="en-US" sz="2000" b="0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en-US" sz="2000" b="0" dirty="0" err="1">
                <a:solidFill>
                  <a:schemeClr val="tx1"/>
                </a:solidFill>
              </a:rPr>
              <a:t>args</a:t>
            </a:r>
            <a:r>
              <a:rPr lang="en-US" altLang="en-US" sz="2000" b="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</a:t>
            </a:r>
            <a:r>
              <a:rPr lang="en-US" altLang="en-US" sz="2000" b="0" dirty="0" err="1">
                <a:solidFill>
                  <a:schemeClr val="tx1"/>
                </a:solidFill>
              </a:rPr>
              <a:t>BadBank</a:t>
            </a:r>
            <a:r>
              <a:rPr lang="en-US" altLang="en-US" sz="2000" b="0" dirty="0">
                <a:solidFill>
                  <a:schemeClr val="tx1"/>
                </a:solidFill>
              </a:rPr>
              <a:t> b = new </a:t>
            </a:r>
            <a:r>
              <a:rPr lang="en-US" altLang="en-US" sz="2000" b="0" dirty="0" err="1">
                <a:solidFill>
                  <a:schemeClr val="tx1"/>
                </a:solidFill>
              </a:rPr>
              <a:t>BadBank</a:t>
            </a:r>
            <a:r>
              <a:rPr lang="en-US" altLang="en-US" sz="2000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for (</a:t>
            </a:r>
            <a:r>
              <a:rPr lang="en-US" altLang="en-US" sz="2000" b="0" dirty="0" err="1">
                <a:solidFill>
                  <a:schemeClr val="tx1"/>
                </a:solidFill>
              </a:rPr>
              <a:t>int</a:t>
            </a:r>
            <a:r>
              <a:rPr lang="en-US" altLang="en-US" sz="2000" b="0" dirty="0">
                <a:solidFill>
                  <a:schemeClr val="tx1"/>
                </a:solidFill>
              </a:rPr>
              <a:t> </a:t>
            </a:r>
            <a:r>
              <a:rPr lang="en-US" altLang="en-US" sz="2000" b="0" dirty="0" err="1">
                <a:solidFill>
                  <a:schemeClr val="tx1"/>
                </a:solidFill>
              </a:rPr>
              <a:t>i</a:t>
            </a:r>
            <a:r>
              <a:rPr lang="en-US" altLang="en-US" sz="2000" b="0" dirty="0">
                <a:solidFill>
                  <a:schemeClr val="tx1"/>
                </a:solidFill>
              </a:rPr>
              <a:t> = 0; </a:t>
            </a:r>
            <a:r>
              <a:rPr lang="en-US" altLang="en-US" sz="2000" b="0" dirty="0" err="1">
                <a:solidFill>
                  <a:schemeClr val="tx1"/>
                </a:solidFill>
              </a:rPr>
              <a:t>i</a:t>
            </a:r>
            <a:r>
              <a:rPr lang="en-US" altLang="en-US" sz="2000" b="0" dirty="0">
                <a:solidFill>
                  <a:schemeClr val="tx1"/>
                </a:solidFill>
              </a:rPr>
              <a:t> &lt; </a:t>
            </a:r>
            <a:r>
              <a:rPr lang="en-US" altLang="en-US" sz="2000" b="0" dirty="0" err="1">
                <a:solidFill>
                  <a:schemeClr val="tx1"/>
                </a:solidFill>
              </a:rPr>
              <a:t>BadBank.NUM_ACCOUNTS</a:t>
            </a:r>
            <a:r>
              <a:rPr lang="en-US" altLang="en-US" sz="2000" b="0" dirty="0">
                <a:solidFill>
                  <a:schemeClr val="tx1"/>
                </a:solidFill>
              </a:rPr>
              <a:t>; </a:t>
            </a:r>
            <a:r>
              <a:rPr lang="en-US" altLang="en-US" sz="2000" b="0" dirty="0" err="1">
                <a:solidFill>
                  <a:schemeClr val="tx1"/>
                </a:solidFill>
              </a:rPr>
              <a:t>i</a:t>
            </a:r>
            <a:r>
              <a:rPr lang="en-US" altLang="en-US" sz="2000" b="0" dirty="0">
                <a:solidFill>
                  <a:schemeClr val="tx1"/>
                </a:solidFill>
              </a:rPr>
              <a:t>++) {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  </a:t>
            </a:r>
            <a:r>
              <a:rPr lang="en-US" altLang="en-US" sz="2000" b="0" dirty="0" err="1">
                <a:solidFill>
                  <a:schemeClr val="tx1"/>
                </a:solidFill>
              </a:rPr>
              <a:t>BuggedTransferer</a:t>
            </a:r>
            <a:r>
              <a:rPr lang="en-US" altLang="en-US" sz="2000" b="0" dirty="0">
                <a:solidFill>
                  <a:schemeClr val="tx1"/>
                </a:solidFill>
              </a:rPr>
              <a:t> </a:t>
            </a:r>
            <a:r>
              <a:rPr lang="en-US" altLang="en-US" sz="2000" b="0" dirty="0" err="1">
                <a:solidFill>
                  <a:schemeClr val="tx1"/>
                </a:solidFill>
              </a:rPr>
              <a:t>bT</a:t>
            </a:r>
            <a:r>
              <a:rPr lang="en-US" altLang="en-US" sz="2000" b="0" dirty="0">
                <a:solidFill>
                  <a:schemeClr val="tx1"/>
                </a:solidFill>
              </a:rPr>
              <a:t> = new </a:t>
            </a:r>
            <a:r>
              <a:rPr lang="en-US" altLang="en-US" sz="2000" b="0" dirty="0" err="1">
                <a:solidFill>
                  <a:schemeClr val="tx1"/>
                </a:solidFill>
              </a:rPr>
              <a:t>BuggedTransferer</a:t>
            </a:r>
            <a:r>
              <a:rPr lang="en-US" altLang="en-US" sz="2000" b="0" dirty="0">
                <a:solidFill>
                  <a:schemeClr val="tx1"/>
                </a:solidFill>
              </a:rPr>
              <a:t>(</a:t>
            </a:r>
            <a:r>
              <a:rPr lang="en-US" altLang="en-US" sz="2000" b="0" dirty="0" err="1">
                <a:solidFill>
                  <a:schemeClr val="tx1"/>
                </a:solidFill>
              </a:rPr>
              <a:t>b,i</a:t>
            </a:r>
            <a:r>
              <a:rPr lang="en-US" altLang="en-US" sz="2000" b="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  Thread t = new Thread(</a:t>
            </a:r>
            <a:r>
              <a:rPr lang="en-US" altLang="en-US" sz="2000" b="0" dirty="0" err="1">
                <a:solidFill>
                  <a:schemeClr val="tx1"/>
                </a:solidFill>
              </a:rPr>
              <a:t>bT</a:t>
            </a:r>
            <a:r>
              <a:rPr lang="en-US" altLang="en-US" sz="2000" b="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  </a:t>
            </a:r>
            <a:r>
              <a:rPr lang="en-US" altLang="en-US" sz="2000" b="0" dirty="0" err="1">
                <a:solidFill>
                  <a:schemeClr val="tx1"/>
                </a:solidFill>
              </a:rPr>
              <a:t>t.start</a:t>
            </a:r>
            <a:r>
              <a:rPr lang="en-US" altLang="en-US" sz="2000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657600" y="-7938"/>
            <a:ext cx="56388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AtomiclessDriver.java</a:t>
            </a:r>
          </a:p>
        </p:txBody>
      </p:sp>
    </p:spTree>
    <p:extLst>
      <p:ext uri="{BB962C8B-B14F-4D97-AF65-F5344CB8AC3E}">
        <p14:creationId xmlns:p14="http://schemas.microsoft.com/office/powerpoint/2010/main" val="129431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What results might we get?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990600"/>
            <a:ext cx="4560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100000.00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99431.55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…Total Balance:  99367.34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1295400"/>
            <a:ext cx="403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Why might we get invalid balance totals?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race conditions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operations on shared data may lack </a:t>
            </a:r>
            <a:r>
              <a:rPr lang="en-US" altLang="en-US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atomicity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28800" y="4495800"/>
            <a:ext cx="853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Bottom line: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 method or even a single statement is not an </a:t>
            </a:r>
            <a:r>
              <a:rPr lang="en-US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atomic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operation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this means that the statement can be interrupted during its operation</a:t>
            </a:r>
          </a:p>
        </p:txBody>
      </p:sp>
    </p:spTree>
    <p:extLst>
      <p:ext uri="{BB962C8B-B14F-4D97-AF65-F5344CB8AC3E}">
        <p14:creationId xmlns:p14="http://schemas.microsoft.com/office/powerpoint/2010/main" val="4124094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A single statement?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Compiled into multiple low-level statements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To see: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javap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–c –v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BadBank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Ex: 		accounts[from] -= amount;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21 aload_0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22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getfield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#3 &lt;Field double accounts[]&gt;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25 iload_1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26 dup2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27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daload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28 dload_3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29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dsub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30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dastore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312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Race Condition Example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Thread 1 &amp; 2 are in </a:t>
            </a:r>
            <a:r>
              <a:rPr lang="en-US" altLang="en-US" sz="2400" b="0" dirty="0">
                <a:solidFill>
                  <a:schemeClr val="tx1"/>
                </a:solidFill>
              </a:rPr>
              <a:t>transfer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at the same time.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5867400" y="1143000"/>
          <a:ext cx="4192588" cy="5306040"/>
        </p:xfrm>
        <a:graphic>
          <a:graphicData uri="http://schemas.openxmlformats.org/drawingml/2006/table">
            <a:tbl>
              <a:tblPr/>
              <a:tblGrid>
                <a:gridCol w="2097088"/>
                <a:gridCol w="2095500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Thread 1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Thread 2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aload_0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getfield #3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iload_1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dup2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daload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dload_3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aload_0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getfield #3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iload_1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dup2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daload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dload_3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dsub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dastore</a:t>
                      </a: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dsub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</a:rPr>
                        <a:t>dastore</a:t>
                      </a:r>
                    </a:p>
                  </a:txBody>
                  <a:tcPr marL="90000" marR="90000" marT="37800" marB="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</a:endParaRPr>
                    </a:p>
                  </a:txBody>
                  <a:tcPr marL="90000" marR="90000" marT="37800" marB="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57" name="Text Box 125"/>
          <p:cNvSpPr txBox="1">
            <a:spLocks noChangeArrowheads="1"/>
          </p:cNvSpPr>
          <p:nvPr/>
        </p:nvSpPr>
        <p:spPr bwMode="auto">
          <a:xfrm>
            <a:off x="2133600" y="2057401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What’s the problem?</a:t>
            </a:r>
          </a:p>
        </p:txBody>
      </p:sp>
      <p:sp>
        <p:nvSpPr>
          <p:cNvPr id="18558" name="Text Box 126"/>
          <p:cNvSpPr txBox="1">
            <a:spLocks noChangeArrowheads="1"/>
          </p:cNvSpPr>
          <p:nvPr/>
        </p:nvSpPr>
        <p:spPr bwMode="auto">
          <a:xfrm>
            <a:off x="2286000" y="57150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This might store corrupted data</a:t>
            </a:r>
          </a:p>
        </p:txBody>
      </p:sp>
      <p:sp>
        <p:nvSpPr>
          <p:cNvPr id="18559" name="Line 127"/>
          <p:cNvSpPr>
            <a:spLocks noChangeShapeType="1"/>
          </p:cNvSpPr>
          <p:nvPr/>
        </p:nvSpPr>
        <p:spPr bwMode="auto">
          <a:xfrm>
            <a:off x="4572000" y="6172200"/>
            <a:ext cx="1219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How do we guarantee atomicity?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6425" indent="-606425"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By locking methods or code blocks</a:t>
            </a:r>
          </a:p>
          <a:p>
            <a:pPr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a lock?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Locks other threads out</a:t>
            </a:r>
          </a:p>
          <a:p>
            <a:pPr eaLnBrk="0" hangingPunct="0"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How do we do it?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ReentrantLock</a:t>
            </a: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54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ReentrantLock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Basic structure to lock critical code: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 err="1">
                <a:solidFill>
                  <a:schemeClr val="tx1"/>
                </a:solidFill>
              </a:rPr>
              <a:t>ReentrantLock</a:t>
            </a:r>
            <a:r>
              <a:rPr lang="en-US" altLang="en-US" sz="2000" b="0" dirty="0">
                <a:solidFill>
                  <a:schemeClr val="tx1"/>
                </a:solidFill>
              </a:rPr>
              <a:t> </a:t>
            </a:r>
            <a:r>
              <a:rPr lang="en-US" altLang="en-US" sz="2000" b="0" dirty="0" err="1">
                <a:solidFill>
                  <a:schemeClr val="tx1"/>
                </a:solidFill>
              </a:rPr>
              <a:t>myLock</a:t>
            </a:r>
            <a:r>
              <a:rPr lang="en-US" altLang="en-US" sz="2000" b="0" dirty="0">
                <a:solidFill>
                  <a:schemeClr val="tx1"/>
                </a:solidFill>
              </a:rPr>
              <a:t> = new </a:t>
            </a:r>
            <a:r>
              <a:rPr lang="en-US" altLang="en-US" sz="2000" b="0" dirty="0" err="1">
                <a:solidFill>
                  <a:schemeClr val="tx1"/>
                </a:solidFill>
              </a:rPr>
              <a:t>ReentrantLock</a:t>
            </a:r>
            <a:r>
              <a:rPr lang="en-US" altLang="en-US" sz="2000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…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 err="1">
                <a:solidFill>
                  <a:schemeClr val="tx1"/>
                </a:solidFill>
              </a:rPr>
              <a:t>myLock.lock</a:t>
            </a:r>
            <a:r>
              <a:rPr lang="en-US" altLang="en-US" sz="2000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try {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// CRITICAL AREA TO BE ATOMICIZED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finally {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err="1">
                <a:solidFill>
                  <a:schemeClr val="tx1"/>
                </a:solidFill>
              </a:rPr>
              <a:t>myLock.unLock</a:t>
            </a:r>
            <a:r>
              <a:rPr lang="en-US" altLang="en-US" sz="2000" b="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When a thread enters this code: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if no other lock exists, it will execute the critical code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otherwise, it will wait until previous locks are unlocked</a:t>
            </a:r>
          </a:p>
        </p:txBody>
      </p:sp>
    </p:spTree>
    <p:extLst>
      <p:ext uri="{BB962C8B-B14F-4D97-AF65-F5344CB8AC3E}">
        <p14:creationId xmlns:p14="http://schemas.microsoft.com/office/powerpoint/2010/main" val="3304074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Updated transfer method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676400" y="685800"/>
            <a:ext cx="8991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public class </a:t>
            </a:r>
            <a:r>
              <a:rPr lang="en-US" altLang="en-US" b="0" dirty="0" err="1">
                <a:solidFill>
                  <a:schemeClr val="tx1"/>
                </a:solidFill>
              </a:rPr>
              <a:t>GoodBank</a:t>
            </a:r>
            <a:r>
              <a:rPr lang="en-US" altLang="en-US" b="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private </a:t>
            </a:r>
            <a:r>
              <a:rPr lang="en-US" altLang="en-US" b="0" dirty="0" err="1">
                <a:solidFill>
                  <a:schemeClr val="tx1"/>
                </a:solidFill>
              </a:rPr>
              <a:t>ReentrantLock</a:t>
            </a:r>
            <a:r>
              <a:rPr lang="en-US" altLang="en-US" b="0" dirty="0">
                <a:solidFill>
                  <a:schemeClr val="tx1"/>
                </a:solidFill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</a:rPr>
              <a:t>bankLock</a:t>
            </a:r>
            <a:r>
              <a:rPr lang="en-US" altLang="en-US" b="0" dirty="0">
                <a:solidFill>
                  <a:schemeClr val="tx1"/>
                </a:solidFill>
              </a:rPr>
              <a:t> = new </a:t>
            </a:r>
            <a:r>
              <a:rPr lang="en-US" altLang="en-US" b="0" dirty="0" err="1">
                <a:solidFill>
                  <a:schemeClr val="tx1"/>
                </a:solidFill>
              </a:rPr>
              <a:t>ReentrantLock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private double[] accounts = new double[NUM_ACCOUNTS];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public void transfer(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from, </a:t>
            </a:r>
            <a:r>
              <a:rPr lang="en-US" altLang="en-US" b="0" dirty="0" err="1">
                <a:solidFill>
                  <a:schemeClr val="tx1"/>
                </a:solidFill>
              </a:rPr>
              <a:t>int</a:t>
            </a:r>
            <a:r>
              <a:rPr lang="en-US" altLang="en-US" b="0" dirty="0">
                <a:solidFill>
                  <a:schemeClr val="tx1"/>
                </a:solidFill>
              </a:rPr>
              <a:t> to, double amount)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</a:t>
            </a:r>
            <a:r>
              <a:rPr lang="en-US" altLang="en-US" b="0" dirty="0" err="1">
                <a:solidFill>
                  <a:schemeClr val="tx1"/>
                </a:solidFill>
              </a:rPr>
              <a:t>bankLock.lock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try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if (accounts[from] &lt; amount)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accounts[from] -= amount;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</a:t>
            </a:r>
            <a:r>
              <a:rPr lang="en-US" altLang="en-US" b="0" dirty="0">
                <a:solidFill>
                  <a:schemeClr val="tx1"/>
                </a:solidFill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</a:rPr>
              <a:t>currentThread</a:t>
            </a:r>
            <a:r>
              <a:rPr lang="en-US" altLang="en-US" b="0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System.out.printf</a:t>
            </a:r>
            <a:r>
              <a:rPr lang="en-US" altLang="en-US" b="0" dirty="0">
                <a:solidFill>
                  <a:schemeClr val="tx1"/>
                </a:solidFill>
              </a:rPr>
              <a:t>("%10.2f from %d </a:t>
            </a:r>
            <a:r>
              <a:rPr lang="en-US" altLang="en-US" b="0" dirty="0" err="1">
                <a:solidFill>
                  <a:schemeClr val="tx1"/>
                </a:solidFill>
              </a:rPr>
              <a:t>to%d</a:t>
            </a:r>
            <a:r>
              <a:rPr lang="en-US" altLang="en-US" b="0" dirty="0">
                <a:solidFill>
                  <a:schemeClr val="tx1"/>
                </a:solidFill>
              </a:rPr>
              <a:t>",</a:t>
            </a:r>
            <a:r>
              <a:rPr lang="en-US" altLang="en-US" b="0" dirty="0" err="1">
                <a:solidFill>
                  <a:schemeClr val="tx1"/>
                </a:solidFill>
              </a:rPr>
              <a:t>amount,from,to</a:t>
            </a:r>
            <a:r>
              <a:rPr lang="en-US" altLang="en-US" b="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accounts[to] += amount;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double total = </a:t>
            </a:r>
            <a:r>
              <a:rPr lang="en-US" altLang="en-US" b="0" dirty="0" err="1">
                <a:solidFill>
                  <a:schemeClr val="tx1"/>
                </a:solidFill>
              </a:rPr>
              <a:t>getTotalBalance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    </a:t>
            </a:r>
            <a:r>
              <a:rPr lang="en-US" altLang="en-US" b="0" dirty="0" err="1">
                <a:solidFill>
                  <a:schemeClr val="tx1"/>
                </a:solidFill>
              </a:rPr>
              <a:t>System.out.printf</a:t>
            </a:r>
            <a:r>
              <a:rPr lang="en-US" altLang="en-US" b="0" dirty="0">
                <a:solidFill>
                  <a:schemeClr val="tx1"/>
                </a:solidFill>
              </a:rPr>
              <a:t>(" Total Balance: %10.2f%n", total);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} finally{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	</a:t>
            </a:r>
            <a:r>
              <a:rPr lang="en-US" altLang="en-US" b="0" dirty="0" err="1">
                <a:solidFill>
                  <a:schemeClr val="tx1"/>
                </a:solidFill>
              </a:rPr>
              <a:t>bankLock.unlock</a:t>
            </a:r>
            <a:r>
              <a:rPr lang="en-US" altLang="en-US" b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NOTE: This works because </a:t>
            </a:r>
            <a:r>
              <a:rPr lang="en-US" altLang="en-US" sz="2800" b="0" dirty="0">
                <a:solidFill>
                  <a:schemeClr val="tx1"/>
                </a:solidFill>
              </a:rPr>
              <a:t>transfer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is the only </a:t>
            </a:r>
            <a:r>
              <a:rPr lang="en-US" altLang="en-US" sz="28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mutator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for </a:t>
            </a:r>
            <a:r>
              <a:rPr lang="en-US" altLang="en-US" sz="2800" b="0" dirty="0">
                <a:solidFill>
                  <a:schemeClr val="tx1"/>
                </a:solidFill>
              </a:rPr>
              <a:t>accounts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What if there were more than one?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then we’d have to lock the </a:t>
            </a:r>
            <a:r>
              <a:rPr lang="en-US" altLang="en-US" sz="2000" b="0" dirty="0">
                <a:solidFill>
                  <a:schemeClr val="tx1"/>
                </a:solidFill>
              </a:rPr>
              <a:t>accounts</a:t>
            </a: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4892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Multi-threaded Applications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Can provide performance advantages. Why?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minimize IDLE time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think line balancing … or Diner Dash</a:t>
            </a:r>
          </a:p>
          <a:p>
            <a:pPr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49237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71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828800" y="22226"/>
            <a:ext cx="853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333399"/>
                </a:solidFill>
                <a:latin typeface="Times New Roman" panose="02020603050405020304" pitchFamily="18" charset="0"/>
              </a:rPr>
              <a:t>What’s the worst kind of race condition?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The devastating ones that rarely occur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even during extensive testing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Can be hard to simulate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or deliberately produce</a:t>
            </a:r>
          </a:p>
          <a:p>
            <a:pPr eaLnBrk="0" hangingPunct="0"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We don't control the thread scheduler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Moral: don’t rely on thread scheduler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make sure your program is </a:t>
            </a:r>
            <a:r>
              <a:rPr lang="en-US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thread-safe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should be proven logically, before testing</a:t>
            </a:r>
          </a:p>
          <a:p>
            <a:pPr lvl="2">
              <a:spcBef>
                <a:spcPts val="600"/>
              </a:spcBef>
            </a:pP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Dining Philosopher’s Problem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 philosophers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 chopsticks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 plate of spaghetti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822326"/>
            <a:ext cx="426720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041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Deadlocks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Deadlock: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 thread T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holds a lock on L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wants lock L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 lvl="1">
              <a:lnSpc>
                <a:spcPct val="90000"/>
              </a:lnSpc>
              <a:spcBef>
                <a:spcPts val="700"/>
              </a:spcBef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AND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 thread T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holds a lock on L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wants lock L</a:t>
            </a:r>
            <a:r>
              <a:rPr lang="en-US" altLang="en-US" sz="2800" b="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How do we resolve this?</a:t>
            </a:r>
          </a:p>
        </p:txBody>
      </p:sp>
    </p:spTree>
    <p:extLst>
      <p:ext uri="{BB962C8B-B14F-4D97-AF65-F5344CB8AC3E}">
        <p14:creationId xmlns:p14="http://schemas.microsoft.com/office/powerpoint/2010/main" val="4217195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Deadlock Resolution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Many approaches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One technique: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don’t let waiting threads lock other data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release all their locks before making them wait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there are all sorts of proper algorithms for thread lock ordering (you’ll see if you take CSE 306)</a:t>
            </a:r>
          </a:p>
          <a:p>
            <a:pPr lvl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676400" y="1524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Let's make a CAR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76400" y="990600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Sequential Approach: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Step 1: make 4 tires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Step 2: make a windshield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Step 1,000,000,000: Assemble Car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38400" y="4724401"/>
            <a:ext cx="1066800" cy="906531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1.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Make 4 Tires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267200" y="4724401"/>
            <a:ext cx="1295400" cy="906531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2.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Make a windshield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153400" y="4724400"/>
            <a:ext cx="1752600" cy="6572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1,000,000,000.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Assemble Car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324600" y="4953001"/>
            <a:ext cx="1066800" cy="3413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…</a:t>
            </a:r>
          </a:p>
        </p:txBody>
      </p:sp>
      <p:cxnSp>
        <p:nvCxnSpPr>
          <p:cNvPr id="5127" name="AutoShape 7"/>
          <p:cNvCxnSpPr>
            <a:cxnSpLocks noChangeShapeType="1"/>
            <a:stCxn id="5123" idx="3"/>
            <a:endCxn id="5124" idx="1"/>
          </p:cNvCxnSpPr>
          <p:nvPr/>
        </p:nvCxnSpPr>
        <p:spPr bwMode="auto">
          <a:xfrm>
            <a:off x="3505200" y="5177666"/>
            <a:ext cx="762000" cy="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8" name="AutoShape 8"/>
          <p:cNvCxnSpPr>
            <a:cxnSpLocks noChangeShapeType="1"/>
          </p:cNvCxnSpPr>
          <p:nvPr/>
        </p:nvCxnSpPr>
        <p:spPr bwMode="auto">
          <a:xfrm>
            <a:off x="5562600" y="5105400"/>
            <a:ext cx="763588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9" name="AutoShape 9"/>
          <p:cNvCxnSpPr>
            <a:cxnSpLocks noChangeShapeType="1"/>
          </p:cNvCxnSpPr>
          <p:nvPr/>
        </p:nvCxnSpPr>
        <p:spPr bwMode="auto">
          <a:xfrm>
            <a:off x="7391400" y="5105400"/>
            <a:ext cx="763588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7358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676400" y="1524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Before the end of eternity, please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76400" y="914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Parallel Approach: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Step 1: Simultaneously have different workers &amp; suppliers make tires, windshield, etc.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Step 2: Assemble car as parts are available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971800" y="4267201"/>
            <a:ext cx="1066800" cy="906531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1a.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Make 4 Tires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562600" y="4267201"/>
            <a:ext cx="1295400" cy="906531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1b.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Make a windshield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6019800"/>
            <a:ext cx="1752600" cy="6572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2.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Assemble Car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001000" y="4495801"/>
            <a:ext cx="1066800" cy="3413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b="0">
                <a:latin typeface="Times New Roman" panose="02020603050405020304" pitchFamily="18" charset="0"/>
              </a:rPr>
              <a:t>…</a:t>
            </a:r>
          </a:p>
        </p:txBody>
      </p:sp>
      <p:cxnSp>
        <p:nvCxnSpPr>
          <p:cNvPr id="6151" name="AutoShape 7"/>
          <p:cNvCxnSpPr>
            <a:cxnSpLocks noChangeShapeType="1"/>
            <a:stCxn id="6147" idx="2"/>
            <a:endCxn id="6149" idx="0"/>
          </p:cNvCxnSpPr>
          <p:nvPr/>
        </p:nvCxnSpPr>
        <p:spPr bwMode="auto">
          <a:xfrm>
            <a:off x="3505200" y="5173732"/>
            <a:ext cx="2705100" cy="84606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2" name="AutoShape 8"/>
          <p:cNvCxnSpPr>
            <a:cxnSpLocks noChangeShapeType="1"/>
            <a:stCxn id="6148" idx="2"/>
            <a:endCxn id="6149" idx="0"/>
          </p:cNvCxnSpPr>
          <p:nvPr/>
        </p:nvCxnSpPr>
        <p:spPr bwMode="auto">
          <a:xfrm>
            <a:off x="6210300" y="5173732"/>
            <a:ext cx="0" cy="846069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3" name="AutoShape 9"/>
          <p:cNvCxnSpPr>
            <a:cxnSpLocks noChangeShapeType="1"/>
            <a:stCxn id="6150" idx="2"/>
            <a:endCxn id="6149" idx="0"/>
          </p:cNvCxnSpPr>
          <p:nvPr/>
        </p:nvCxnSpPr>
        <p:spPr bwMode="auto">
          <a:xfrm flipH="1">
            <a:off x="6210300" y="4837114"/>
            <a:ext cx="2324100" cy="11826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2283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So what could possibly go wrong?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Lots: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race conditions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deadlock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slower software production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Why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threads can interfere with one another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threads require complex logic to avoid errors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6" y="698501"/>
            <a:ext cx="2701925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Threads share data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How?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instance variables, static variables, data structures</a:t>
            </a:r>
          </a:p>
          <a:p>
            <a:pPr>
              <a:spcBef>
                <a:spcPts val="800"/>
              </a:spcBef>
            </a:pPr>
            <a:endParaRPr lang="en-US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So?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Thread A may </a:t>
            </a:r>
            <a:r>
              <a:rPr lang="en-US" altLang="en-US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corrupt</a:t>
            </a: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data Thread B is using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4132264"/>
            <a:ext cx="256063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552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Consumers &amp; Producers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Some threads are Consumers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read shared data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Some threads are Producers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write to shared data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Some threads are both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read and write to shared data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Danger for a variable when: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one thread is a Consumer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another thread is a Producer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2303464"/>
            <a:ext cx="2670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006475"/>
            <a:ext cx="2286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130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333399"/>
                </a:solidFill>
                <a:latin typeface="Times New Roman" panose="02020603050405020304" pitchFamily="18" charset="0"/>
              </a:rPr>
              <a:t>Race Conditions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When one thread corrupts another thread's data</a:t>
            </a:r>
          </a:p>
          <a:p>
            <a:pPr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When do race conditions happen?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when transactions lack </a:t>
            </a:r>
            <a:r>
              <a:rPr lang="en-US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atomicity</a:t>
            </a:r>
          </a:p>
          <a:p>
            <a:pPr>
              <a:spcBef>
                <a:spcPts val="7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2003 Blackout problem? Race Conditions in software: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Times New Roman" panose="02020603050405020304" pitchFamily="18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hlinkClick r:id="rId3"/>
              </a:rPr>
              <a:t>http://www.securityfocus.com/news/8412</a:t>
            </a:r>
          </a:p>
          <a:p>
            <a:pPr>
              <a:spcBef>
                <a:spcPts val="700"/>
              </a:spcBef>
            </a:pP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564063"/>
            <a:ext cx="3292475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767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333399"/>
                </a:solidFill>
                <a:latin typeface="Times New Roman" panose="02020603050405020304" pitchFamily="18" charset="0"/>
              </a:rPr>
              <a:t>Atomicity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ts val="11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 property of a transaction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An atomic transaction runs to completion or not at all</a:t>
            </a:r>
          </a:p>
          <a:p>
            <a:pPr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What’s a transaction?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code execution (ex: method) that changes stored data</a:t>
            </a:r>
          </a:p>
          <a:p>
            <a:pPr eaLnBrk="0" hangingPunct="0"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Ever heard of backing out a transaction?</a:t>
            </a:r>
          </a:p>
          <a:p>
            <a:pPr eaLnBrk="0" hangingPunct="0">
              <a:spcBef>
                <a:spcPts val="800"/>
              </a:spcBef>
            </a:pPr>
            <a:endParaRPr lang="en-US" altLang="en-US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You are using a TPS this semester. What is it?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6" y="152401"/>
            <a:ext cx="14017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79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2332</TotalTime>
  <Words>844</Words>
  <Application>Microsoft Office PowerPoint</Application>
  <PresentationFormat>Widescreen</PresentationFormat>
  <Paragraphs>318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80</cp:revision>
  <dcterms:created xsi:type="dcterms:W3CDTF">2014-08-25T01:25:02Z</dcterms:created>
  <dcterms:modified xsi:type="dcterms:W3CDTF">2014-09-19T16:35:33Z</dcterms:modified>
</cp:coreProperties>
</file>