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4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16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8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5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7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3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97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69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08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4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6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95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41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17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41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0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7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70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37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72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7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63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24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83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71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86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61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53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7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3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5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3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28800" y="-15875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Let's think </a:t>
            </a:r>
            <a:r>
              <a:rPr lang="en-US" altLang="en-US" sz="3200" b="1">
                <a:solidFill>
                  <a:srgbClr val="333399"/>
                </a:solidFill>
                <a:latin typeface="Courier New" panose="02070309020205020404" pitchFamily="49" charset="0"/>
              </a:rPr>
              <a:t>Student extends Person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752600" y="639763"/>
            <a:ext cx="86868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Person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lastName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	return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+ " " +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lastName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		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Student extends Person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double GPA;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	return "" + GPA;					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199755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Class Casting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An object can be cast to an ancestor type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It happens automatically in 3 cases. When?</a:t>
            </a:r>
          </a:p>
          <a:p>
            <a:pPr>
              <a:spcBef>
                <a:spcPts val="8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Ex: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Student extends Person</a:t>
            </a:r>
          </a:p>
          <a:p>
            <a:pPr>
              <a:spcBef>
                <a:spcPts val="8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Person p = new Person();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Student s = new Student();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 = new Student();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 = new Person();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 = (Person)new Student();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 = (Student)new Student();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 = (Person)new Person();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 = (Student)new Person();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331076" y="3200401"/>
            <a:ext cx="3108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6550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700"/>
              </a:spcBef>
            </a:pPr>
            <a:r>
              <a:rPr lang="en-US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Which lines would produce compiler errors?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7331076" y="4692651"/>
            <a:ext cx="3108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6550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700"/>
              </a:spcBef>
            </a:pPr>
            <a:r>
              <a:rPr lang="en-US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Which lines would produce run-time errors?</a:t>
            </a:r>
          </a:p>
        </p:txBody>
      </p:sp>
    </p:spTree>
    <p:extLst>
      <p:ext uri="{BB962C8B-B14F-4D97-AF65-F5344CB8AC3E}">
        <p14:creationId xmlns:p14="http://schemas.microsoft.com/office/powerpoint/2010/main" val="2397667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Objects as Boxes of Data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When you call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you get an id of a box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you can give the box to variables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variables can share the same box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after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we can't add variables to the box</a:t>
            </a:r>
          </a:p>
          <a:p>
            <a:pPr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These rules explain why this is legal:</a:t>
            </a:r>
          </a:p>
          <a:p>
            <a:pPr>
              <a:spcBef>
                <a:spcPts val="8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Person p = new Student();</a:t>
            </a:r>
          </a:p>
          <a:p>
            <a:pPr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But this is not:</a:t>
            </a:r>
          </a:p>
          <a:p>
            <a:pPr>
              <a:spcBef>
                <a:spcPts val="8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Student s = new Person();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918326" y="5303839"/>
            <a:ext cx="3521075" cy="700087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:	null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: 	null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904039" y="3840164"/>
            <a:ext cx="3521075" cy="1004887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:	null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: 	null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GPA:		0.0</a:t>
            </a:r>
          </a:p>
        </p:txBody>
      </p:sp>
    </p:spTree>
    <p:extLst>
      <p:ext uri="{BB962C8B-B14F-4D97-AF65-F5344CB8AC3E}">
        <p14:creationId xmlns:p14="http://schemas.microsoft.com/office/powerpoint/2010/main" val="3685140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&lt;Generics&gt;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compiler looks out for you</a:t>
            </a:r>
          </a:p>
          <a:p>
            <a:pPr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It's better to get a compiler error than a run-time error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motivation behind &lt;generics&gt;</a:t>
            </a:r>
          </a:p>
          <a:p>
            <a:pPr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is &lt;generics&gt;?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specifies families of types for use. Ex:</a:t>
            </a:r>
          </a:p>
          <a:p>
            <a:pPr>
              <a:spcBef>
                <a:spcPts val="800"/>
              </a:spcBef>
            </a:pP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&lt;Shape&gt; shapes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09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Old Way Versus New Way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Which is better? Why?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Old Way: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people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(Person)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people.get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(0);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New Way: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&lt;Person&gt; people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...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people.get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4096402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The Collections Framework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Courier New" panose="02070309020205020404" pitchFamily="49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Learn to use it and you'll love it. Why?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because it uses type abstraction</a:t>
            </a:r>
          </a:p>
          <a:p>
            <a:pPr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  <a:buFont typeface="Courier New" panose="02070309020205020404" pitchFamily="49" charset="0"/>
              <a:buChar char="•"/>
            </a:pP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List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can be passed to any method that takes a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List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object</a:t>
            </a:r>
          </a:p>
          <a:p>
            <a:pPr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Collections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methods process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List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Collections.binarySearch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uses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Comparator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for comparisons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Collections.reverseOrder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Collections.shuffle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Collections.sort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uses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Comparable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for comparisons</a:t>
            </a:r>
          </a:p>
        </p:txBody>
      </p:sp>
    </p:spTree>
    <p:extLst>
      <p:ext uri="{BB962C8B-B14F-4D97-AF65-F5344CB8AC3E}">
        <p14:creationId xmlns:p14="http://schemas.microsoft.com/office/powerpoint/2010/main" val="1645789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Let's Make our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s sortable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52600" y="1189038"/>
            <a:ext cx="8686800" cy="53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800"/>
              </a:spcBef>
              <a:buFont typeface="Courier New" panose="02070309020205020404" pitchFamily="49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This is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practical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type abstraction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Courier New" panose="02070309020205020404" pitchFamily="49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We'll sort them via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Collections.sort</a:t>
            </a: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Font typeface="Courier New" panose="02070309020205020404" pitchFamily="49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We'll learn the answer to a common interview question: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What's the difference between using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Comparable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Comparator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0161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828800" y="-76200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First using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Comparable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752600" y="639763"/>
            <a:ext cx="86868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Student&lt;T&gt; 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extends Person implements Comparable&lt;Student&lt;T&gt;&gt;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double GPA;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"" + GPA;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(Student&lt;T&gt; s)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if (GPA &gt;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       return 1;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else if (GPA &lt;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  return -1;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else                    return 0;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110141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828800" y="-76200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What's the output?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752600" y="639763"/>
            <a:ext cx="86868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ComparableExample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&lt;Student&gt; students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Student bob = new Student();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bob.GPA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3.9;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students.add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(bob);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Student joe = new Student();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joe.GPA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2.5;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students.add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(joe);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Student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jane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Student();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jane.GPA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3.6;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students.add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jane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Collections.sort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(students);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(students);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95600" y="61722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Output: 	</a:t>
            </a:r>
            <a:r>
              <a:rPr lang="en-US" altLang="en-US" sz="3200" b="1">
                <a:solidFill>
                  <a:srgbClr val="333399"/>
                </a:solidFill>
                <a:latin typeface="Courier New" panose="02070309020205020404" pitchFamily="49" charset="0"/>
              </a:rPr>
              <a:t>[2.5, 3.6, 3.9]</a:t>
            </a:r>
          </a:p>
        </p:txBody>
      </p:sp>
    </p:spTree>
    <p:extLst>
      <p:ext uri="{BB962C8B-B14F-4D97-AF65-F5344CB8AC3E}">
        <p14:creationId xmlns:p14="http://schemas.microsoft.com/office/powerpoint/2010/main" val="2621190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828800" y="-76200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Then using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Comparator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752600" y="639763"/>
            <a:ext cx="86868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StudentComparator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implements Comparator&lt;Student&gt;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@Override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compare(Student s1, Student s2)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if (s1.GPA &gt; s2.GPA)        return -1;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else if (s1.GPA &lt; s2.GPA)   return 1;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else                        return 0;    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012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828800" y="77788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What is memory?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676400" y="990600"/>
            <a:ext cx="487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 giant array of bytes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How do we assign data to/get data from memory?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in Java we don't 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JVM does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using memory addresses</a:t>
            </a:r>
          </a:p>
          <a:p>
            <a:pPr lvl="1" eaLnBrk="1" hangingPunct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We use object ids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8458200" y="1143001"/>
            <a:ext cx="2209800" cy="1465263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Stack Segment</a:t>
            </a: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458200" y="2608264"/>
            <a:ext cx="2209800" cy="917575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Heap Segment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8458200" y="4443413"/>
            <a:ext cx="2209800" cy="146526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Global Segment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6477000" y="914401"/>
            <a:ext cx="1981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477000" y="5510213"/>
            <a:ext cx="1981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8458200" y="3525839"/>
            <a:ext cx="2209800" cy="917575"/>
          </a:xfrm>
          <a:prstGeom prst="rect">
            <a:avLst/>
          </a:prstGeom>
          <a:solidFill>
            <a:srgbClr val="FFD3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Text Segment</a:t>
            </a:r>
          </a:p>
        </p:txBody>
      </p:sp>
    </p:spTree>
    <p:extLst>
      <p:ext uri="{BB962C8B-B14F-4D97-AF65-F5344CB8AC3E}">
        <p14:creationId xmlns:p14="http://schemas.microsoft.com/office/powerpoint/2010/main" val="1479504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828800" y="-76200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What's the output?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752600" y="639763"/>
            <a:ext cx="8686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ComparatorExample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&lt;Student&gt; students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Student bob = new Student();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bob.GPA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3.9;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students.add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(bob);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Student joe = new Student();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joe.GPA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2.5;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students.add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(joe);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Student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jane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Student();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jane.GPA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3.6;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students.add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jane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StudentComparator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sc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StudentComparator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Collections.sort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(students,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sc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(students);    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95600" y="61722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Output: 	</a:t>
            </a:r>
            <a:r>
              <a:rPr lang="en-US" alt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[3.9, 3.6, 2.5]</a:t>
            </a:r>
          </a:p>
        </p:txBody>
      </p:sp>
    </p:spTree>
    <p:extLst>
      <p:ext uri="{BB962C8B-B14F-4D97-AF65-F5344CB8AC3E}">
        <p14:creationId xmlns:p14="http://schemas.microsoft.com/office/powerpoint/2010/main" val="933934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Where’s the type abstraction?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Comparable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interface provides a standard means for communication with yet unknown types of objects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does that mean?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means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guarantees an abstract, standard mode of behavior 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So,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Collections.sort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can sort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objects</a:t>
            </a:r>
          </a:p>
          <a:p>
            <a:pPr lvl="2" eaLnBrk="1" hangingPunct="1"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by calling the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class’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Why is this important to us?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Design patterns use lots of type abstraction</a:t>
            </a:r>
          </a:p>
        </p:txBody>
      </p:sp>
    </p:spTree>
    <p:extLst>
      <p:ext uri="{BB962C8B-B14F-4D97-AF65-F5344CB8AC3E}">
        <p14:creationId xmlns:p14="http://schemas.microsoft.com/office/powerpoint/2010/main" val="3961009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Apparent vs. Actual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In Java, objects have 2 types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Apparent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type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type an object variable was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declared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as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compiler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only cares about this type</a:t>
            </a:r>
          </a:p>
          <a:p>
            <a:pPr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Actual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type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type an object variable was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constructed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as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JVM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only cares about this type</a:t>
            </a:r>
          </a:p>
          <a:p>
            <a:pPr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Important for method arguments and returned objects</a:t>
            </a:r>
          </a:p>
        </p:txBody>
      </p:sp>
    </p:spTree>
    <p:extLst>
      <p:ext uri="{BB962C8B-B14F-4D97-AF65-F5344CB8AC3E}">
        <p14:creationId xmlns:p14="http://schemas.microsoft.com/office/powerpoint/2010/main" val="1530785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828800" y="-15875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Remember </a:t>
            </a:r>
            <a:r>
              <a:rPr lang="en-US" altLang="en-US" sz="3200" b="1">
                <a:solidFill>
                  <a:srgbClr val="333399"/>
                </a:solidFill>
                <a:latin typeface="Courier New" panose="02070309020205020404" pitchFamily="49" charset="0"/>
              </a:rPr>
              <a:t>Student extends Person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752600" y="639763"/>
            <a:ext cx="8686800" cy="600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Person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lastName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	return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+ " " +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lastName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		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Student extends Person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double GPA;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	return "" + GPA;					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8012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918326" y="1"/>
            <a:ext cx="37004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latin typeface="Times New Roman" panose="02020603050405020304" pitchFamily="18" charset="0"/>
              </a:rPr>
              <a:t>What's the output?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752600" y="1"/>
            <a:ext cx="8686800" cy="808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ActualVsApparentExample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Person p = new Person();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"Joe";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p.lastName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Shmo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print(p);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 = new Student();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"Jane";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p.lastName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"Doe";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print(p);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Student s = (Student)p;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print(s);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print(Person p){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614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Actual vs. Apparent rule of thumb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6550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Apparent data type of an object determines what methods may be called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Actual data type determines where the implementation of a called method is defined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JVM look first in actual type class &amp; works its way up</a:t>
            </a:r>
          </a:p>
          <a:p>
            <a:pPr eaLnBrk="1" hangingPunct="1"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33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Call-by-Value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Java methods always use call-by-value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does that mean?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method arguments are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copied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when sent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this includes object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ids</a:t>
            </a:r>
          </a:p>
          <a:p>
            <a:pPr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Let's see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213466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828800" y="-15875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What's the output?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752600" y="457201"/>
            <a:ext cx="8686800" cy="618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CBVTester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Person p = new Person();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"Joe";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foo(p);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foo(Person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Person();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"Bob";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629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828800" y="-15875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What's the output?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752600" y="457201"/>
            <a:ext cx="8686800" cy="618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CBVTester2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Person p = new Person();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"Joe";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foo(p);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foo(Person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"Bob";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Person();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"Chris";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852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828800" y="-15875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What's the output?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8686800" cy="6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CBVTester3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Person p = new Person();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"Joe";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p = foo(p);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Person foo(Person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"Bob";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Person();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fooPerson.firstName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"Chris";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fooPerson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74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828800" y="2286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anose="02020603050405020304" pitchFamily="18" charset="0"/>
              </a:rPr>
              <a:t>What goes in each memory segment?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676400" y="2011364"/>
            <a:ext cx="6477000" cy="46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Text Segment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stores program instructions</a:t>
            </a:r>
          </a:p>
          <a:p>
            <a:pPr eaLnBrk="1" hangingPunct="1">
              <a:spcBef>
                <a:spcPts val="800"/>
              </a:spcBef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Global Segment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data that can be reserved at compile time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global data (like static data)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8458200" y="1143001"/>
            <a:ext cx="2209800" cy="1465263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Stack Segment</a:t>
            </a: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8458200" y="2608264"/>
            <a:ext cx="2209800" cy="917575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Heap Segment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8458200" y="4438651"/>
            <a:ext cx="2209800" cy="146526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Global Segment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8458200" y="3521076"/>
            <a:ext cx="2209800" cy="917575"/>
          </a:xfrm>
          <a:prstGeom prst="rect">
            <a:avLst/>
          </a:prstGeom>
          <a:solidFill>
            <a:srgbClr val="FFD3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Text Segment</a:t>
            </a:r>
          </a:p>
        </p:txBody>
      </p:sp>
    </p:spTree>
    <p:extLst>
      <p:ext uri="{BB962C8B-B14F-4D97-AF65-F5344CB8AC3E}">
        <p14:creationId xmlns:p14="http://schemas.microsoft.com/office/powerpoint/2010/main" val="4036547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Interfaces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Specify abstract methods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method headers with no bodies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interface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ActionListener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actionPerformed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ActionEvent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ae);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class that implements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ActionListener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must define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actionPerformed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else a syntax error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 Swing call your event handler's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actionPerformed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19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Abstract Classes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Can specify abstract and concrete methods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Any class that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an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class: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guarantees it will define all abstract methods, ex: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abstract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AbstractDie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protected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upValue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1;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protected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numSides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6;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public abstract void roll();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getUpValue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 { return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upValue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Die extends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AbstractDie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public void roll() {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upValue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Math.random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()*6)+ 1;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419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828800" y="130175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Interfaces/Abstract classes &amp; Polymorphism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Similar rules of polymorphism apply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Objects can have an apparent type of: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 concrete class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An interface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An abstract class</a:t>
            </a:r>
          </a:p>
          <a:p>
            <a:pPr eaLnBrk="1" hangingPunct="1">
              <a:spcBef>
                <a:spcPts val="800"/>
              </a:spcBef>
            </a:pP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Objects can never have the actual type of an interface or abstract class. Why?</a:t>
            </a:r>
          </a:p>
        </p:txBody>
      </p:sp>
    </p:spTree>
    <p:extLst>
      <p:ext uri="{BB962C8B-B14F-4D97-AF65-F5344CB8AC3E}">
        <p14:creationId xmlns:p14="http://schemas.microsoft.com/office/powerpoint/2010/main" val="8814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828800" y="160338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Interfaces vs. Abstract Classes vs. Concrete Classes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Which of these: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have instance variables?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have static variables?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have static final constants?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have constructors?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have abstract methods?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have concrete methods?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be constructed?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Again, these are common 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571072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vs. non-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static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Courier New" panose="02070309020205020404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methods and variables are important to many design patterns</a:t>
            </a:r>
          </a:p>
          <a:p>
            <a:pPr eaLnBrk="1" hangingPunct="1"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What’s the difference?</a:t>
            </a:r>
          </a:p>
          <a:p>
            <a:pPr lvl="1" eaLnBrk="1" hangingPunct="1">
              <a:spcBef>
                <a:spcPts val="700"/>
              </a:spcBef>
            </a:pP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ts val="700"/>
              </a:spcBef>
              <a:buFont typeface="Courier New" panose="02070309020205020404" pitchFamily="49" charset="0"/>
              <a:buChar char="–"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(class) methods &amp; variables are scoped to a class</a:t>
            </a:r>
          </a:p>
          <a:p>
            <a:pPr lvl="2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one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variable for all objects to share</a:t>
            </a:r>
          </a:p>
          <a:p>
            <a:pPr lvl="1" eaLnBrk="1" hangingPunct="1">
              <a:spcBef>
                <a:spcPts val="7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non-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(object) methods &amp; variables are scoped to a single object</a:t>
            </a:r>
          </a:p>
          <a:p>
            <a:pPr lvl="2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each object owns its non-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methods &amp; variables</a:t>
            </a:r>
          </a:p>
        </p:txBody>
      </p:sp>
    </p:spTree>
    <p:extLst>
      <p:ext uri="{BB962C8B-B14F-4D97-AF65-F5344CB8AC3E}">
        <p14:creationId xmlns:p14="http://schemas.microsoft.com/office/powerpoint/2010/main" val="4105993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7010400" y="144463"/>
            <a:ext cx="3640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What's the output?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752600" y="1"/>
            <a:ext cx="8686800" cy="814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nonStaticCounter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staticCounter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(){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nonStaticCounter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staticCounter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ex;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ex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ex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ex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StaticExample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ex.nonStaticCounter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staticCounter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295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usage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a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method: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call (without using a “.”) a non-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in the same class?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call a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in the same class?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reference a non-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variable in the same class?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reference a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variable in the same class?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a non-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method: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call (without using a “.”) a non-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in the same class?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call a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in the same class?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reference a non-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variable in the same class?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reference a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variable in the same class?</a:t>
            </a:r>
          </a:p>
        </p:txBody>
      </p:sp>
    </p:spTree>
    <p:extLst>
      <p:ext uri="{BB962C8B-B14F-4D97-AF65-F5344CB8AC3E}">
        <p14:creationId xmlns:p14="http://schemas.microsoft.com/office/powerpoint/2010/main" val="1937647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1084263" indent="-620713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 public class Nothing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	private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nada;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3	private static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nothing;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5	public void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doNada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		{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(nada);	  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6	public static void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doNothing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	{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("NOTHING");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7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8	public static void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myStaticMethod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	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9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doNada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10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doNothing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11		nada = 2;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12		nothing = 2;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13		Nothing n = new Nothing();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14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n.doNada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15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n.nada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2;</a:t>
            </a:r>
          </a:p>
          <a:p>
            <a:pPr lvl="1"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n.nothing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6;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16	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17	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18	public void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myNonStaticMethod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 {		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19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doNada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20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doNothing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21		nada = 2;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22		nothing = 2;	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23		Nothing n = new Nothing();	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24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n.doNada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25		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n.nada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2;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26	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27}</a:t>
            </a:r>
          </a:p>
        </p:txBody>
      </p:sp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2514600" y="2057400"/>
            <a:ext cx="1143000" cy="762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2514600" y="2514600"/>
            <a:ext cx="1143000" cy="76200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5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828800" y="2286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anose="02020603050405020304" pitchFamily="18" charset="0"/>
              </a:rPr>
              <a:t>What goes in each memory segment?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676400" y="914400"/>
            <a:ext cx="6477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6550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Stack Segment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temporary variables declared inside methods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method arguments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removed from memory when a method returns</a:t>
            </a:r>
          </a:p>
          <a:p>
            <a:pPr eaLnBrk="1" hangingPunct="1">
              <a:spcBef>
                <a:spcPts val="600"/>
              </a:spcBef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Heap Segment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for dynamic data (whenever you use new)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data for constructed objects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persistent as long as an existing object variable references this region of memory</a:t>
            </a:r>
          </a:p>
          <a:p>
            <a:pPr lvl="2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for Java, C#, Python, etc.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8458200" y="1143001"/>
            <a:ext cx="2209800" cy="1465263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Stack Segment</a:t>
            </a: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458200" y="2608264"/>
            <a:ext cx="2209800" cy="917575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Heap Segment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8458200" y="4443413"/>
            <a:ext cx="2209800" cy="146526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Global Segment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458200" y="3525839"/>
            <a:ext cx="2209800" cy="917575"/>
          </a:xfrm>
          <a:prstGeom prst="rect">
            <a:avLst/>
          </a:prstGeom>
          <a:solidFill>
            <a:srgbClr val="FFD3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Text Segment</a:t>
            </a:r>
          </a:p>
        </p:txBody>
      </p:sp>
    </p:spTree>
    <p:extLst>
      <p:ext uri="{BB962C8B-B14F-4D97-AF65-F5344CB8AC3E}">
        <p14:creationId xmlns:p14="http://schemas.microsoft.com/office/powerpoint/2010/main" val="136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Why do we care?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Java has Automatic Memory Management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BUT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We want to be better programmers, right?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It is related to things we need to know: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Type Abstraction &amp; Generics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Actual vs. Apparent types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Java &amp; Call by Value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Static vs. Non-static</a:t>
            </a:r>
          </a:p>
        </p:txBody>
      </p:sp>
    </p:spTree>
    <p:extLst>
      <p:ext uri="{BB962C8B-B14F-4D97-AF65-F5344CB8AC3E}">
        <p14:creationId xmlns:p14="http://schemas.microsoft.com/office/powerpoint/2010/main" val="2253457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28800" y="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How would one design a game framework?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752600" y="1096964"/>
            <a:ext cx="8686800" cy="54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Not a simple application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Mixes static and non-static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Uses lots of inheritance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It is </a:t>
            </a:r>
            <a:r>
              <a:rPr lang="en-US" altLang="en-US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extensible.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How do achieve this?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947244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828800" y="-2698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What is abstraction?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Ignoring certain low-level details of a problem to get a simpler solution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Logical first step in any design</a:t>
            </a:r>
          </a:p>
          <a:p>
            <a:pPr lvl="1" eaLnBrk="1" hangingPunct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What parts of the problem can be abstracted out to a higher-level solution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Abstraction Techniques: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Type Abstraction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Iteration Abstraction (Iterator design pattern)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Data Abstraction (State design pattern)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9639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Type Abstraction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Abstract from a data types to </a:t>
            </a:r>
            <a:r>
              <a:rPr lang="en-US" altLang="en-US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families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of related types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many to one map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ex: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void equals(Object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How can we do this?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Inheritance &amp; Polymorphism via: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Polymorphic variables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Polymorphic methods (arguments &amp; return type)</a:t>
            </a:r>
          </a:p>
          <a:p>
            <a:pPr lvl="2"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To understand </a:t>
            </a:r>
            <a:r>
              <a:rPr lang="en-US" altLang="en-US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type abstraction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it helps to first know how objects are managed by Java</a:t>
            </a:r>
          </a:p>
        </p:txBody>
      </p:sp>
    </p:spTree>
    <p:extLst>
      <p:ext uri="{BB962C8B-B14F-4D97-AF65-F5344CB8AC3E}">
        <p14:creationId xmlns:p14="http://schemas.microsoft.com/office/powerpoint/2010/main" val="2824245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Types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752600" y="838200"/>
            <a:ext cx="86868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6600" indent="-279400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-223838"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 type specifies a well-defined set of values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example: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String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Java is a strongly typed language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compiled code is guaranteed to be type safe</a:t>
            </a:r>
          </a:p>
          <a:p>
            <a:pPr lvl="1" eaLnBrk="1" hangingPunct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one exception: class casting</a:t>
            </a:r>
          </a:p>
          <a:p>
            <a:pPr>
              <a:spcBef>
                <a:spcPts val="8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Remember the rules of class casting?</a:t>
            </a:r>
          </a:p>
          <a:p>
            <a:pPr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Student s = new Student();</a:t>
            </a:r>
          </a:p>
          <a:p>
            <a:pPr>
              <a:spcBef>
                <a:spcPts val="800"/>
              </a:spcBef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Person p = (Person) s;</a:t>
            </a:r>
          </a:p>
          <a:p>
            <a:pPr lvl="2" eaLnBrk="1" hangingPunct="1">
              <a:spcBef>
                <a:spcPts val="500"/>
              </a:spcBef>
            </a:pP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81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2551</TotalTime>
  <Words>1945</Words>
  <Application>Microsoft Office PowerPoint</Application>
  <PresentationFormat>Widescreen</PresentationFormat>
  <Paragraphs>532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Microsoft YaHei</vt:lpstr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85</cp:revision>
  <dcterms:created xsi:type="dcterms:W3CDTF">2014-08-25T01:25:02Z</dcterms:created>
  <dcterms:modified xsi:type="dcterms:W3CDTF">2014-09-26T16:51:51Z</dcterms:modified>
</cp:coreProperties>
</file>