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EFF"/>
    <a:srgbClr val="DDE8FF"/>
    <a:srgbClr val="F2FECA"/>
    <a:srgbClr val="F1F7A7"/>
    <a:srgbClr val="EFF698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2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04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4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68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38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647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81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03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646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5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34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50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326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6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0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56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42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4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980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97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02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Properties of high quality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828800" y="52389"/>
            <a:ext cx="853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Reliability/Robustness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Does your program: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anticipate erroneous input?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anticipate all potential program conditions?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handle erroneous input intelligently?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again, think about this in the design stage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provide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graceful degradation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  <a:p>
            <a:pPr marL="739775" lvl="1">
              <a:spcBef>
                <a:spcPts val="700"/>
              </a:spcBef>
            </a:pPr>
            <a:endParaRPr lang="en-US" altLang="en-US" sz="28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What’s </a:t>
            </a:r>
            <a:r>
              <a:rPr lang="en-US" altLang="en-US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graceful degradation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5477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Graceful Degradation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An error condition occurs in your program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Should your program: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crash?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exit?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notify the user and exit?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provide an approximated service?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not always possible</a:t>
            </a:r>
          </a:p>
          <a:p>
            <a:pPr lvl="2" indent="-227013"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Web Browsers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does they do with poorly formatted HTML? </a:t>
            </a:r>
          </a:p>
        </p:txBody>
      </p:sp>
    </p:spTree>
    <p:extLst>
      <p:ext uri="{BB962C8B-B14F-4D97-AF65-F5344CB8AC3E}">
        <p14:creationId xmlns:p14="http://schemas.microsoft.com/office/powerpoint/2010/main" val="191852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828800" y="22226"/>
            <a:ext cx="853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anose="02020603050405020304" pitchFamily="18" charset="0"/>
              </a:rPr>
              <a:t>Feedback, Feedback, Feedback, Feedback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685801"/>
            <a:ext cx="8534400" cy="646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867400" y="1600200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Feedback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867400" y="2667000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Feedback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867400" y="3810000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Feedback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867400" y="4953000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FF0000"/>
              </a:buClr>
              <a:buFont typeface="Times New Roman" panose="02020603050405020304" pitchFamily="18" charset="0"/>
              <a:buChar char="•"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45565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Feedback to whom?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8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 indent="-336550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End user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due to: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bad input, equipment failure, missing files, etc.</a:t>
            </a:r>
          </a:p>
          <a:p>
            <a:pPr marL="339725" indent="-336550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How?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popup dialogs, highlighting (red x in Web form), etc.</a:t>
            </a:r>
          </a:p>
          <a:p>
            <a:pPr marL="739775"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</a:pPr>
            <a:endParaRPr lang="en-US" altLang="en-US" sz="28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 indent="-336550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Other programmers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using your framework due to: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passing bad data, incorrect initialization, etc.</a:t>
            </a:r>
          </a:p>
          <a:p>
            <a:pPr marL="339725" indent="-336550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How?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exception throwing, error value returning, etc.</a:t>
            </a:r>
          </a:p>
        </p:txBody>
      </p:sp>
    </p:spTree>
    <p:extLst>
      <p:ext uri="{BB962C8B-B14F-4D97-AF65-F5344CB8AC3E}">
        <p14:creationId xmlns:p14="http://schemas.microsoft.com/office/powerpoint/2010/main" val="1954706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Flexibility in a Framework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9144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Programmers need to know: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when and why things in a framework might go wrong</a:t>
            </a:r>
          </a:p>
          <a:p>
            <a:pPr marL="739775" lvl="1">
              <a:spcBef>
                <a:spcPts val="6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AND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When and why things in a framework do go wrong</a:t>
            </a:r>
          </a:p>
          <a:p>
            <a:pPr marL="739775"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Why?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customized response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Ex: </a:t>
            </a:r>
          </a:p>
          <a:p>
            <a:pPr lvl="2">
              <a:spcBef>
                <a:spcPts val="500"/>
              </a:spcBef>
              <a:buFont typeface="Courier New" panose="02070309020205020404" pitchFamily="49" charset="0"/>
              <a:buChar char="•"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notification</a:t>
            </a:r>
          </a:p>
          <a:p>
            <a:pPr lvl="2">
              <a:spcBef>
                <a:spcPts val="500"/>
              </a:spcBef>
              <a:buFont typeface="Courier New" panose="02070309020205020404" pitchFamily="49" charset="0"/>
              <a:buChar char="•"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notification</a:t>
            </a:r>
          </a:p>
          <a:p>
            <a:pPr lvl="2"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Web page generated and sent via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Servle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t notification</a:t>
            </a:r>
          </a:p>
          <a:p>
            <a:pPr lvl="2"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use alternative services</a:t>
            </a:r>
          </a:p>
          <a:p>
            <a:pPr lvl="2"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14139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828800" y="68264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Applications Using Frameworks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28800" y="4953000"/>
            <a:ext cx="8534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Note, making a framework is much more difficult than making an application. Why?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105400" y="1371601"/>
            <a:ext cx="19812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124200" y="3352801"/>
            <a:ext cx="213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Application #1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934200" y="3352801"/>
            <a:ext cx="213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Application #2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981200" y="1524000"/>
            <a:ext cx="3119438" cy="1824038"/>
            <a:chOff x="288" y="960"/>
            <a:chExt cx="1965" cy="1149"/>
          </a:xfrm>
        </p:grpSpPr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152" y="960"/>
              <a:ext cx="110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288" y="1008"/>
              <a:ext cx="957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App1 calls methods of Framework objects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152" y="960"/>
              <a:ext cx="0" cy="11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7085012" y="1524000"/>
            <a:ext cx="3119438" cy="1824038"/>
            <a:chOff x="3503" y="960"/>
            <a:chExt cx="1965" cy="1149"/>
          </a:xfrm>
        </p:grpSpPr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3503" y="960"/>
              <a:ext cx="96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64" y="960"/>
              <a:ext cx="0" cy="11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513" y="960"/>
              <a:ext cx="955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App2 calls methods of Framework objects</a:t>
              </a:r>
            </a:p>
          </p:txBody>
        </p:sp>
      </p:grp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4648201" y="1676400"/>
            <a:ext cx="2816226" cy="1671638"/>
            <a:chOff x="1968" y="1056"/>
            <a:chExt cx="1774" cy="1053"/>
          </a:xfrm>
        </p:grpSpPr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968" y="1056"/>
              <a:ext cx="0" cy="10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352" y="1296"/>
              <a:ext cx="1291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</a:rPr>
                <a:t>Framework calls methods of App1 &amp; App2 objects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742" y="1056"/>
              <a:ext cx="0" cy="10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1968" y="1056"/>
              <a:ext cx="28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502" y="1056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05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Reusability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Code serving multiple purposes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Who cares?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management does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avoid duplication of work (save $)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engineering does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avoid duplication of work (save time &amp; avoid mistakes)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How can we achieve this?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careful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program decomposition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separate technology-dependent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421679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Extensibility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Can the software easily be extended?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Huh?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can it be used for other purposes</a:t>
            </a:r>
          </a:p>
          <a:p>
            <a:pPr marL="739775"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Ex: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plug-ins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exporters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add-ons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etc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54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Extensibility Example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 indent="-33655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In NetBeans, try Tools → Plugins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 indent="-33655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Anyone can make a plugin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 indent="-33655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Download, install, and use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15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Scalability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How will the program perform when we increase: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# of users/connections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amount of data processed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# of geographic locations users are from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 function of design as well as technology</a:t>
            </a:r>
          </a:p>
        </p:txBody>
      </p:sp>
    </p:spTree>
    <p:extLst>
      <p:ext uri="{BB962C8B-B14F-4D97-AF65-F5344CB8AC3E}">
        <p14:creationId xmlns:p14="http://schemas.microsoft.com/office/powerpoint/2010/main" val="1005886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28800" y="52389"/>
            <a:ext cx="853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This semester I intend to brainwash you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81200" y="9144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002060"/>
              </a:buCl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Important Principles for creating a Software 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2060812"/>
            <a:ext cx="451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Define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then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Provide Feedback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3646226"/>
            <a:ext cx="451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Define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then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Provide Feedback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231640"/>
            <a:ext cx="451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Define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then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Provide Feedback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895" y="2063086"/>
            <a:ext cx="451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Define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then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Provide Feedback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895" y="3646225"/>
            <a:ext cx="451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Define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then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Provide Feedback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895" y="5229364"/>
            <a:ext cx="451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Define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then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Provide Feedback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09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And More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Maintainability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Readability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Modifiability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Testability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etc.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All of these, as with the others, must be considered early in design</a:t>
            </a:r>
          </a:p>
        </p:txBody>
      </p:sp>
    </p:spTree>
    <p:extLst>
      <p:ext uri="{BB962C8B-B14F-4D97-AF65-F5344CB8AC3E}">
        <p14:creationId xmlns:p14="http://schemas.microsoft.com/office/powerpoint/2010/main" val="307997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828800" y="22226"/>
            <a:ext cx="853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333399"/>
                </a:solidFill>
                <a:latin typeface="Times New Roman" panose="02020603050405020304" pitchFamily="18" charset="0"/>
              </a:rPr>
              <a:t>How can these properties be achieved?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By using well proven, established processes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preferably while taking advantage of good tools</a:t>
            </a: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Development Life Cycle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524000" y="2286001"/>
            <a:ext cx="9139238" cy="2047876"/>
            <a:chOff x="0" y="1440"/>
            <a:chExt cx="5757" cy="1290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88" y="1440"/>
              <a:ext cx="957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Requirements Analysis</a:t>
              </a: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488" y="1440"/>
              <a:ext cx="765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Design &amp; Document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408" y="1488"/>
              <a:ext cx="477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128" y="1488"/>
              <a:ext cx="477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3744" y="2496"/>
              <a:ext cx="52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Debug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3744" y="2112"/>
              <a:ext cx="52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Profile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4848" y="1488"/>
              <a:ext cx="621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Deploy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496" y="1440"/>
              <a:ext cx="669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Evaluate Design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24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460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88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3168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256" y="1632"/>
              <a:ext cx="23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5472" y="1632"/>
              <a:ext cx="28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0" y="1632"/>
              <a:ext cx="28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4416" y="1728"/>
              <a:ext cx="0" cy="47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4269" y="2208"/>
              <a:ext cx="14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4269" y="2592"/>
              <a:ext cx="24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V="1">
              <a:off x="3648" y="1725"/>
              <a:ext cx="0" cy="4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 flipV="1">
              <a:off x="3504" y="1725"/>
              <a:ext cx="0" cy="86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3501" y="2592"/>
              <a:ext cx="24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 flipH="1">
              <a:off x="3645" y="2208"/>
              <a:ext cx="9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4512" y="1728"/>
              <a:ext cx="0" cy="86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2832" y="1872"/>
              <a:ext cx="0" cy="47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1869" y="2352"/>
              <a:ext cx="96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V="1">
              <a:off x="1872" y="1869"/>
              <a:ext cx="0" cy="4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346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Hopefully, the point of no return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28800" y="11430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Correctness, Efficiency, Ease of use, Reliability/robustness, Reusability, Maintainability, Modifiability, Testability, Extensibility, Scalability</a:t>
            </a:r>
          </a:p>
          <a:p>
            <a:pPr marL="336550">
              <a:lnSpc>
                <a:spcPct val="80000"/>
              </a:lnSpc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When should we consider these properties?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requirements analysis &amp; design stages</a:t>
            </a:r>
          </a:p>
          <a:p>
            <a:pPr marL="736600" lvl="1">
              <a:lnSpc>
                <a:spcPct val="8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How about the implementation stages?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too late to make a big impact</a:t>
            </a:r>
          </a:p>
        </p:txBody>
      </p:sp>
    </p:spTree>
    <p:extLst>
      <p:ext uri="{BB962C8B-B14F-4D97-AF65-F5344CB8AC3E}">
        <p14:creationId xmlns:p14="http://schemas.microsoft.com/office/powerpoint/2010/main" val="208218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Do you remember why we’re here?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28800" y="9144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To learn a </a:t>
            </a:r>
            <a:r>
              <a:rPr lang="en-US" altLang="en-US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methodology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for constructing software systems of high quality</a:t>
            </a:r>
          </a:p>
          <a:p>
            <a:pPr marL="339725">
              <a:lnSpc>
                <a:spcPct val="80000"/>
              </a:lnSpc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Do you remember: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makes software high quality?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Software Development Life Cycle?</a:t>
            </a:r>
          </a:p>
        </p:txBody>
      </p:sp>
    </p:spTree>
    <p:extLst>
      <p:ext uri="{BB962C8B-B14F-4D97-AF65-F5344CB8AC3E}">
        <p14:creationId xmlns:p14="http://schemas.microsoft.com/office/powerpoint/2010/main" val="2647962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828800" y="84138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What properties make a software system </a:t>
            </a:r>
            <a:r>
              <a:rPr lang="en-US" altLang="en-US" sz="2800" b="1" i="1">
                <a:solidFill>
                  <a:srgbClr val="333399"/>
                </a:solidFill>
                <a:latin typeface="Times New Roman" panose="02020603050405020304" pitchFamily="18" charset="0"/>
              </a:rPr>
              <a:t>high quality</a:t>
            </a:r>
            <a:r>
              <a:rPr lang="en-US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28800" y="9144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Correctness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Efficiency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Ease of use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for the user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for other programmers using your framework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Reliability/robustness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Reusability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Extensibility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Scalability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Maintainability, Readability, Modifiability, Testability, etc.</a:t>
            </a:r>
          </a:p>
        </p:txBody>
      </p:sp>
    </p:spTree>
    <p:extLst>
      <p:ext uri="{BB962C8B-B14F-4D97-AF65-F5344CB8AC3E}">
        <p14:creationId xmlns:p14="http://schemas.microsoft.com/office/powerpoint/2010/main" val="1544857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Correctness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28800" y="9144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Does the program perform its intended function?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And does it produce the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correct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results?</a:t>
            </a:r>
          </a:p>
          <a:p>
            <a:pPr marL="739775"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This is not just an implementation (coding) issue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Correctness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is a function of the problem definition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 flawed Requirements Analysis results in a flawed Design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 flawed Design results in a flawed program</a:t>
            </a:r>
          </a:p>
        </p:txBody>
      </p:sp>
    </p:spTree>
    <p:extLst>
      <p:ext uri="{BB962C8B-B14F-4D97-AF65-F5344CB8AC3E}">
        <p14:creationId xmlns:p14="http://schemas.microsoft.com/office/powerpoint/2010/main" val="99046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Garbage In – Garbage Out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600501"/>
            <a:ext cx="8534400" cy="60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Ever see </a:t>
            </a:r>
            <a:r>
              <a:rPr lang="en-US" altLang="en-US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This is Spinal Tap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574801"/>
            <a:ext cx="32226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4" y="1189039"/>
            <a:ext cx="4795837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3749675"/>
            <a:ext cx="5148262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34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Efficiency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685801"/>
            <a:ext cx="8534400" cy="649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Plan for efficiency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wisely choose your data structures &amp;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algorthms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O(N), in the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design phase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tools &amp; technologies too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Does the program meet user performance expectations?</a:t>
            </a:r>
          </a:p>
          <a:p>
            <a:pPr marL="339725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If not, find the bottlenecks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done after implementation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called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profiling</a:t>
            </a:r>
          </a:p>
          <a:p>
            <a:pPr marL="339725">
              <a:spcBef>
                <a:spcPts val="800"/>
              </a:spcBef>
            </a:pPr>
            <a:endParaRPr lang="en-US" altLang="en-US" sz="32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5105400"/>
            <a:ext cx="38401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596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Ease of Use for End User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28800" y="685801"/>
            <a:ext cx="8534400" cy="624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Is the GUI easy to </a:t>
            </a:r>
            <a:r>
              <a:rPr lang="en-US" altLang="en-US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learn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to use?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 gently sloped learning curve</a:t>
            </a:r>
          </a:p>
          <a:p>
            <a:pPr marL="739775"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What makes a GUI easy to use?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familiar GUI structures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familiar icons when possible instead of text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components logically organized &amp; grouped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appealing to look at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colors, alignment, balance, etc.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forgiving of user mistakes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help, tooltips, and other cues available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966977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828800" y="52389"/>
            <a:ext cx="853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>
                <a:solidFill>
                  <a:srgbClr val="333399"/>
                </a:solidFill>
                <a:latin typeface="Times New Roman" panose="02020603050405020304" pitchFamily="18" charset="0"/>
              </a:rPr>
              <a:t>Ease of Use for other Programmers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In particular for frameworks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think of the Java API developers</a:t>
            </a:r>
          </a:p>
          <a:p>
            <a:pPr marL="339725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Should you even build a framework?</a:t>
            </a:r>
          </a:p>
          <a:p>
            <a:pPr marL="739775" lvl="1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makes a framework easy to use?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logical structure (should mirror problem)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naming choices (classes, methods, etc.)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flexibility (usable for many purposes)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feedback (exceptions for improper use)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documentation (APIs &amp; tutorials)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86113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2542</TotalTime>
  <Words>896</Words>
  <Application>Microsoft Office PowerPoint</Application>
  <PresentationFormat>Widescreen</PresentationFormat>
  <Paragraphs>229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84</cp:revision>
  <dcterms:created xsi:type="dcterms:W3CDTF">2014-08-25T01:25:02Z</dcterms:created>
  <dcterms:modified xsi:type="dcterms:W3CDTF">2014-09-26T16:42:28Z</dcterms:modified>
</cp:coreProperties>
</file>