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notesMasterIdLst>
    <p:notesMasterId r:id="rId52"/>
  </p:notes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39" r:id="rId12"/>
    <p:sldId id="356" r:id="rId13"/>
    <p:sldId id="357" r:id="rId14"/>
    <p:sldId id="355" r:id="rId15"/>
    <p:sldId id="353" r:id="rId16"/>
    <p:sldId id="338" r:id="rId17"/>
    <p:sldId id="340" r:id="rId18"/>
    <p:sldId id="341" r:id="rId19"/>
    <p:sldId id="342" r:id="rId20"/>
    <p:sldId id="343" r:id="rId21"/>
    <p:sldId id="344" r:id="rId22"/>
    <p:sldId id="345" r:id="rId23"/>
    <p:sldId id="349" r:id="rId24"/>
    <p:sldId id="351" r:id="rId25"/>
    <p:sldId id="348" r:id="rId26"/>
    <p:sldId id="311" r:id="rId27"/>
    <p:sldId id="312" r:id="rId28"/>
    <p:sldId id="354" r:id="rId29"/>
    <p:sldId id="313" r:id="rId30"/>
    <p:sldId id="314" r:id="rId31"/>
    <p:sldId id="315" r:id="rId32"/>
    <p:sldId id="316" r:id="rId33"/>
    <p:sldId id="317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2" r:id="rId46"/>
    <p:sldId id="333" r:id="rId47"/>
    <p:sldId id="334" r:id="rId48"/>
    <p:sldId id="335" r:id="rId49"/>
    <p:sldId id="336" r:id="rId50"/>
    <p:sldId id="337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ECA"/>
    <a:srgbClr val="F1F7A7"/>
    <a:srgbClr val="EFF698"/>
    <a:srgbClr val="FCA342"/>
    <a:srgbClr val="E4F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>
        <p:scale>
          <a:sx n="70" d="100"/>
          <a:sy n="70" d="100"/>
        </p:scale>
        <p:origin x="-73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EF965-F3D9-46B1-9DFA-513F35ED27EB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8055B-D923-42BF-BB21-45ADF518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2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cap="all" baseline="0">
                <a:solidFill>
                  <a:srgbClr val="F2FEC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23900"/>
          </a:xfrm>
        </p:spPr>
        <p:txBody>
          <a:bodyPr/>
          <a:lstStyle>
            <a:lvl1pPr>
              <a:defRPr>
                <a:solidFill>
                  <a:srgbClr val="F1F7A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76300"/>
            <a:ext cx="9905999" cy="5765800"/>
          </a:xfrm>
        </p:spPr>
        <p:txBody>
          <a:bodyPr/>
          <a:lstStyle>
            <a:lvl1pPr marL="0" indent="0">
              <a:buFontTx/>
              <a:buNone/>
              <a:defRPr sz="3200"/>
            </a:lvl1pPr>
            <a:lvl2pPr marL="800100" indent="-342900">
              <a:buFont typeface="Tw Cen MT" panose="020B0602020104020603" pitchFamily="34" charset="0"/>
              <a:buChar char="–"/>
              <a:defRPr sz="2400"/>
            </a:lvl2pPr>
            <a:lvl3pPr marL="1200150" indent="-285750">
              <a:buFont typeface="Tw Cen MT" panose="020B0602020104020603" pitchFamily="34" charset="0"/>
              <a:buChar char="–"/>
              <a:defRPr/>
            </a:lvl3pPr>
            <a:lvl4pPr marL="1657350" indent="-285750">
              <a:buFont typeface="Tw Cen MT" panose="020B0602020104020603" pitchFamily="34" charset="0"/>
              <a:buChar char="–"/>
              <a:defRPr/>
            </a:lvl4pPr>
            <a:lvl5pPr marL="2114550" indent="-285750">
              <a:buFont typeface="Tw Cen MT" panose="020B0602020104020603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lexdp.free.fr/violetumleditor/page.ph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it.com/articles/article.asp?p=336264&amp;seqNum=3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it.com/articles/article.asp?p=336264&amp;seqNum=3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219</a:t>
            </a:r>
            <a:br>
              <a:rPr lang="en-US" dirty="0" smtClean="0"/>
            </a:br>
            <a:r>
              <a:rPr lang="en-US" dirty="0" smtClean="0"/>
              <a:t>Computer science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 oriented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AutoShape 1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oundRect">
            <a:avLst>
              <a:gd name="adj" fmla="val 23"/>
            </a:avLst>
          </a:prstGeom>
          <a:solidFill>
            <a:srgbClr val="FF6633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latin typeface="Times New Roman" pitchFamily="16" charset="0"/>
              </a:rPr>
              <a:t>And of course smash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85" y="914400"/>
            <a:ext cx="10974916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5177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06400" y="-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b="1" dirty="0" smtClean="0">
                <a:solidFill>
                  <a:srgbClr val="333399"/>
                </a:solidFill>
                <a:latin typeface="Times New Roman" pitchFamily="16" charset="0"/>
              </a:rPr>
              <a:t>High Quality Software Properties</a:t>
            </a:r>
            <a:endParaRPr lang="en-US" altLang="en-US" sz="4400" b="1" dirty="0">
              <a:solidFill>
                <a:srgbClr val="333399"/>
              </a:solidFill>
              <a:latin typeface="Times New Roman" pitchFamily="16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06400" y="1143000"/>
            <a:ext cx="1137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8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Correctness, Efficiency, Ease of use, Reliability/robustness, Reusability, Maintainability, Modifiability, Testability, Extensibility, Scalability</a:t>
            </a:r>
          </a:p>
          <a:p>
            <a:pPr marL="336550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lnSpc>
                <a:spcPct val="8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When should we consider these properties?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the requirements analysis &amp; design stages</a:t>
            </a:r>
          </a:p>
          <a:p>
            <a:pPr marL="736600" lvl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lnSpc>
                <a:spcPct val="8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How about the implementation stages?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too late to make a big impact</a:t>
            </a:r>
          </a:p>
        </p:txBody>
      </p:sp>
    </p:spTree>
    <p:extLst>
      <p:ext uri="{BB962C8B-B14F-4D97-AF65-F5344CB8AC3E}">
        <p14:creationId xmlns:p14="http://schemas.microsoft.com/office/powerpoint/2010/main" val="26604419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06400" y="-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itchFamily="16" charset="0"/>
              </a:rPr>
              <a:t>UML Diagrams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731838" indent="-27463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UML - Unified Modeling Language</a:t>
            </a:r>
          </a:p>
          <a:p>
            <a:pPr>
              <a:lnSpc>
                <a:spcPct val="90000"/>
              </a:lnSpc>
              <a:spcBef>
                <a:spcPts val="1750"/>
              </a:spcBef>
              <a:buFont typeface="Times New Roman" pitchFamily="16" charset="0"/>
              <a:buChar char="•"/>
            </a:pPr>
            <a:endParaRPr lang="en-US" altLang="en-US" sz="2000" dirty="0" smtClean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lnSpc>
                <a:spcPct val="90000"/>
              </a:lnSpc>
              <a:spcBef>
                <a:spcPts val="1750"/>
              </a:spcBef>
              <a:buFont typeface="Times New Roman" pitchFamily="16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Times New Roman" pitchFamily="16" charset="0"/>
              </a:rPr>
              <a:t>UML 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diagrams are used to </a:t>
            </a:r>
            <a:r>
              <a:rPr lang="en-US" altLang="en-US" sz="2000" i="1" dirty="0">
                <a:solidFill>
                  <a:schemeClr val="tx1"/>
                </a:solidFill>
                <a:latin typeface="Times New Roman" pitchFamily="16" charset="0"/>
              </a:rPr>
              <a:t>design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 object-oriented software systems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Font typeface="Times New Roman" pitchFamily="16" charset="0"/>
              <a:buChar char="–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represent systems </a:t>
            </a:r>
            <a:r>
              <a:rPr lang="en-US" altLang="en-US" sz="2000" i="1" dirty="0">
                <a:solidFill>
                  <a:schemeClr val="tx1"/>
                </a:solidFill>
                <a:latin typeface="Times New Roman" pitchFamily="16" charset="0"/>
              </a:rPr>
              <a:t>visually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Font typeface="Times New Roman" pitchFamily="16" charset="0"/>
              <a:buChar char="–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provides a system architecture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Font typeface="Times New Roman" pitchFamily="16" charset="0"/>
              <a:buChar char="–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makes coding more efficient and system more reliable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Font typeface="Times New Roman" pitchFamily="16" charset="0"/>
              <a:buChar char="–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diagrams show relationships among classes and objects</a:t>
            </a:r>
          </a:p>
          <a:p>
            <a:pPr>
              <a:lnSpc>
                <a:spcPct val="90000"/>
              </a:lnSpc>
              <a:spcBef>
                <a:spcPts val="1750"/>
              </a:spcBef>
              <a:buFont typeface="Times New Roman" pitchFamily="16" charset="0"/>
              <a:buChar char="•"/>
            </a:pPr>
            <a:endParaRPr lang="en-US" altLang="en-US" sz="2000" dirty="0" smtClean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lnSpc>
                <a:spcPct val="90000"/>
              </a:lnSpc>
              <a:spcBef>
                <a:spcPts val="1750"/>
              </a:spcBef>
              <a:buFont typeface="Times New Roman" pitchFamily="16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Times New Roman" pitchFamily="16" charset="0"/>
              </a:rPr>
              <a:t>Can 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software engineering be automated?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Font typeface="Times New Roman" pitchFamily="16" charset="0"/>
              <a:buChar char="–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Visual programming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Font typeface="Times New Roman" pitchFamily="16" charset="0"/>
              <a:buChar char="–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Patterns &amp; frameworks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Font typeface="Times New Roman" pitchFamily="16" charset="0"/>
              <a:buChar char="–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CASE tools</a:t>
            </a:r>
          </a:p>
        </p:txBody>
      </p:sp>
    </p:spTree>
    <p:extLst>
      <p:ext uri="{BB962C8B-B14F-4D97-AF65-F5344CB8AC3E}">
        <p14:creationId xmlns:p14="http://schemas.microsoft.com/office/powerpoint/2010/main" val="30379938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Types of UML Diagrams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738188" indent="-2809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b="1" dirty="0">
                <a:solidFill>
                  <a:schemeClr val="tx1"/>
                </a:solidFill>
                <a:latin typeface="Times New Roman" pitchFamily="16" charset="0"/>
              </a:rPr>
              <a:t>Types we'll make:</a:t>
            </a:r>
          </a:p>
          <a:p>
            <a:pPr lvl="1">
              <a:spcBef>
                <a:spcPts val="800"/>
              </a:spcBef>
              <a:buFont typeface="Times New Roman" pitchFamily="16" charset="0"/>
              <a:buChar char="–"/>
            </a:pPr>
            <a:r>
              <a:rPr lang="en-US" altLang="en-US" sz="3200" b="1" dirty="0">
                <a:solidFill>
                  <a:schemeClr val="tx1"/>
                </a:solidFill>
                <a:latin typeface="Times New Roman" pitchFamily="16" charset="0"/>
              </a:rPr>
              <a:t>Use Case Diagram</a:t>
            </a: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 </a:t>
            </a:r>
          </a:p>
          <a:p>
            <a:pPr lvl="1">
              <a:spcBef>
                <a:spcPts val="800"/>
              </a:spcBef>
              <a:buFont typeface="Times New Roman" pitchFamily="16" charset="0"/>
              <a:buChar char="–"/>
            </a:pPr>
            <a:r>
              <a:rPr lang="en-US" altLang="en-US" sz="3200" b="1" dirty="0">
                <a:solidFill>
                  <a:schemeClr val="tx1"/>
                </a:solidFill>
                <a:latin typeface="Times New Roman" pitchFamily="16" charset="0"/>
              </a:rPr>
              <a:t>Class Diagram</a:t>
            </a:r>
          </a:p>
          <a:p>
            <a:pPr lvl="1">
              <a:spcBef>
                <a:spcPts val="800"/>
              </a:spcBef>
              <a:buFont typeface="Times New Roman" pitchFamily="16" charset="0"/>
              <a:buChar char="–"/>
            </a:pPr>
            <a:r>
              <a:rPr lang="en-US" altLang="en-US" sz="3200" b="1" dirty="0">
                <a:solidFill>
                  <a:schemeClr val="tx1"/>
                </a:solidFill>
                <a:latin typeface="Times New Roman" pitchFamily="16" charset="0"/>
              </a:rPr>
              <a:t>Sequence Diagram</a:t>
            </a:r>
          </a:p>
          <a:p>
            <a:pPr marL="333375">
              <a:spcBef>
                <a:spcPts val="800"/>
              </a:spcBef>
              <a:buClrTx/>
              <a:buFontTx/>
              <a:buNone/>
            </a:pPr>
            <a:endParaRPr lang="en-US" altLang="en-US" sz="3200" b="1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b="1" dirty="0">
                <a:solidFill>
                  <a:schemeClr val="tx1"/>
                </a:solidFill>
                <a:latin typeface="Times New Roman" pitchFamily="16" charset="0"/>
              </a:rPr>
              <a:t>Others: 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b="1" dirty="0">
                <a:solidFill>
                  <a:schemeClr val="tx1"/>
                </a:solidFill>
                <a:latin typeface="Times New Roman" pitchFamily="16" charset="0"/>
              </a:rPr>
              <a:t>State, Activity, Collaboration, Communication, Component, &amp; Deployment Diagrams</a:t>
            </a:r>
          </a:p>
        </p:txBody>
      </p:sp>
    </p:spTree>
    <p:extLst>
      <p:ext uri="{BB962C8B-B14F-4D97-AF65-F5344CB8AC3E}">
        <p14:creationId xmlns:p14="http://schemas.microsoft.com/office/powerpoint/2010/main" val="21869297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406400" y="22226"/>
            <a:ext cx="113792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b="1">
                <a:solidFill>
                  <a:srgbClr val="333399"/>
                </a:solidFill>
                <a:latin typeface="Times New Roman" pitchFamily="16" charset="0"/>
              </a:rPr>
              <a:t>What will we use UML Diagrams for?</a:t>
            </a: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731838" indent="-27463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Use Case Diagrams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describe all the ways users will interact with the program</a:t>
            </a:r>
          </a:p>
          <a:p>
            <a:pPr marL="333375"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Class Diagrams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describe all of our classes for our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itchFamily="16" charset="0"/>
              </a:rPr>
              <a:t>app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c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itchFamily="16" charset="0"/>
              </a:rPr>
              <a:t>lass names, relationships, instance variables, method signatures</a:t>
            </a: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 marL="733425" lvl="1"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Sequence Diagrams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describe all event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itchFamily="16" charset="0"/>
              </a:rPr>
              <a:t>handling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itchFamily="16" charset="0"/>
              </a:rPr>
              <a:t>method invocation chains</a:t>
            </a: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489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06400" y="-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b="1" dirty="0" smtClean="0">
                <a:solidFill>
                  <a:srgbClr val="333399"/>
                </a:solidFill>
                <a:latin typeface="Times New Roman" pitchFamily="16" charset="0"/>
              </a:rPr>
              <a:t>What tools should we use?</a:t>
            </a:r>
            <a:endParaRPr lang="en-US" altLang="en-US" sz="4400" b="1" dirty="0">
              <a:solidFill>
                <a:srgbClr val="333399"/>
              </a:solidFill>
              <a:latin typeface="Times New Roman" pitchFamily="16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06400" y="1143000"/>
            <a:ext cx="1137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8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  <a:latin typeface="Times New Roman" pitchFamily="16" charset="0"/>
              </a:rPr>
              <a:t>UML modeling software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 typeface="Times New Roman" pitchFamily="16" charset="0"/>
              <a:buChar char="•"/>
            </a:pP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lnSpc>
                <a:spcPct val="8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  <a:latin typeface="Times New Roman" pitchFamily="16" charset="0"/>
              </a:rPr>
              <a:t>Violet UML Editor (nice simple option)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 typeface="Times New Roman" pitchFamily="16" charset="0"/>
              <a:buChar char="•"/>
            </a:pP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  <a:p>
            <a:pPr marL="0" indent="0">
              <a:lnSpc>
                <a:spcPct val="80000"/>
              </a:lnSpc>
              <a:spcBef>
                <a:spcPts val="800"/>
              </a:spcBef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itchFamily="16" charset="0"/>
                <a:hlinkClick r:id="rId3"/>
              </a:rPr>
              <a:t>http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  <a:hlinkClick r:id="rId3"/>
              </a:rPr>
              <a:t>://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itchFamily="16" charset="0"/>
                <a:hlinkClick r:id="rId3"/>
              </a:rPr>
              <a:t>alexdp.free.fr/violetumleditor/page.php</a:t>
            </a:r>
            <a:endParaRPr lang="en-US" altLang="en-US" sz="2800" dirty="0" smtClean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lnSpc>
                <a:spcPct val="80000"/>
              </a:lnSpc>
              <a:spcBef>
                <a:spcPts val="800"/>
              </a:spcBef>
              <a:buFont typeface="Times New Roman" pitchFamily="16" charset="0"/>
              <a:buChar char="•"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544" y="4881848"/>
            <a:ext cx="46767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5188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406400" y="22226"/>
            <a:ext cx="113792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b="1">
                <a:solidFill>
                  <a:srgbClr val="333399"/>
                </a:solidFill>
                <a:latin typeface="Times New Roman" pitchFamily="16" charset="0"/>
              </a:rPr>
              <a:t>How can these properties be achieved?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By using well proven, established processes</a:t>
            </a:r>
          </a:p>
          <a:p>
            <a:pPr lvl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preferably while taking advantage of good tools</a:t>
            </a:r>
          </a:p>
          <a:p>
            <a:pPr marL="336550"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 marL="336550"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 marL="336550"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 marL="336550"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 marL="336550"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 marL="336550"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 marL="336550"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Software Development Life Cycle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09601" y="2286000"/>
            <a:ext cx="2027767" cy="642938"/>
          </a:xfrm>
          <a:prstGeom prst="rect">
            <a:avLst/>
          </a:prstGeom>
          <a:solidFill>
            <a:srgbClr val="FFFF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Times New Roman" pitchFamily="16" charset="0"/>
              </a:rPr>
              <a:t>Requirements Analysis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149601" y="2286000"/>
            <a:ext cx="1621367" cy="64293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Design &amp; Document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7213601" y="2362200"/>
            <a:ext cx="1011767" cy="3683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Code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8737601" y="2362200"/>
            <a:ext cx="1011767" cy="3683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Test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924801" y="3962400"/>
            <a:ext cx="1113367" cy="3683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Debug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7924801" y="3352800"/>
            <a:ext cx="1113367" cy="3683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P</a:t>
            </a:r>
            <a:r>
              <a:rPr lang="en-US" altLang="en-US" dirty="0" smtClean="0">
                <a:solidFill>
                  <a:schemeClr val="tx1"/>
                </a:solidFill>
                <a:latin typeface="Times New Roman" pitchFamily="16" charset="0"/>
              </a:rPr>
              <a:t>rofile</a:t>
            </a:r>
            <a:endParaRPr lang="en-US" altLang="en-US" dirty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10261601" y="2362200"/>
            <a:ext cx="1316567" cy="3683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Deploy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5283201" y="2286000"/>
            <a:ext cx="1418167" cy="64293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Evaluate Design</a:t>
            </a: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2641601" y="2590800"/>
            <a:ext cx="50376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9753601" y="2590800"/>
            <a:ext cx="50376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8229601" y="2590800"/>
            <a:ext cx="50376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6705601" y="2590800"/>
            <a:ext cx="50376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4775201" y="2590800"/>
            <a:ext cx="50376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11582401" y="2590800"/>
            <a:ext cx="60536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1" y="2590800"/>
            <a:ext cx="60536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9347200" y="2743201"/>
            <a:ext cx="2117" cy="7588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 flipH="1">
            <a:off x="9031818" y="3505200"/>
            <a:ext cx="321733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 flipH="1">
            <a:off x="9031818" y="4114800"/>
            <a:ext cx="524933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 flipV="1">
            <a:off x="7721600" y="2735263"/>
            <a:ext cx="2117" cy="7747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 flipV="1">
            <a:off x="7416800" y="2735263"/>
            <a:ext cx="2117" cy="13843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 flipH="1">
            <a:off x="7406218" y="4114800"/>
            <a:ext cx="524933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 flipH="1">
            <a:off x="7711018" y="3505200"/>
            <a:ext cx="220133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>
            <a:off x="9550400" y="2743201"/>
            <a:ext cx="2117" cy="13684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>
            <a:off x="5994400" y="2971801"/>
            <a:ext cx="2117" cy="7588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 flipH="1">
            <a:off x="3951818" y="3733800"/>
            <a:ext cx="2048933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 flipV="1">
            <a:off x="3962400" y="2963863"/>
            <a:ext cx="2117" cy="7747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451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Where to begin?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04800" y="762000"/>
            <a:ext cx="11684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Understand and </a:t>
            </a:r>
            <a:r>
              <a:rPr lang="en-US" altLang="en-US" sz="3200" b="1" i="1" dirty="0">
                <a:solidFill>
                  <a:schemeClr val="tx1"/>
                </a:solidFill>
                <a:latin typeface="Times New Roman" pitchFamily="16" charset="0"/>
              </a:rPr>
              <a:t>Define</a:t>
            </a: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 the problem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the point of a requirements analysis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What are system input &amp; output?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How will users interact with the system?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What data must the system maintain?</a:t>
            </a:r>
          </a:p>
          <a:p>
            <a:pPr marL="336550"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Generate a problem specification document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defines the problem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defines what needs to be done to solve the problem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I'll do this for you this semester</a:t>
            </a:r>
          </a:p>
        </p:txBody>
      </p:sp>
    </p:spTree>
    <p:extLst>
      <p:ext uri="{BB962C8B-B14F-4D97-AF65-F5344CB8AC3E}">
        <p14:creationId xmlns:p14="http://schemas.microsoft.com/office/powerpoint/2010/main" val="15831860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406400" y="-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itchFamily="16" charset="0"/>
              </a:rPr>
              <a:t>Requirements Analysis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06400" y="914400"/>
            <a:ext cx="113792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i.e. Software Specification (spec</a:t>
            </a:r>
            <a:r>
              <a:rPr lang="en-US" altLang="en-US" sz="3200" dirty="0" smtClean="0">
                <a:solidFill>
                  <a:schemeClr val="tx1"/>
                </a:solidFill>
                <a:latin typeface="Times New Roman" pitchFamily="16" charset="0"/>
              </a:rPr>
              <a:t>.)</a:t>
            </a: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  <a:p>
            <a:pPr marL="336550"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  <a:latin typeface="Times New Roman" pitchFamily="16" charset="0"/>
              </a:rPr>
              <a:t>Also called Software Requirements Specification (SRS)</a:t>
            </a: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  <a:p>
            <a:pPr marL="336550"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  <a:latin typeface="Times New Roman" pitchFamily="16" charset="0"/>
              </a:rPr>
              <a:t>This document </a:t>
            </a: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serves two roles. It: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defines the problem to be solved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explains how to solve it</a:t>
            </a:r>
          </a:p>
          <a:p>
            <a:pPr marL="736600" lvl="1"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This is the input into the software design stage</a:t>
            </a:r>
          </a:p>
        </p:txBody>
      </p:sp>
    </p:spTree>
    <p:extLst>
      <p:ext uri="{BB962C8B-B14F-4D97-AF65-F5344CB8AC3E}">
        <p14:creationId xmlns:p14="http://schemas.microsoft.com/office/powerpoint/2010/main" val="23019085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406400" y="52389"/>
            <a:ext cx="11379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b="1" dirty="0">
                <a:solidFill>
                  <a:srgbClr val="333399"/>
                </a:solidFill>
                <a:latin typeface="Times New Roman" pitchFamily="16" charset="0"/>
              </a:rPr>
              <a:t>What goes in </a:t>
            </a:r>
            <a:r>
              <a:rPr lang="en-US" altLang="en-US" sz="3600" b="1" dirty="0" smtClean="0">
                <a:solidFill>
                  <a:srgbClr val="333399"/>
                </a:solidFill>
                <a:latin typeface="Times New Roman" pitchFamily="16" charset="0"/>
              </a:rPr>
              <a:t>an SRS/RA document?</a:t>
            </a:r>
            <a:endParaRPr lang="en-US" altLang="en-US" sz="3600" b="1" dirty="0">
              <a:solidFill>
                <a:srgbClr val="333399"/>
              </a:solidFill>
              <a:latin typeface="Times New Roman" pitchFamily="16" charset="0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06400" y="990600"/>
            <a:ext cx="113792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The why, where, when, what, how, and who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Why are we making this software?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Where and when will it be created?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What, exactly, are we going to make?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How are we going to make it?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Who will be performing each role?</a:t>
            </a:r>
          </a:p>
          <a:p>
            <a:pPr marL="736600" lvl="1"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 marL="336550"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308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oundRect">
            <a:avLst>
              <a:gd name="adj" fmla="val 23"/>
            </a:avLst>
          </a:prstGeom>
          <a:solidFill>
            <a:srgbClr val="FF6633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 dirty="0" smtClean="0">
                <a:latin typeface="Times New Roman" pitchFamily="16" charset="0"/>
              </a:rPr>
              <a:t>Halloween is coming!</a:t>
            </a:r>
            <a:endParaRPr lang="en-US" altLang="en-US" sz="4000" b="1" dirty="0">
              <a:latin typeface="Times New Roman" pitchFamily="16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17" y="898525"/>
            <a:ext cx="10284883" cy="581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9560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406400" y="-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b="1" dirty="0">
                <a:solidFill>
                  <a:srgbClr val="333399"/>
                </a:solidFill>
                <a:latin typeface="Times New Roman" pitchFamily="16" charset="0"/>
              </a:rPr>
              <a:t>What </a:t>
            </a:r>
            <a:r>
              <a:rPr lang="en-US" altLang="en-US" sz="4400" b="1" i="1" dirty="0">
                <a:solidFill>
                  <a:srgbClr val="333399"/>
                </a:solidFill>
                <a:latin typeface="Times New Roman" pitchFamily="16" charset="0"/>
              </a:rPr>
              <a:t>really</a:t>
            </a:r>
            <a:r>
              <a:rPr lang="en-US" altLang="en-US" sz="4400" b="1" dirty="0">
                <a:solidFill>
                  <a:srgbClr val="333399"/>
                </a:solidFill>
                <a:latin typeface="Times New Roman" pitchFamily="16" charset="0"/>
              </a:rPr>
              <a:t> goes in </a:t>
            </a:r>
            <a:r>
              <a:rPr lang="en-US" altLang="en-US" sz="4400" b="1" dirty="0" smtClean="0">
                <a:solidFill>
                  <a:srgbClr val="333399"/>
                </a:solidFill>
                <a:latin typeface="Times New Roman" pitchFamily="16" charset="0"/>
              </a:rPr>
              <a:t>an SRS/RA</a:t>
            </a:r>
            <a:r>
              <a:rPr lang="en-US" altLang="en-US" sz="4400" b="1" dirty="0">
                <a:solidFill>
                  <a:srgbClr val="333399"/>
                </a:solidFill>
                <a:latin typeface="Times New Roman" pitchFamily="16" charset="0"/>
              </a:rPr>
              <a:t>?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06400" y="914400"/>
            <a:ext cx="113792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Detailed descriptions of all: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necessary data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program input and output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GUI screens &amp; controls 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user actions and program reactions</a:t>
            </a:r>
          </a:p>
          <a:p>
            <a:pPr marL="736600" lvl="1"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For a database: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necessary forms &amp; views</a:t>
            </a:r>
          </a:p>
        </p:txBody>
      </p:sp>
    </p:spTree>
    <p:extLst>
      <p:ext uri="{BB962C8B-B14F-4D97-AF65-F5344CB8AC3E}">
        <p14:creationId xmlns:p14="http://schemas.microsoft.com/office/powerpoint/2010/main" val="27829459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406400" y="-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itchFamily="16" charset="0"/>
              </a:rPr>
              <a:t>Where do you start?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Interviews (really)</a:t>
            </a:r>
          </a:p>
          <a:p>
            <a:pPr marL="336550"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Who do you interview?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end users</a:t>
            </a:r>
          </a:p>
          <a:p>
            <a:pPr marL="736600" lvl="1"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What do they need?</a:t>
            </a:r>
          </a:p>
          <a:p>
            <a:pPr marL="336550"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What do they want?</a:t>
            </a:r>
          </a:p>
        </p:txBody>
      </p:sp>
    </p:spTree>
    <p:extLst>
      <p:ext uri="{BB962C8B-B14F-4D97-AF65-F5344CB8AC3E}">
        <p14:creationId xmlns:p14="http://schemas.microsoft.com/office/powerpoint/2010/main" val="8909163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409" y="1332456"/>
            <a:ext cx="6400800" cy="183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129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A set of scenarios that describe an interaction between a user and a system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 dirty="0">
                <a:solidFill>
                  <a:srgbClr val="333399"/>
                </a:solidFill>
                <a:latin typeface="Times New Roman" pitchFamily="16" charset="0"/>
              </a:rPr>
              <a:t>UML Use Case Diagrams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06400" y="2971800"/>
            <a:ext cx="113792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Done first in a project design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helps you to better understand the system requirements</a:t>
            </a:r>
          </a:p>
          <a:p>
            <a:pPr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endParaRPr lang="en-US" altLang="en-US" sz="3200" dirty="0" smtClean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  <a:latin typeface="Times New Roman" pitchFamily="16" charset="0"/>
              </a:rPr>
              <a:t>To </a:t>
            </a: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draw a Use Case Diagram: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List a sequence of steps a user might take in order to complete an action.  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Example actor: a user placing an order with a sales company</a:t>
            </a:r>
          </a:p>
        </p:txBody>
      </p:sp>
    </p:spTree>
    <p:extLst>
      <p:ext uri="{BB962C8B-B14F-4D97-AF65-F5344CB8AC3E}">
        <p14:creationId xmlns:p14="http://schemas.microsoft.com/office/powerpoint/2010/main" val="21160512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100248" y="-19358"/>
            <a:ext cx="3636826" cy="246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 dirty="0">
                <a:solidFill>
                  <a:srgbClr val="333399"/>
                </a:solidFill>
                <a:latin typeface="Times New Roman" pitchFamily="16" charset="0"/>
              </a:rPr>
              <a:t>I</a:t>
            </a:r>
            <a:r>
              <a:rPr lang="en-US" altLang="en-US" sz="3200" b="1" dirty="0" smtClean="0">
                <a:solidFill>
                  <a:srgbClr val="333399"/>
                </a:solidFill>
                <a:latin typeface="Times New Roman" pitchFamily="16" charset="0"/>
              </a:rPr>
              <a:t>nformal UML </a:t>
            </a:r>
            <a:r>
              <a:rPr lang="en-US" altLang="en-US" sz="3200" b="1" dirty="0">
                <a:solidFill>
                  <a:srgbClr val="333399"/>
                </a:solidFill>
                <a:latin typeface="Times New Roman" pitchFamily="16" charset="0"/>
              </a:rPr>
              <a:t>Use </a:t>
            </a:r>
            <a:r>
              <a:rPr lang="en-US" altLang="en-US" sz="3200" b="1" dirty="0" smtClean="0">
                <a:solidFill>
                  <a:srgbClr val="333399"/>
                </a:solidFill>
                <a:latin typeface="Times New Roman" pitchFamily="16" charset="0"/>
              </a:rPr>
              <a:t>Case Diagram</a:t>
            </a:r>
            <a:endParaRPr lang="en-US" altLang="en-US" sz="3200" b="1" dirty="0">
              <a:solidFill>
                <a:srgbClr val="333399"/>
              </a:solidFill>
              <a:latin typeface="Times New Roman" pitchFamily="16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639" y="191069"/>
            <a:ext cx="6612428" cy="6474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065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08" y="0"/>
            <a:ext cx="592522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827292" y="0"/>
            <a:ext cx="3623179" cy="246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 dirty="0" smtClean="0">
                <a:solidFill>
                  <a:srgbClr val="333399"/>
                </a:solidFill>
                <a:latin typeface="Times New Roman" pitchFamily="16" charset="0"/>
              </a:rPr>
              <a:t>Formal UML</a:t>
            </a:r>
          </a:p>
          <a:p>
            <a:pPr algn="ctr">
              <a:buClrTx/>
              <a:buFontTx/>
              <a:buNone/>
            </a:pPr>
            <a:r>
              <a:rPr lang="en-US" altLang="en-US" sz="3200" b="1" dirty="0" smtClean="0">
                <a:solidFill>
                  <a:srgbClr val="333399"/>
                </a:solidFill>
                <a:latin typeface="Times New Roman" pitchFamily="16" charset="0"/>
              </a:rPr>
              <a:t>Use </a:t>
            </a:r>
            <a:r>
              <a:rPr lang="en-US" altLang="en-US" sz="3200" b="1" dirty="0">
                <a:solidFill>
                  <a:srgbClr val="333399"/>
                </a:solidFill>
                <a:latin typeface="Times New Roman" pitchFamily="16" charset="0"/>
              </a:rPr>
              <a:t>Case </a:t>
            </a:r>
            <a:r>
              <a:rPr lang="en-US" altLang="en-US" sz="3200" b="1" dirty="0" smtClean="0">
                <a:solidFill>
                  <a:srgbClr val="333399"/>
                </a:solidFill>
                <a:latin typeface="Times New Roman" pitchFamily="16" charset="0"/>
              </a:rPr>
              <a:t>Diagram</a:t>
            </a:r>
            <a:endParaRPr lang="en-US" altLang="en-US" sz="3200" b="1" dirty="0">
              <a:solidFill>
                <a:srgbClr val="333399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550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406400" y="685801"/>
            <a:ext cx="11379200" cy="544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 marL="736600" indent="-279400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Fed as input to the next step</a:t>
            </a:r>
          </a:p>
          <a:p>
            <a:pPr marL="336550"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What's that?</a:t>
            </a:r>
          </a:p>
          <a:p>
            <a:pPr lvl="1">
              <a:spcBef>
                <a:spcPts val="800"/>
              </a:spcBef>
              <a:buFont typeface="Times New Roman" pitchFamily="16" charset="0"/>
              <a:buChar char="–"/>
            </a:pPr>
            <a:r>
              <a:rPr lang="en-US" altLang="en-US" sz="3200" dirty="0" smtClean="0">
                <a:solidFill>
                  <a:schemeClr val="tx1"/>
                </a:solidFill>
                <a:latin typeface="Times New Roman" pitchFamily="16" charset="0"/>
              </a:rPr>
              <a:t>class, data, and function design</a:t>
            </a:r>
          </a:p>
          <a:p>
            <a:pPr lvl="2">
              <a:spcBef>
                <a:spcPts val="800"/>
              </a:spcBef>
              <a:buFont typeface="Times New Roman" pitchFamily="16" charset="0"/>
              <a:buChar char="–"/>
            </a:pPr>
            <a:r>
              <a:rPr lang="en-US" altLang="en-US" sz="3200" dirty="0" smtClean="0">
                <a:solidFill>
                  <a:schemeClr val="tx1"/>
                </a:solidFill>
                <a:latin typeface="Times New Roman" pitchFamily="16" charset="0"/>
              </a:rPr>
              <a:t>UML Class Diagrams</a:t>
            </a:r>
          </a:p>
          <a:p>
            <a:pPr lvl="2">
              <a:spcBef>
                <a:spcPts val="800"/>
              </a:spcBef>
              <a:buFont typeface="Times New Roman" pitchFamily="16" charset="0"/>
              <a:buChar char="–"/>
            </a:pPr>
            <a:r>
              <a:rPr lang="en-US" altLang="en-US" sz="3200" dirty="0" smtClean="0">
                <a:solidFill>
                  <a:schemeClr val="tx1"/>
                </a:solidFill>
                <a:latin typeface="Times New Roman" pitchFamily="16" charset="0"/>
              </a:rPr>
              <a:t>UML Sequence Diagrams</a:t>
            </a: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  <a:p>
            <a:pPr marL="738188" lvl="1"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UML Use Case Diagrams</a:t>
            </a:r>
          </a:p>
        </p:txBody>
      </p:sp>
    </p:spTree>
    <p:extLst>
      <p:ext uri="{BB962C8B-B14F-4D97-AF65-F5344CB8AC3E}">
        <p14:creationId xmlns:p14="http://schemas.microsoft.com/office/powerpoint/2010/main" val="13095062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06400" y="22226"/>
            <a:ext cx="113792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b="1">
                <a:solidFill>
                  <a:srgbClr val="333399"/>
                </a:solidFill>
                <a:latin typeface="Times New Roman" pitchFamily="16" charset="0"/>
              </a:rPr>
              <a:t>How can these properties be achieved?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3375" indent="-33337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733425" indent="-27622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By using well proven, established processes</a:t>
            </a:r>
          </a:p>
          <a:p>
            <a:pPr lvl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preferably while taking advantage of good tools</a:t>
            </a:r>
          </a:p>
          <a:p>
            <a:pPr marL="334963"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 marL="334963"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 marL="334963"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 marL="334963"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 marL="334963"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 marL="334963"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 marL="334963"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Software Development Life Cycle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09601" y="2286000"/>
            <a:ext cx="2027767" cy="64293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Requirements Analysis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149601" y="2286000"/>
            <a:ext cx="1621367" cy="642938"/>
          </a:xfrm>
          <a:prstGeom prst="rect">
            <a:avLst/>
          </a:prstGeom>
          <a:solidFill>
            <a:srgbClr val="FFFF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>
                <a:latin typeface="Times New Roman" pitchFamily="16" charset="0"/>
              </a:rPr>
              <a:t>Design &amp; Document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7213601" y="2362200"/>
            <a:ext cx="1011767" cy="3683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Code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8737601" y="2362200"/>
            <a:ext cx="1011767" cy="3683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Test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7924801" y="3962400"/>
            <a:ext cx="1113367" cy="3683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Debug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7924801" y="3352800"/>
            <a:ext cx="1113367" cy="3683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Profile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0261601" y="2362200"/>
            <a:ext cx="1316567" cy="3683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Deploy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5283201" y="2286000"/>
            <a:ext cx="1418167" cy="64293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itchFamily="16" charset="0"/>
              </a:rPr>
              <a:t>Evaluate Design</a:t>
            </a:r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2641601" y="2590800"/>
            <a:ext cx="50376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9753601" y="2590800"/>
            <a:ext cx="50376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8229601" y="2590800"/>
            <a:ext cx="50376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6705601" y="2590800"/>
            <a:ext cx="50376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4775201" y="2590800"/>
            <a:ext cx="50376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11582401" y="2590800"/>
            <a:ext cx="60536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1" y="2590800"/>
            <a:ext cx="60536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>
            <a:off x="9347200" y="2743201"/>
            <a:ext cx="2117" cy="7588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 flipH="1">
            <a:off x="9029701" y="3505200"/>
            <a:ext cx="32596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 flipH="1">
            <a:off x="9029701" y="4114800"/>
            <a:ext cx="52916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 flipV="1">
            <a:off x="7721600" y="2733676"/>
            <a:ext cx="2117" cy="77787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 flipV="1">
            <a:off x="7416800" y="2733676"/>
            <a:ext cx="2117" cy="138747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H="1">
            <a:off x="7404101" y="4114800"/>
            <a:ext cx="52916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 flipH="1">
            <a:off x="7708901" y="3505200"/>
            <a:ext cx="22436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>
            <a:off x="9550400" y="2743201"/>
            <a:ext cx="2117" cy="13684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>
            <a:off x="5994400" y="2971801"/>
            <a:ext cx="2117" cy="7588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 flipH="1">
            <a:off x="3949701" y="3733800"/>
            <a:ext cx="205316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 flipV="1">
            <a:off x="3962400" y="2962276"/>
            <a:ext cx="2117" cy="77787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944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 dirty="0" smtClean="0">
                <a:solidFill>
                  <a:srgbClr val="333399"/>
                </a:solidFill>
                <a:latin typeface="Times New Roman" pitchFamily="16" charset="0"/>
              </a:rPr>
              <a:t>First things first</a:t>
            </a:r>
            <a:endParaRPr lang="en-US" altLang="en-US" sz="4000" b="1" dirty="0">
              <a:solidFill>
                <a:srgbClr val="333399"/>
              </a:solidFill>
              <a:latin typeface="Times New Roman" pitchFamily="16" charset="0"/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731838" indent="-27463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Have other “similar” problems been solved?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Do design patterns exist to help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itchFamily="16" charset="0"/>
              </a:rPr>
              <a:t>?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itchFamily="16" charset="0"/>
              </a:rPr>
              <a:t>Does a framework exist to help us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itchFamily="16" charset="0"/>
              </a:rPr>
              <a:t>Will other “similar” problems need to be solved?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itchFamily="16" charset="0"/>
              </a:rPr>
              <a:t>Should we make a framework?</a:t>
            </a: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 marL="333375"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3137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 dirty="0" smtClean="0">
                <a:solidFill>
                  <a:srgbClr val="333399"/>
                </a:solidFill>
                <a:latin typeface="Times New Roman" pitchFamily="16" charset="0"/>
              </a:rPr>
              <a:t>Class Design </a:t>
            </a:r>
            <a:r>
              <a:rPr lang="en-US" altLang="en-US" sz="4000" b="1" dirty="0">
                <a:solidFill>
                  <a:srgbClr val="333399"/>
                </a:solidFill>
                <a:latin typeface="Times New Roman" pitchFamily="16" charset="0"/>
              </a:rPr>
              <a:t>Approaches 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731838" indent="-27463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marL="333375"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  <a:latin typeface="Times New Roman" pitchFamily="16" charset="0"/>
              </a:rPr>
              <a:t>Important Approaches:</a:t>
            </a: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itchFamily="16" charset="0"/>
              </a:rPr>
              <a:t>Data-Driven 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design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itchFamily="16" charset="0"/>
              </a:rPr>
              <a:t>Top-Down design (employing software </a:t>
            </a:r>
            <a:r>
              <a:rPr lang="en-US" altLang="en-US" sz="2800" b="1" i="1" dirty="0" smtClean="0">
                <a:solidFill>
                  <a:schemeClr val="tx1"/>
                </a:solidFill>
                <a:latin typeface="Times New Roman" pitchFamily="16" charset="0"/>
              </a:rPr>
              <a:t>decomposition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itchFamily="16" charset="0"/>
              </a:rPr>
              <a:t>)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What are the “easy” and “hard” parts?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Why is this important?</a:t>
            </a:r>
          </a:p>
          <a:p>
            <a:pPr lvl="2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work measurement</a:t>
            </a:r>
          </a:p>
          <a:p>
            <a:pPr>
              <a:spcBef>
                <a:spcPts val="700"/>
              </a:spcBef>
              <a:buFont typeface="Times New Roman" pitchFamily="16" charset="0"/>
              <a:buChar char="–"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7579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Data-driven Design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06400" y="1066800"/>
            <a:ext cx="113792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731838" indent="-27463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From the problem specification, extract</a:t>
            </a:r>
          </a:p>
          <a:p>
            <a:pPr lvl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nouns (objects, attributes of objects)</a:t>
            </a:r>
          </a:p>
          <a:p>
            <a:pPr lvl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verbs (methods)</a:t>
            </a:r>
          </a:p>
          <a:p>
            <a:pPr marL="333375"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Divide data into separate logical, manageable groupings</a:t>
            </a:r>
          </a:p>
          <a:p>
            <a:pPr lvl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these will form your objects</a:t>
            </a:r>
          </a:p>
          <a:p>
            <a:pPr marL="333375"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Note needs for data structures or algorithms</a:t>
            </a:r>
          </a:p>
          <a:p>
            <a:pPr lvl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design your data management classes early on</a:t>
            </a:r>
          </a:p>
        </p:txBody>
      </p:sp>
    </p:spTree>
    <p:extLst>
      <p:ext uri="{BB962C8B-B14F-4D97-AF65-F5344CB8AC3E}">
        <p14:creationId xmlns:p14="http://schemas.microsoft.com/office/powerpoint/2010/main" val="33763739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oundRect">
            <a:avLst>
              <a:gd name="adj" fmla="val 23"/>
            </a:avLst>
          </a:prstGeom>
          <a:solidFill>
            <a:srgbClr val="FF6633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latin typeface="Times New Roman" pitchFamily="16" charset="0"/>
              </a:rPr>
              <a:t>Time to Make a Jack O'Lantern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234" y="633414"/>
            <a:ext cx="6218767" cy="616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7347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06400" y="-460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Class relationships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914400"/>
            <a:ext cx="12192000" cy="595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731838" indent="-27463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Think data flow: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What HAS what?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What IS what?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What USES what?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Where should data go?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How will event handler X change data in class Y?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Static or non-static?</a:t>
            </a:r>
          </a:p>
          <a:p>
            <a:pPr marL="733425" lvl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Design patterns will help us make these decisions</a:t>
            </a:r>
          </a:p>
          <a:p>
            <a:pPr marL="333375">
              <a:lnSpc>
                <a:spcPct val="90000"/>
              </a:lnSpc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Bottom line: think modular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no 1000 line classes or 100 line methods</a:t>
            </a:r>
          </a:p>
        </p:txBody>
      </p:sp>
    </p:spTree>
    <p:extLst>
      <p:ext uri="{BB962C8B-B14F-4D97-AF65-F5344CB8AC3E}">
        <p14:creationId xmlns:p14="http://schemas.microsoft.com/office/powerpoint/2010/main" val="16676578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Modularity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06400" y="914400"/>
            <a:ext cx="113792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731838" indent="-27463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How reusable are your classes?</a:t>
            </a:r>
          </a:p>
          <a:p>
            <a:pPr lvl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can they be used in a future project?</a:t>
            </a:r>
          </a:p>
          <a:p>
            <a:pPr marL="733425" lvl="1"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Think of programmers, not just users</a:t>
            </a:r>
          </a:p>
          <a:p>
            <a:pPr marL="333375"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Can individual classes be easily separated and re-used</a:t>
            </a:r>
          </a:p>
          <a:p>
            <a:pPr marL="333375"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Data vs. Mechanics</a:t>
            </a:r>
          </a:p>
          <a:p>
            <a:pPr marL="333375"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Functionality vs.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630764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Functionality vs. Presentation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06400" y="685801"/>
            <a:ext cx="11379200" cy="603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731838" indent="-27463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What is a game state manager (GSM)?</a:t>
            </a:r>
          </a:p>
          <a:p>
            <a:pPr lvl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classes that do the work of managing data &amp; enforcing rules on that data</a:t>
            </a:r>
          </a:p>
          <a:p>
            <a:pPr marL="333375"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Why separate the GSM and the UI?</a:t>
            </a:r>
          </a:p>
          <a:p>
            <a:pPr lvl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so we can change the GSM without changing the UI</a:t>
            </a:r>
          </a:p>
          <a:p>
            <a:pPr lvl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so we can change the UI without changing the GSM</a:t>
            </a:r>
          </a:p>
          <a:p>
            <a:pPr lvl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so we can design several different UIs for an GSM</a:t>
            </a:r>
          </a:p>
          <a:p>
            <a:pPr lvl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reuse code that is proven to work</a:t>
            </a:r>
          </a:p>
          <a:p>
            <a:pPr marL="333375"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This is a common principle throughout GUI design</a:t>
            </a:r>
          </a:p>
          <a:p>
            <a:pPr lvl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even for Web sites (separate content)</a:t>
            </a:r>
          </a:p>
          <a:p>
            <a:pPr lvl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different programmers for each task</a:t>
            </a:r>
          </a:p>
        </p:txBody>
      </p:sp>
    </p:spTree>
    <p:extLst>
      <p:ext uri="{BB962C8B-B14F-4D97-AF65-F5344CB8AC3E}">
        <p14:creationId xmlns:p14="http://schemas.microsoft.com/office/powerpoint/2010/main" val="33800983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Choosing Data Structures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31788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738188" indent="-280988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  <a:p>
            <a:pPr marL="339725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Internal data structures</a:t>
            </a:r>
          </a:p>
          <a:p>
            <a:pPr lvl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What is the natural representation of the given data?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Setup vs. access speeds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Keep data ordered?</a:t>
            </a:r>
          </a:p>
          <a:p>
            <a:pPr lvl="2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Which access algorithms?</a:t>
            </a:r>
          </a:p>
          <a:p>
            <a:pPr lvl="2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Ordered by what?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n-US" altLang="en-US" sz="2400" dirty="0">
              <a:solidFill>
                <a:schemeClr val="tx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381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406400" y="-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itchFamily="16" charset="0"/>
              </a:rPr>
              <a:t>UML Class Diagrams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731838" indent="-27463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A UML </a:t>
            </a:r>
            <a:r>
              <a:rPr lang="en-US" altLang="en-US" sz="3200" i="1" dirty="0">
                <a:solidFill>
                  <a:schemeClr val="tx1"/>
                </a:solidFill>
                <a:latin typeface="Times New Roman" pitchFamily="16" charset="0"/>
              </a:rPr>
              <a:t>class diagram</a:t>
            </a: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 consists of one or more classes, each with sections for:</a:t>
            </a:r>
          </a:p>
          <a:p>
            <a:pPr lvl="1"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class name</a:t>
            </a:r>
          </a:p>
          <a:p>
            <a:pPr lvl="1"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instance variables</a:t>
            </a:r>
          </a:p>
          <a:p>
            <a:pPr lvl="1"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methods</a:t>
            </a:r>
          </a:p>
          <a:p>
            <a:pPr marL="733425" lvl="1"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Lines between classes represent </a:t>
            </a:r>
            <a:r>
              <a:rPr lang="en-US" altLang="en-US" sz="3200" i="1" dirty="0">
                <a:solidFill>
                  <a:schemeClr val="tx1"/>
                </a:solidFill>
                <a:latin typeface="Times New Roman" pitchFamily="16" charset="0"/>
              </a:rPr>
              <a:t>associations</a:t>
            </a:r>
          </a:p>
          <a:p>
            <a:pPr lvl="1">
              <a:buFont typeface="Times New Roman" pitchFamily="16" charset="0"/>
              <a:buChar char="–"/>
            </a:pPr>
            <a:r>
              <a:rPr lang="en-US" altLang="en-US" sz="2800" i="1" dirty="0">
                <a:solidFill>
                  <a:schemeClr val="tx1"/>
                </a:solidFill>
                <a:latin typeface="Times New Roman" pitchFamily="16" charset="0"/>
              </a:rPr>
              <a:t>Uses</a:t>
            </a:r>
          </a:p>
          <a:p>
            <a:pPr lvl="1">
              <a:buFont typeface="Times New Roman" pitchFamily="16" charset="0"/>
              <a:buChar char="–"/>
            </a:pPr>
            <a:r>
              <a:rPr lang="en-US" altLang="en-US" sz="2800" i="1" dirty="0">
                <a:solidFill>
                  <a:schemeClr val="tx1"/>
                </a:solidFill>
                <a:latin typeface="Times New Roman" pitchFamily="16" charset="0"/>
              </a:rPr>
              <a:t>Aggregation (HAS-A), 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also known as containment</a:t>
            </a:r>
          </a:p>
          <a:p>
            <a:pPr lvl="1">
              <a:buFont typeface="Times New Roman" pitchFamily="16" charset="0"/>
              <a:buChar char="–"/>
            </a:pPr>
            <a:r>
              <a:rPr lang="en-US" altLang="en-US" sz="2800" i="1" dirty="0">
                <a:solidFill>
                  <a:schemeClr val="tx1"/>
                </a:solidFill>
                <a:latin typeface="Times New Roman" pitchFamily="16" charset="0"/>
              </a:rPr>
              <a:t>Inheritance (IS-A)</a:t>
            </a:r>
          </a:p>
          <a:p>
            <a:pPr marL="733425" lvl="1">
              <a:buClrTx/>
              <a:buFontTx/>
              <a:buNone/>
            </a:pPr>
            <a:endParaRPr lang="en-US" altLang="en-US" sz="2800" i="1" dirty="0">
              <a:solidFill>
                <a:schemeClr val="tx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9498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06400" y="22226"/>
            <a:ext cx="113792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b="1">
                <a:solidFill>
                  <a:srgbClr val="333399"/>
                </a:solidFill>
                <a:latin typeface="Times New Roman" pitchFamily="16" charset="0"/>
              </a:rPr>
              <a:t>UML Class Responsibilities Diagrams</a:t>
            </a:r>
          </a:p>
        </p:txBody>
      </p:sp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5588000" y="3582989"/>
            <a:ext cx="6081184" cy="2944812"/>
            <a:chOff x="2640" y="2257"/>
            <a:chExt cx="2873" cy="1855"/>
          </a:xfrm>
        </p:grpSpPr>
        <p:sp>
          <p:nvSpPr>
            <p:cNvPr id="23555" name="Rectangle 3"/>
            <p:cNvSpPr>
              <a:spLocks noChangeArrowheads="1"/>
            </p:cNvSpPr>
            <p:nvPr/>
          </p:nvSpPr>
          <p:spPr bwMode="auto">
            <a:xfrm>
              <a:off x="2640" y="2257"/>
              <a:ext cx="2873" cy="234"/>
            </a:xfrm>
            <a:prstGeom prst="rect">
              <a:avLst/>
            </a:prstGeom>
            <a:solidFill>
              <a:srgbClr val="FFFF99"/>
            </a:solidFill>
            <a:ln w="12600" cap="sq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b="1">
                  <a:latin typeface="Courier New" pitchFamily="49" charset="0"/>
                </a:rPr>
                <a:t>PairOfDice</a:t>
              </a:r>
            </a:p>
          </p:txBody>
        </p:sp>
        <p:sp>
          <p:nvSpPr>
            <p:cNvPr id="23556" name="Rectangle 4"/>
            <p:cNvSpPr>
              <a:spLocks noChangeArrowheads="1"/>
            </p:cNvSpPr>
            <p:nvPr/>
          </p:nvSpPr>
          <p:spPr bwMode="auto">
            <a:xfrm>
              <a:off x="2640" y="2496"/>
              <a:ext cx="2873" cy="521"/>
            </a:xfrm>
            <a:prstGeom prst="rect">
              <a:avLst/>
            </a:prstGeom>
            <a:solidFill>
              <a:srgbClr val="FFFF99"/>
            </a:solidFill>
            <a:ln w="12600" cap="sq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5156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5156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5156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5156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5156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5156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5156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5156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5156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b="1">
                  <a:latin typeface="Courier New" pitchFamily="49" charset="0"/>
                </a:rPr>
                <a:t>State Info:	die1: Die</a:t>
              </a:r>
            </a:p>
            <a:p>
              <a:pPr>
                <a:buClrTx/>
                <a:buFontTx/>
                <a:buNone/>
              </a:pPr>
              <a:r>
                <a:rPr lang="en-US" altLang="en-US" b="1">
                  <a:latin typeface="Courier New" pitchFamily="49" charset="0"/>
                </a:rPr>
                <a:t>		die2: Die</a:t>
              </a:r>
            </a:p>
          </p:txBody>
        </p:sp>
        <p:sp>
          <p:nvSpPr>
            <p:cNvPr id="23557" name="Rectangle 5"/>
            <p:cNvSpPr>
              <a:spLocks noChangeArrowheads="1"/>
            </p:cNvSpPr>
            <p:nvPr/>
          </p:nvSpPr>
          <p:spPr bwMode="auto">
            <a:xfrm>
              <a:off x="2640" y="2976"/>
              <a:ext cx="2873" cy="1136"/>
            </a:xfrm>
            <a:prstGeom prst="rect">
              <a:avLst/>
            </a:prstGeom>
            <a:solidFill>
              <a:srgbClr val="FFFF99"/>
            </a:solidFill>
            <a:ln w="12600" cap="sq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b="1">
                  <a:latin typeface="Courier New" pitchFamily="49" charset="0"/>
                </a:rPr>
                <a:t>Responsibilities:</a:t>
              </a:r>
            </a:p>
            <a:p>
              <a:pPr>
                <a:lnSpc>
                  <a:spcPct val="90000"/>
                </a:lnSpc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b="1">
                  <a:latin typeface="Courier New" pitchFamily="49" charset="0"/>
                </a:rPr>
                <a:t>	access instance variables</a:t>
              </a:r>
            </a:p>
            <a:p>
              <a:pPr>
                <a:lnSpc>
                  <a:spcPct val="90000"/>
                </a:lnSpc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b="1">
                  <a:latin typeface="Courier New" pitchFamily="49" charset="0"/>
                </a:rPr>
                <a:t>	roll dice</a:t>
              </a:r>
            </a:p>
            <a:p>
              <a:pPr>
                <a:lnSpc>
                  <a:spcPct val="90000"/>
                </a:lnSpc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b="1">
                  <a:latin typeface="Courier New" pitchFamily="49" charset="0"/>
                </a:rPr>
                <a:t>	calculate total</a:t>
              </a:r>
            </a:p>
          </p:txBody>
        </p:sp>
      </p:grpSp>
      <p:grpSp>
        <p:nvGrpSpPr>
          <p:cNvPr id="23558" name="Group 6"/>
          <p:cNvGrpSpPr>
            <a:grpSpLocks/>
          </p:cNvGrpSpPr>
          <p:nvPr/>
        </p:nvGrpSpPr>
        <p:grpSpPr bwMode="auto">
          <a:xfrm>
            <a:off x="2235200" y="1068389"/>
            <a:ext cx="6081184" cy="2197100"/>
            <a:chOff x="1056" y="673"/>
            <a:chExt cx="2873" cy="1384"/>
          </a:xfrm>
        </p:grpSpPr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1056" y="673"/>
              <a:ext cx="2873" cy="234"/>
            </a:xfrm>
            <a:prstGeom prst="rect">
              <a:avLst/>
            </a:prstGeom>
            <a:solidFill>
              <a:srgbClr val="FFFF99"/>
            </a:solidFill>
            <a:ln w="12600" cap="sq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b="1">
                  <a:latin typeface="Courier New" pitchFamily="49" charset="0"/>
                </a:rPr>
                <a:t>Die</a:t>
              </a:r>
            </a:p>
          </p:txBody>
        </p:sp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1056" y="912"/>
              <a:ext cx="2873" cy="425"/>
            </a:xfrm>
            <a:prstGeom prst="rect">
              <a:avLst/>
            </a:prstGeom>
            <a:solidFill>
              <a:srgbClr val="FFFF99"/>
            </a:solidFill>
            <a:ln w="12600" cap="sq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5156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5156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5156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5156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5156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5156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5156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5156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5156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b="1">
                  <a:latin typeface="Courier New" pitchFamily="49" charset="0"/>
                </a:rPr>
                <a:t>State Info:	number of faces</a:t>
              </a:r>
            </a:p>
            <a:p>
              <a:pPr>
                <a:buClrTx/>
                <a:buFontTx/>
                <a:buNone/>
              </a:pPr>
              <a:r>
                <a:rPr lang="en-US" altLang="en-US" b="1">
                  <a:latin typeface="Courier New" pitchFamily="49" charset="0"/>
                </a:rPr>
                <a:t>		value facing up</a:t>
              </a:r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1056" y="1344"/>
              <a:ext cx="2873" cy="713"/>
            </a:xfrm>
            <a:prstGeom prst="rect">
              <a:avLst/>
            </a:prstGeom>
            <a:solidFill>
              <a:srgbClr val="FFFF99"/>
            </a:solidFill>
            <a:ln w="12600" cap="sq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b="1">
                  <a:latin typeface="Courier New" pitchFamily="49" charset="0"/>
                </a:rPr>
                <a:t>Responsibilities:</a:t>
              </a:r>
            </a:p>
            <a:p>
              <a:pPr>
                <a:lnSpc>
                  <a:spcPct val="90000"/>
                </a:lnSpc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b="1">
                  <a:latin typeface="Courier New" pitchFamily="49" charset="0"/>
                </a:rPr>
                <a:t>	access instance variables</a:t>
              </a:r>
            </a:p>
            <a:p>
              <a:pPr>
                <a:lnSpc>
                  <a:spcPct val="90000"/>
                </a:lnSpc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b="1">
                  <a:latin typeface="Courier New" pitchFamily="49" charset="0"/>
                </a:rPr>
                <a:t>	roll die</a:t>
              </a:r>
            </a:p>
          </p:txBody>
        </p:sp>
      </p:grpSp>
      <p:grpSp>
        <p:nvGrpSpPr>
          <p:cNvPr id="23562" name="Group 10"/>
          <p:cNvGrpSpPr>
            <a:grpSpLocks/>
          </p:cNvGrpSpPr>
          <p:nvPr/>
        </p:nvGrpSpPr>
        <p:grpSpPr bwMode="auto">
          <a:xfrm>
            <a:off x="203200" y="990602"/>
            <a:ext cx="4658784" cy="371476"/>
            <a:chOff x="96" y="624"/>
            <a:chExt cx="2201" cy="234"/>
          </a:xfrm>
        </p:grpSpPr>
        <p:sp>
          <p:nvSpPr>
            <p:cNvPr id="23563" name="Text Box 11"/>
            <p:cNvSpPr txBox="1">
              <a:spLocks noChangeArrowheads="1"/>
            </p:cNvSpPr>
            <p:nvPr/>
          </p:nvSpPr>
          <p:spPr bwMode="auto">
            <a:xfrm>
              <a:off x="96" y="624"/>
              <a:ext cx="905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125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333399"/>
                  </a:solidFill>
                  <a:latin typeface="Times New Roman" pitchFamily="16" charset="0"/>
                </a:rPr>
                <a:t>Class Name</a:t>
              </a:r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>
              <a:off x="960" y="768"/>
              <a:ext cx="1337" cy="0"/>
            </a:xfrm>
            <a:prstGeom prst="line">
              <a:avLst/>
            </a:prstGeom>
            <a:noFill/>
            <a:ln w="19080" cap="sq">
              <a:solidFill>
                <a:srgbClr val="333399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65" name="Group 13"/>
          <p:cNvGrpSpPr>
            <a:grpSpLocks/>
          </p:cNvGrpSpPr>
          <p:nvPr/>
        </p:nvGrpSpPr>
        <p:grpSpPr bwMode="auto">
          <a:xfrm>
            <a:off x="1117600" y="4722812"/>
            <a:ext cx="4760384" cy="1668463"/>
            <a:chOff x="528" y="2975"/>
            <a:chExt cx="2249" cy="1051"/>
          </a:xfrm>
        </p:grpSpPr>
        <p:sp>
          <p:nvSpPr>
            <p:cNvPr id="23566" name="Text Box 14"/>
            <p:cNvSpPr txBox="1">
              <a:spLocks noChangeArrowheads="1"/>
            </p:cNvSpPr>
            <p:nvPr/>
          </p:nvSpPr>
          <p:spPr bwMode="auto">
            <a:xfrm>
              <a:off x="528" y="3168"/>
              <a:ext cx="1625" cy="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150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333399"/>
                  </a:solidFill>
                  <a:latin typeface="Times New Roman" pitchFamily="16" charset="0"/>
                </a:rPr>
                <a:t>Responsibilities to be translated into methods</a:t>
              </a:r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 flipV="1">
              <a:off x="2064" y="2975"/>
              <a:ext cx="713" cy="481"/>
            </a:xfrm>
            <a:prstGeom prst="line">
              <a:avLst/>
            </a:prstGeom>
            <a:noFill/>
            <a:ln w="1908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 flipH="1" flipV="1">
              <a:off x="2057" y="3449"/>
              <a:ext cx="631" cy="577"/>
            </a:xfrm>
            <a:prstGeom prst="line">
              <a:avLst/>
            </a:prstGeom>
            <a:noFill/>
            <a:ln w="1908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69" name="Group 17"/>
          <p:cNvGrpSpPr>
            <a:grpSpLocks/>
          </p:cNvGrpSpPr>
          <p:nvPr/>
        </p:nvGrpSpPr>
        <p:grpSpPr bwMode="auto">
          <a:xfrm>
            <a:off x="7313084" y="1371600"/>
            <a:ext cx="4864101" cy="758825"/>
            <a:chOff x="3455" y="864"/>
            <a:chExt cx="2298" cy="478"/>
          </a:xfrm>
        </p:grpSpPr>
        <p:sp>
          <p:nvSpPr>
            <p:cNvPr id="23570" name="Text Box 18"/>
            <p:cNvSpPr txBox="1">
              <a:spLocks noChangeArrowheads="1"/>
            </p:cNvSpPr>
            <p:nvPr/>
          </p:nvSpPr>
          <p:spPr bwMode="auto">
            <a:xfrm>
              <a:off x="4132" y="864"/>
              <a:ext cx="1621" cy="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150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333399"/>
                  </a:solidFill>
                  <a:latin typeface="Times New Roman" pitchFamily="16" charset="0"/>
                </a:rPr>
                <a:t>State info to be translated into instance variables</a:t>
              </a:r>
            </a:p>
          </p:txBody>
        </p:sp>
        <p:sp>
          <p:nvSpPr>
            <p:cNvPr id="23571" name="Line 19"/>
            <p:cNvSpPr>
              <a:spLocks noChangeShapeType="1"/>
            </p:cNvSpPr>
            <p:nvPr/>
          </p:nvSpPr>
          <p:spPr bwMode="auto">
            <a:xfrm>
              <a:off x="3462" y="912"/>
              <a:ext cx="857" cy="233"/>
            </a:xfrm>
            <a:prstGeom prst="line">
              <a:avLst/>
            </a:prstGeom>
            <a:noFill/>
            <a:ln w="1908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20"/>
            <p:cNvSpPr>
              <a:spLocks noChangeShapeType="1"/>
            </p:cNvSpPr>
            <p:nvPr/>
          </p:nvSpPr>
          <p:spPr bwMode="auto">
            <a:xfrm flipH="1">
              <a:off x="3455" y="1152"/>
              <a:ext cx="867" cy="185"/>
            </a:xfrm>
            <a:prstGeom prst="line">
              <a:avLst/>
            </a:prstGeom>
            <a:noFill/>
            <a:ln w="1908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25599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203200" y="-76200"/>
            <a:ext cx="11785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itchFamily="16" charset="0"/>
              </a:rPr>
              <a:t>UML Class Diagrams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08000" y="685801"/>
            <a:ext cx="11176000" cy="175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731838" indent="-27463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Derived from class responsibilities diagrams</a:t>
            </a:r>
          </a:p>
          <a:p>
            <a:pPr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Show relationships between classes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Class associations denoted by lines connecting classes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A feathered arrow denotes a one-directional association</a:t>
            </a: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508000" y="3506788"/>
            <a:ext cx="4252384" cy="1139825"/>
            <a:chOff x="240" y="2209"/>
            <a:chExt cx="2009" cy="718"/>
          </a:xfrm>
        </p:grpSpPr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240" y="2209"/>
              <a:ext cx="2009" cy="234"/>
            </a:xfrm>
            <a:prstGeom prst="rect">
              <a:avLst/>
            </a:prstGeom>
            <a:solidFill>
              <a:srgbClr val="FFFF99"/>
            </a:solidFill>
            <a:ln w="12600" cap="sq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b="1">
                  <a:latin typeface="Courier New" pitchFamily="49" charset="0"/>
                </a:rPr>
                <a:t>ClassA</a:t>
              </a:r>
            </a:p>
          </p:txBody>
        </p:sp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240" y="2412"/>
              <a:ext cx="2009" cy="221"/>
            </a:xfrm>
            <a:prstGeom prst="rect">
              <a:avLst/>
            </a:prstGeom>
            <a:solidFill>
              <a:srgbClr val="FFFF99"/>
            </a:solidFill>
            <a:ln w="12600" cap="sq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b="1">
                  <a:latin typeface="Courier New" pitchFamily="49" charset="0"/>
                </a:rPr>
                <a:t>Instance variable info</a:t>
              </a:r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240" y="2641"/>
              <a:ext cx="2009" cy="286"/>
            </a:xfrm>
            <a:prstGeom prst="rect">
              <a:avLst/>
            </a:prstGeom>
            <a:solidFill>
              <a:srgbClr val="FFFF99"/>
            </a:solidFill>
            <a:ln w="12600" cap="sq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b="1">
                  <a:latin typeface="Courier New" pitchFamily="49" charset="0"/>
                </a:rPr>
                <a:t>Method header info</a:t>
              </a:r>
            </a:p>
          </p:txBody>
        </p:sp>
      </p:grpSp>
      <p:grpSp>
        <p:nvGrpSpPr>
          <p:cNvPr id="24583" name="Group 7"/>
          <p:cNvGrpSpPr>
            <a:grpSpLocks/>
          </p:cNvGrpSpPr>
          <p:nvPr/>
        </p:nvGrpSpPr>
        <p:grpSpPr bwMode="auto">
          <a:xfrm>
            <a:off x="4775200" y="3505202"/>
            <a:ext cx="5674784" cy="1185863"/>
            <a:chOff x="2256" y="2208"/>
            <a:chExt cx="2681" cy="747"/>
          </a:xfrm>
        </p:grpSpPr>
        <p:grpSp>
          <p:nvGrpSpPr>
            <p:cNvPr id="24584" name="Group 8"/>
            <p:cNvGrpSpPr>
              <a:grpSpLocks/>
            </p:cNvGrpSpPr>
            <p:nvPr/>
          </p:nvGrpSpPr>
          <p:grpSpPr bwMode="auto">
            <a:xfrm>
              <a:off x="2928" y="2208"/>
              <a:ext cx="2009" cy="747"/>
              <a:chOff x="2928" y="2208"/>
              <a:chExt cx="2009" cy="747"/>
            </a:xfrm>
          </p:grpSpPr>
          <p:sp>
            <p:nvSpPr>
              <p:cNvPr id="24585" name="Rectangle 9"/>
              <p:cNvSpPr>
                <a:spLocks noChangeArrowheads="1"/>
              </p:cNvSpPr>
              <p:nvPr/>
            </p:nvSpPr>
            <p:spPr bwMode="auto">
              <a:xfrm>
                <a:off x="2928" y="2208"/>
                <a:ext cx="2009" cy="234"/>
              </a:xfrm>
              <a:prstGeom prst="rect">
                <a:avLst/>
              </a:prstGeom>
              <a:solidFill>
                <a:srgbClr val="FFFF99"/>
              </a:solidFill>
              <a:ln w="12600" cap="sq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en-US" b="1">
                    <a:latin typeface="Courier New" pitchFamily="49" charset="0"/>
                  </a:rPr>
                  <a:t>ClassB</a:t>
                </a:r>
              </a:p>
            </p:txBody>
          </p:sp>
          <p:sp>
            <p:nvSpPr>
              <p:cNvPr id="24586" name="Rectangle 10"/>
              <p:cNvSpPr>
                <a:spLocks noChangeArrowheads="1"/>
              </p:cNvSpPr>
              <p:nvPr/>
            </p:nvSpPr>
            <p:spPr bwMode="auto">
              <a:xfrm>
                <a:off x="2928" y="2386"/>
                <a:ext cx="2009" cy="246"/>
              </a:xfrm>
              <a:prstGeom prst="rect">
                <a:avLst/>
              </a:prstGeom>
              <a:solidFill>
                <a:srgbClr val="FFFF99"/>
              </a:solidFill>
              <a:ln w="12600" cap="sq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b="1">
                    <a:latin typeface="Courier New" pitchFamily="49" charset="0"/>
                  </a:rPr>
                  <a:t>Instance variable info</a:t>
                </a:r>
              </a:p>
            </p:txBody>
          </p:sp>
          <p:sp>
            <p:nvSpPr>
              <p:cNvPr id="24587" name="Rectangle 11"/>
              <p:cNvSpPr>
                <a:spLocks noChangeArrowheads="1"/>
              </p:cNvSpPr>
              <p:nvPr/>
            </p:nvSpPr>
            <p:spPr bwMode="auto">
              <a:xfrm>
                <a:off x="2928" y="2639"/>
                <a:ext cx="2009" cy="316"/>
              </a:xfrm>
              <a:prstGeom prst="rect">
                <a:avLst/>
              </a:prstGeom>
              <a:solidFill>
                <a:srgbClr val="FFFF99"/>
              </a:solidFill>
              <a:ln w="12600" cap="sq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b="1">
                    <a:latin typeface="Courier New" pitchFamily="49" charset="0"/>
                  </a:rPr>
                  <a:t>Method header info</a:t>
                </a:r>
              </a:p>
            </p:txBody>
          </p:sp>
        </p:grp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>
              <a:off x="2256" y="2400"/>
              <a:ext cx="665" cy="0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89" name="Group 13"/>
          <p:cNvGrpSpPr>
            <a:grpSpLocks/>
          </p:cNvGrpSpPr>
          <p:nvPr/>
        </p:nvGrpSpPr>
        <p:grpSpPr bwMode="auto">
          <a:xfrm>
            <a:off x="2844800" y="5029200"/>
            <a:ext cx="8722784" cy="1360488"/>
            <a:chOff x="1344" y="3168"/>
            <a:chExt cx="4121" cy="857"/>
          </a:xfrm>
        </p:grpSpPr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2502" y="3168"/>
              <a:ext cx="2963" cy="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1788">
                <a:tabLst>
                  <a:tab pos="342900" algn="l"/>
                  <a:tab pos="903288" algn="l"/>
                  <a:tab pos="1817688" algn="l"/>
                  <a:tab pos="2732088" algn="l"/>
                  <a:tab pos="3646488" algn="l"/>
                  <a:tab pos="4560888" algn="l"/>
                  <a:tab pos="5475288" algn="l"/>
                  <a:tab pos="6389688" algn="l"/>
                  <a:tab pos="7304088" algn="l"/>
                  <a:tab pos="8218488" algn="l"/>
                  <a:tab pos="9132888" algn="l"/>
                  <a:tab pos="10047288" algn="l"/>
                  <a:tab pos="10048875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342900" algn="l"/>
                  <a:tab pos="903288" algn="l"/>
                  <a:tab pos="1817688" algn="l"/>
                  <a:tab pos="2732088" algn="l"/>
                  <a:tab pos="3646488" algn="l"/>
                  <a:tab pos="4560888" algn="l"/>
                  <a:tab pos="5475288" algn="l"/>
                  <a:tab pos="6389688" algn="l"/>
                  <a:tab pos="7304088" algn="l"/>
                  <a:tab pos="8218488" algn="l"/>
                  <a:tab pos="9132888" algn="l"/>
                  <a:tab pos="10047288" algn="l"/>
                  <a:tab pos="10048875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342900" algn="l"/>
                  <a:tab pos="903288" algn="l"/>
                  <a:tab pos="1817688" algn="l"/>
                  <a:tab pos="2732088" algn="l"/>
                  <a:tab pos="3646488" algn="l"/>
                  <a:tab pos="4560888" algn="l"/>
                  <a:tab pos="5475288" algn="l"/>
                  <a:tab pos="6389688" algn="l"/>
                  <a:tab pos="7304088" algn="l"/>
                  <a:tab pos="8218488" algn="l"/>
                  <a:tab pos="9132888" algn="l"/>
                  <a:tab pos="10047288" algn="l"/>
                  <a:tab pos="10048875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342900" algn="l"/>
                  <a:tab pos="903288" algn="l"/>
                  <a:tab pos="1817688" algn="l"/>
                  <a:tab pos="2732088" algn="l"/>
                  <a:tab pos="3646488" algn="l"/>
                  <a:tab pos="4560888" algn="l"/>
                  <a:tab pos="5475288" algn="l"/>
                  <a:tab pos="6389688" algn="l"/>
                  <a:tab pos="7304088" algn="l"/>
                  <a:tab pos="8218488" algn="l"/>
                  <a:tab pos="9132888" algn="l"/>
                  <a:tab pos="10047288" algn="l"/>
                  <a:tab pos="10048875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342900" algn="l"/>
                  <a:tab pos="903288" algn="l"/>
                  <a:tab pos="1817688" algn="l"/>
                  <a:tab pos="2732088" algn="l"/>
                  <a:tab pos="3646488" algn="l"/>
                  <a:tab pos="4560888" algn="l"/>
                  <a:tab pos="5475288" algn="l"/>
                  <a:tab pos="6389688" algn="l"/>
                  <a:tab pos="7304088" algn="l"/>
                  <a:tab pos="8218488" algn="l"/>
                  <a:tab pos="9132888" algn="l"/>
                  <a:tab pos="10047288" algn="l"/>
                  <a:tab pos="10048875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342900" algn="l"/>
                  <a:tab pos="903288" algn="l"/>
                  <a:tab pos="1817688" algn="l"/>
                  <a:tab pos="2732088" algn="l"/>
                  <a:tab pos="3646488" algn="l"/>
                  <a:tab pos="4560888" algn="l"/>
                  <a:tab pos="5475288" algn="l"/>
                  <a:tab pos="6389688" algn="l"/>
                  <a:tab pos="7304088" algn="l"/>
                  <a:tab pos="8218488" algn="l"/>
                  <a:tab pos="9132888" algn="l"/>
                  <a:tab pos="10047288" algn="l"/>
                  <a:tab pos="10048875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342900" algn="l"/>
                  <a:tab pos="903288" algn="l"/>
                  <a:tab pos="1817688" algn="l"/>
                  <a:tab pos="2732088" algn="l"/>
                  <a:tab pos="3646488" algn="l"/>
                  <a:tab pos="4560888" algn="l"/>
                  <a:tab pos="5475288" algn="l"/>
                  <a:tab pos="6389688" algn="l"/>
                  <a:tab pos="7304088" algn="l"/>
                  <a:tab pos="8218488" algn="l"/>
                  <a:tab pos="9132888" algn="l"/>
                  <a:tab pos="10047288" algn="l"/>
                  <a:tab pos="10048875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342900" algn="l"/>
                  <a:tab pos="903288" algn="l"/>
                  <a:tab pos="1817688" algn="l"/>
                  <a:tab pos="2732088" algn="l"/>
                  <a:tab pos="3646488" algn="l"/>
                  <a:tab pos="4560888" algn="l"/>
                  <a:tab pos="5475288" algn="l"/>
                  <a:tab pos="6389688" algn="l"/>
                  <a:tab pos="7304088" algn="l"/>
                  <a:tab pos="8218488" algn="l"/>
                  <a:tab pos="9132888" algn="l"/>
                  <a:tab pos="10047288" algn="l"/>
                  <a:tab pos="10048875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342900" algn="l"/>
                  <a:tab pos="903288" algn="l"/>
                  <a:tab pos="1817688" algn="l"/>
                  <a:tab pos="2732088" algn="l"/>
                  <a:tab pos="3646488" algn="l"/>
                  <a:tab pos="4560888" algn="l"/>
                  <a:tab pos="5475288" algn="l"/>
                  <a:tab pos="6389688" algn="l"/>
                  <a:tab pos="7304088" algn="l"/>
                  <a:tab pos="8218488" algn="l"/>
                  <a:tab pos="9132888" algn="l"/>
                  <a:tab pos="10047288" algn="l"/>
                  <a:tab pos="10048875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buClrTx/>
                <a:buFontTx/>
                <a:buNone/>
              </a:pPr>
              <a:r>
                <a:rPr lang="en-US" altLang="en-US" sz="2400" b="1">
                  <a:solidFill>
                    <a:srgbClr val="333399"/>
                  </a:solidFill>
                  <a:latin typeface="Times New Roman" pitchFamily="16" charset="0"/>
                </a:rPr>
                <a:t>	Feathered arrow means </a:t>
              </a:r>
              <a:r>
                <a:rPr lang="en-US" altLang="en-US" sz="2400" b="1">
                  <a:solidFill>
                    <a:srgbClr val="333399"/>
                  </a:solidFill>
                  <a:latin typeface="Courier New" pitchFamily="49" charset="0"/>
                </a:rPr>
                <a:t>ClassA</a:t>
              </a:r>
              <a:r>
                <a:rPr lang="en-US" altLang="en-US" sz="2400" b="1">
                  <a:solidFill>
                    <a:srgbClr val="333399"/>
                  </a:solidFill>
                  <a:latin typeface="Times New Roman" pitchFamily="16" charset="0"/>
                </a:rPr>
                <a:t> knows of and uses </a:t>
              </a:r>
              <a:r>
                <a:rPr lang="en-US" altLang="en-US" sz="2400" b="1">
                  <a:solidFill>
                    <a:srgbClr val="333399"/>
                  </a:solidFill>
                  <a:latin typeface="Courier New" pitchFamily="49" charset="0"/>
                </a:rPr>
                <a:t>ClassC</a:t>
              </a:r>
              <a:r>
                <a:rPr lang="en-US" altLang="en-US" sz="2400" b="1">
                  <a:solidFill>
                    <a:srgbClr val="333399"/>
                  </a:solidFill>
                  <a:latin typeface="Times New Roman" pitchFamily="16" charset="0"/>
                </a:rPr>
                <a:t>, but </a:t>
              </a:r>
              <a:r>
                <a:rPr lang="en-US" altLang="en-US" sz="2400" b="1">
                  <a:solidFill>
                    <a:srgbClr val="333399"/>
                  </a:solidFill>
                  <a:latin typeface="Courier New" pitchFamily="49" charset="0"/>
                </a:rPr>
                <a:t>ClassC</a:t>
              </a:r>
              <a:r>
                <a:rPr lang="en-US" altLang="en-US" sz="2400" b="1">
                  <a:solidFill>
                    <a:srgbClr val="333399"/>
                  </a:solidFill>
                  <a:latin typeface="Times New Roman" pitchFamily="16" charset="0"/>
                </a:rPr>
                <a:t> has no knowledge of </a:t>
              </a:r>
              <a:r>
                <a:rPr lang="en-US" altLang="en-US" sz="2400" b="1">
                  <a:solidFill>
                    <a:srgbClr val="333399"/>
                  </a:solidFill>
                  <a:latin typeface="Courier New" pitchFamily="49" charset="0"/>
                </a:rPr>
                <a:t>ClassA</a:t>
              </a:r>
            </a:p>
          </p:txBody>
        </p: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 flipH="1">
              <a:off x="1343" y="3312"/>
              <a:ext cx="1398" cy="0"/>
            </a:xfrm>
            <a:prstGeom prst="line">
              <a:avLst/>
            </a:prstGeom>
            <a:noFill/>
            <a:ln w="19080" cap="sq">
              <a:solidFill>
                <a:srgbClr val="333399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92" name="Group 16"/>
          <p:cNvGrpSpPr>
            <a:grpSpLocks/>
          </p:cNvGrpSpPr>
          <p:nvPr/>
        </p:nvGrpSpPr>
        <p:grpSpPr bwMode="auto">
          <a:xfrm>
            <a:off x="508000" y="4648201"/>
            <a:ext cx="4252384" cy="1901825"/>
            <a:chOff x="240" y="2928"/>
            <a:chExt cx="2009" cy="1198"/>
          </a:xfrm>
        </p:grpSpPr>
        <p:grpSp>
          <p:nvGrpSpPr>
            <p:cNvPr id="24593" name="Group 17"/>
            <p:cNvGrpSpPr>
              <a:grpSpLocks/>
            </p:cNvGrpSpPr>
            <p:nvPr/>
          </p:nvGrpSpPr>
          <p:grpSpPr bwMode="auto">
            <a:xfrm>
              <a:off x="240" y="3409"/>
              <a:ext cx="2009" cy="717"/>
              <a:chOff x="240" y="3409"/>
              <a:chExt cx="2009" cy="717"/>
            </a:xfrm>
          </p:grpSpPr>
          <p:sp>
            <p:nvSpPr>
              <p:cNvPr id="24594" name="Rectangle 18"/>
              <p:cNvSpPr>
                <a:spLocks noChangeArrowheads="1"/>
              </p:cNvSpPr>
              <p:nvPr/>
            </p:nvSpPr>
            <p:spPr bwMode="auto">
              <a:xfrm>
                <a:off x="240" y="3409"/>
                <a:ext cx="2009" cy="234"/>
              </a:xfrm>
              <a:prstGeom prst="rect">
                <a:avLst/>
              </a:prstGeom>
              <a:solidFill>
                <a:srgbClr val="FFFF99"/>
              </a:solidFill>
              <a:ln w="12600" cap="sq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en-US" b="1">
                    <a:latin typeface="Courier New" pitchFamily="49" charset="0"/>
                  </a:rPr>
                  <a:t>ClassC</a:t>
                </a:r>
              </a:p>
            </p:txBody>
          </p:sp>
          <p:sp>
            <p:nvSpPr>
              <p:cNvPr id="24595" name="Rectangle 19"/>
              <p:cNvSpPr>
                <a:spLocks noChangeArrowheads="1"/>
              </p:cNvSpPr>
              <p:nvPr/>
            </p:nvSpPr>
            <p:spPr bwMode="auto">
              <a:xfrm>
                <a:off x="240" y="3612"/>
                <a:ext cx="2009" cy="221"/>
              </a:xfrm>
              <a:prstGeom prst="rect">
                <a:avLst/>
              </a:prstGeom>
              <a:solidFill>
                <a:srgbClr val="FFFF99"/>
              </a:solidFill>
              <a:ln w="12600" cap="sq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b="1">
                    <a:latin typeface="Courier New" pitchFamily="49" charset="0"/>
                  </a:rPr>
                  <a:t>Instance variable info</a:t>
                </a:r>
              </a:p>
            </p:txBody>
          </p:sp>
          <p:sp>
            <p:nvSpPr>
              <p:cNvPr id="24596" name="Rectangle 20"/>
              <p:cNvSpPr>
                <a:spLocks noChangeArrowheads="1"/>
              </p:cNvSpPr>
              <p:nvPr/>
            </p:nvSpPr>
            <p:spPr bwMode="auto">
              <a:xfrm>
                <a:off x="240" y="3840"/>
                <a:ext cx="2009" cy="286"/>
              </a:xfrm>
              <a:prstGeom prst="rect">
                <a:avLst/>
              </a:prstGeom>
              <a:solidFill>
                <a:srgbClr val="FFFF99"/>
              </a:solidFill>
              <a:ln w="12600" cap="sq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b="1">
                    <a:latin typeface="Courier New" pitchFamily="49" charset="0"/>
                  </a:rPr>
                  <a:t>Method header info</a:t>
                </a:r>
              </a:p>
            </p:txBody>
          </p:sp>
        </p:grp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>
              <a:off x="1248" y="2928"/>
              <a:ext cx="0" cy="473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98" name="Group 22"/>
          <p:cNvGrpSpPr>
            <a:grpSpLocks/>
          </p:cNvGrpSpPr>
          <p:nvPr/>
        </p:nvGrpSpPr>
        <p:grpSpPr bwMode="auto">
          <a:xfrm>
            <a:off x="4775200" y="2590800"/>
            <a:ext cx="7097184" cy="1131888"/>
            <a:chOff x="2256" y="1632"/>
            <a:chExt cx="3353" cy="713"/>
          </a:xfrm>
        </p:grpSpPr>
        <p:sp>
          <p:nvSpPr>
            <p:cNvPr id="24599" name="Rectangle 23"/>
            <p:cNvSpPr>
              <a:spLocks noChangeArrowheads="1"/>
            </p:cNvSpPr>
            <p:nvPr/>
          </p:nvSpPr>
          <p:spPr bwMode="auto">
            <a:xfrm>
              <a:off x="2256" y="1632"/>
              <a:ext cx="3353" cy="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1788">
                <a:tabLst>
                  <a:tab pos="342900" algn="l"/>
                  <a:tab pos="903288" algn="l"/>
                  <a:tab pos="1817688" algn="l"/>
                  <a:tab pos="2732088" algn="l"/>
                  <a:tab pos="3646488" algn="l"/>
                  <a:tab pos="4560888" algn="l"/>
                  <a:tab pos="5475288" algn="l"/>
                  <a:tab pos="6389688" algn="l"/>
                  <a:tab pos="7304088" algn="l"/>
                  <a:tab pos="8218488" algn="l"/>
                  <a:tab pos="9132888" algn="l"/>
                  <a:tab pos="10047288" algn="l"/>
                  <a:tab pos="10048875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342900" algn="l"/>
                  <a:tab pos="903288" algn="l"/>
                  <a:tab pos="1817688" algn="l"/>
                  <a:tab pos="2732088" algn="l"/>
                  <a:tab pos="3646488" algn="l"/>
                  <a:tab pos="4560888" algn="l"/>
                  <a:tab pos="5475288" algn="l"/>
                  <a:tab pos="6389688" algn="l"/>
                  <a:tab pos="7304088" algn="l"/>
                  <a:tab pos="8218488" algn="l"/>
                  <a:tab pos="9132888" algn="l"/>
                  <a:tab pos="10047288" algn="l"/>
                  <a:tab pos="10048875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342900" algn="l"/>
                  <a:tab pos="903288" algn="l"/>
                  <a:tab pos="1817688" algn="l"/>
                  <a:tab pos="2732088" algn="l"/>
                  <a:tab pos="3646488" algn="l"/>
                  <a:tab pos="4560888" algn="l"/>
                  <a:tab pos="5475288" algn="l"/>
                  <a:tab pos="6389688" algn="l"/>
                  <a:tab pos="7304088" algn="l"/>
                  <a:tab pos="8218488" algn="l"/>
                  <a:tab pos="9132888" algn="l"/>
                  <a:tab pos="10047288" algn="l"/>
                  <a:tab pos="10048875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342900" algn="l"/>
                  <a:tab pos="903288" algn="l"/>
                  <a:tab pos="1817688" algn="l"/>
                  <a:tab pos="2732088" algn="l"/>
                  <a:tab pos="3646488" algn="l"/>
                  <a:tab pos="4560888" algn="l"/>
                  <a:tab pos="5475288" algn="l"/>
                  <a:tab pos="6389688" algn="l"/>
                  <a:tab pos="7304088" algn="l"/>
                  <a:tab pos="8218488" algn="l"/>
                  <a:tab pos="9132888" algn="l"/>
                  <a:tab pos="10047288" algn="l"/>
                  <a:tab pos="10048875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342900" algn="l"/>
                  <a:tab pos="903288" algn="l"/>
                  <a:tab pos="1817688" algn="l"/>
                  <a:tab pos="2732088" algn="l"/>
                  <a:tab pos="3646488" algn="l"/>
                  <a:tab pos="4560888" algn="l"/>
                  <a:tab pos="5475288" algn="l"/>
                  <a:tab pos="6389688" algn="l"/>
                  <a:tab pos="7304088" algn="l"/>
                  <a:tab pos="8218488" algn="l"/>
                  <a:tab pos="9132888" algn="l"/>
                  <a:tab pos="10047288" algn="l"/>
                  <a:tab pos="10048875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342900" algn="l"/>
                  <a:tab pos="903288" algn="l"/>
                  <a:tab pos="1817688" algn="l"/>
                  <a:tab pos="2732088" algn="l"/>
                  <a:tab pos="3646488" algn="l"/>
                  <a:tab pos="4560888" algn="l"/>
                  <a:tab pos="5475288" algn="l"/>
                  <a:tab pos="6389688" algn="l"/>
                  <a:tab pos="7304088" algn="l"/>
                  <a:tab pos="8218488" algn="l"/>
                  <a:tab pos="9132888" algn="l"/>
                  <a:tab pos="10047288" algn="l"/>
                  <a:tab pos="10048875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342900" algn="l"/>
                  <a:tab pos="903288" algn="l"/>
                  <a:tab pos="1817688" algn="l"/>
                  <a:tab pos="2732088" algn="l"/>
                  <a:tab pos="3646488" algn="l"/>
                  <a:tab pos="4560888" algn="l"/>
                  <a:tab pos="5475288" algn="l"/>
                  <a:tab pos="6389688" algn="l"/>
                  <a:tab pos="7304088" algn="l"/>
                  <a:tab pos="8218488" algn="l"/>
                  <a:tab pos="9132888" algn="l"/>
                  <a:tab pos="10047288" algn="l"/>
                  <a:tab pos="10048875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342900" algn="l"/>
                  <a:tab pos="903288" algn="l"/>
                  <a:tab pos="1817688" algn="l"/>
                  <a:tab pos="2732088" algn="l"/>
                  <a:tab pos="3646488" algn="l"/>
                  <a:tab pos="4560888" algn="l"/>
                  <a:tab pos="5475288" algn="l"/>
                  <a:tab pos="6389688" algn="l"/>
                  <a:tab pos="7304088" algn="l"/>
                  <a:tab pos="8218488" algn="l"/>
                  <a:tab pos="9132888" algn="l"/>
                  <a:tab pos="10047288" algn="l"/>
                  <a:tab pos="10048875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342900" algn="l"/>
                  <a:tab pos="903288" algn="l"/>
                  <a:tab pos="1817688" algn="l"/>
                  <a:tab pos="2732088" algn="l"/>
                  <a:tab pos="3646488" algn="l"/>
                  <a:tab pos="4560888" algn="l"/>
                  <a:tab pos="5475288" algn="l"/>
                  <a:tab pos="6389688" algn="l"/>
                  <a:tab pos="7304088" algn="l"/>
                  <a:tab pos="8218488" algn="l"/>
                  <a:tab pos="9132888" algn="l"/>
                  <a:tab pos="10047288" algn="l"/>
                  <a:tab pos="10048875" algn="l"/>
                  <a:tab pos="10506075" algn="l"/>
                  <a:tab pos="10507663" algn="l"/>
                  <a:tab pos="10509250" algn="l"/>
                  <a:tab pos="10510838" algn="l"/>
                  <a:tab pos="10512425" algn="l"/>
                  <a:tab pos="10514013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buClrTx/>
                <a:buFontTx/>
                <a:buNone/>
              </a:pPr>
              <a:r>
                <a:rPr lang="en-US" altLang="en-US" sz="2400" b="1">
                  <a:solidFill>
                    <a:srgbClr val="333399"/>
                  </a:solidFill>
                  <a:latin typeface="Times New Roman" pitchFamily="16" charset="0"/>
                </a:rPr>
                <a:t>	Connecting line means </a:t>
              </a:r>
              <a:r>
                <a:rPr lang="en-US" altLang="en-US" sz="2400" b="1">
                  <a:solidFill>
                    <a:srgbClr val="333399"/>
                  </a:solidFill>
                  <a:latin typeface="Courier New" pitchFamily="49" charset="0"/>
                </a:rPr>
                <a:t>ClassA</a:t>
              </a:r>
              <a:r>
                <a:rPr lang="en-US" altLang="en-US" sz="2400" b="1">
                  <a:solidFill>
                    <a:srgbClr val="333399"/>
                  </a:solidFill>
                  <a:latin typeface="Times New Roman" pitchFamily="16" charset="0"/>
                </a:rPr>
                <a:t> and </a:t>
              </a:r>
              <a:r>
                <a:rPr lang="en-US" altLang="en-US" sz="2400" b="1">
                  <a:solidFill>
                    <a:srgbClr val="333399"/>
                  </a:solidFill>
                  <a:latin typeface="Courier New" pitchFamily="49" charset="0"/>
                </a:rPr>
                <a:t>ClassB</a:t>
              </a:r>
              <a:r>
                <a:rPr lang="en-US" altLang="en-US" sz="2400" b="1">
                  <a:solidFill>
                    <a:srgbClr val="333399"/>
                  </a:solidFill>
                  <a:latin typeface="Times New Roman" pitchFamily="16" charset="0"/>
                </a:rPr>
                <a:t> have a relationship</a:t>
              </a:r>
            </a:p>
          </p:txBody>
        </p:sp>
        <p:sp>
          <p:nvSpPr>
            <p:cNvPr id="24600" name="Line 24"/>
            <p:cNvSpPr>
              <a:spLocks noChangeShapeType="1"/>
            </p:cNvSpPr>
            <p:nvPr/>
          </p:nvSpPr>
          <p:spPr bwMode="auto">
            <a:xfrm>
              <a:off x="2400" y="1728"/>
              <a:ext cx="0" cy="617"/>
            </a:xfrm>
            <a:prstGeom prst="line">
              <a:avLst/>
            </a:prstGeom>
            <a:noFill/>
            <a:ln w="19080" cap="sq">
              <a:solidFill>
                <a:srgbClr val="333399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1" name="Line 25"/>
            <p:cNvSpPr>
              <a:spLocks noChangeShapeType="1"/>
            </p:cNvSpPr>
            <p:nvPr/>
          </p:nvSpPr>
          <p:spPr bwMode="auto">
            <a:xfrm>
              <a:off x="2400" y="1728"/>
              <a:ext cx="137" cy="0"/>
            </a:xfrm>
            <a:prstGeom prst="line">
              <a:avLst/>
            </a:prstGeom>
            <a:noFill/>
            <a:ln w="25560" cap="sq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82208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06400" y="52389"/>
            <a:ext cx="11379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333399"/>
                </a:solidFill>
                <a:latin typeface="Times New Roman" pitchFamily="16" charset="0"/>
              </a:rPr>
              <a:t>Method and Instance Variable Descriptions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731838" indent="-27463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Instance Variables Format</a:t>
            </a:r>
          </a:p>
          <a:p>
            <a:pPr lvl="1">
              <a:spcBef>
                <a:spcPts val="700"/>
              </a:spcBef>
              <a:buFont typeface="Courier New" pitchFamily="49" charset="0"/>
              <a:buChar char="–"/>
            </a:pPr>
            <a:r>
              <a:rPr lang="en-US" altLang="en-US" sz="2800" b="1" dirty="0" err="1">
                <a:solidFill>
                  <a:schemeClr val="tx1"/>
                </a:solidFill>
                <a:latin typeface="Courier New" pitchFamily="49" charset="0"/>
              </a:rPr>
              <a:t>variableName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 : 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pitchFamily="49" charset="0"/>
              </a:rPr>
              <a:t>variableType</a:t>
            </a:r>
            <a:endParaRPr lang="en-US" altLang="en-US" sz="2800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For example, </a:t>
            </a:r>
          </a:p>
          <a:p>
            <a:pPr marL="733425" lvl="1">
              <a:spcBef>
                <a:spcPts val="70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pitchFamily="49" charset="0"/>
              </a:rPr>
              <a:t>upValue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 : 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endParaRPr lang="en-US" altLang="en-US" sz="2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Method Header Format</a:t>
            </a:r>
          </a:p>
          <a:p>
            <a:pPr lvl="1">
              <a:spcBef>
                <a:spcPts val="700"/>
              </a:spcBef>
              <a:buFont typeface="Courier New" pitchFamily="49" charset="0"/>
              <a:buChar char="–"/>
            </a:pPr>
            <a:r>
              <a:rPr lang="en-US" altLang="en-US" sz="2800" b="1" dirty="0" err="1">
                <a:solidFill>
                  <a:schemeClr val="tx1"/>
                </a:solidFill>
                <a:latin typeface="Courier New" pitchFamily="49" charset="0"/>
              </a:rPr>
              <a:t>methodName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pitchFamily="49" charset="0"/>
              </a:rPr>
              <a:t>argumentName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 :</a:t>
            </a:r>
          </a:p>
          <a:p>
            <a:pPr marL="733425" lvl="1">
              <a:spcBef>
                <a:spcPts val="70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				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pitchFamily="49" charset="0"/>
              </a:rPr>
              <a:t>argumentType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): 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pitchFamily="49" charset="0"/>
              </a:rPr>
              <a:t>returnType</a:t>
            </a:r>
            <a:endParaRPr lang="en-US" altLang="en-US" sz="2800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For example,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 marL="733425" lvl="1">
              <a:spcBef>
                <a:spcPts val="70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		setDie1(newDie1 : Die) : void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$ denotes a static method or variable, for example:</a:t>
            </a:r>
          </a:p>
          <a:p>
            <a:pPr marL="733425" lvl="1">
              <a:spcBef>
                <a:spcPts val="70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		$ 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pitchFamily="49" charset="0"/>
              </a:rPr>
              <a:t>myStaticMethod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(x : 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) : void</a:t>
            </a:r>
          </a:p>
        </p:txBody>
      </p:sp>
    </p:spTree>
    <p:extLst>
      <p:ext uri="{BB962C8B-B14F-4D97-AF65-F5344CB8AC3E}">
        <p14:creationId xmlns:p14="http://schemas.microsoft.com/office/powerpoint/2010/main" val="10038817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203200" y="-15875"/>
            <a:ext cx="117856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b="1">
                <a:solidFill>
                  <a:srgbClr val="333399"/>
                </a:solidFill>
                <a:latin typeface="Times New Roman" pitchFamily="16" charset="0"/>
              </a:rPr>
              <a:t>UML Class Diagrams &amp; Aggregation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700618" y="685801"/>
            <a:ext cx="10790767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UML class diagram for 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pitchFamily="49" charset="0"/>
              </a:rPr>
              <a:t>PairOfDice</a:t>
            </a:r>
            <a:r>
              <a:rPr lang="en-US" altLang="en-US" sz="2800" b="1" dirty="0">
                <a:solidFill>
                  <a:schemeClr val="tx1"/>
                </a:solidFill>
                <a:latin typeface="Times New Roman" pitchFamily="16" charset="0"/>
              </a:rPr>
              <a:t> &amp; 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Die: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7721600" y="2897189"/>
            <a:ext cx="3744384" cy="2273300"/>
            <a:chOff x="3648" y="1825"/>
            <a:chExt cx="1769" cy="1432"/>
          </a:xfrm>
        </p:grpSpPr>
        <p:sp>
          <p:nvSpPr>
            <p:cNvPr id="26628" name="Rectangle 4"/>
            <p:cNvSpPr>
              <a:spLocks noChangeArrowheads="1"/>
            </p:cNvSpPr>
            <p:nvPr/>
          </p:nvSpPr>
          <p:spPr bwMode="auto">
            <a:xfrm>
              <a:off x="3648" y="1825"/>
              <a:ext cx="1769" cy="234"/>
            </a:xfrm>
            <a:prstGeom prst="rect">
              <a:avLst/>
            </a:prstGeom>
            <a:solidFill>
              <a:srgbClr val="FFFF99"/>
            </a:solidFill>
            <a:ln w="12600" cap="sq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b="1">
                  <a:latin typeface="Courier New" pitchFamily="49" charset="0"/>
                </a:rPr>
                <a:t>Die</a:t>
              </a:r>
            </a:p>
          </p:txBody>
        </p:sp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3648" y="2064"/>
              <a:ext cx="1769" cy="521"/>
            </a:xfrm>
            <a:prstGeom prst="rect">
              <a:avLst/>
            </a:prstGeom>
            <a:solidFill>
              <a:srgbClr val="FFFF99"/>
            </a:solidFill>
            <a:ln w="12600" cap="sq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b="1">
                  <a:latin typeface="Courier New" pitchFamily="49" charset="0"/>
                </a:rPr>
                <a:t>numFaces: int</a:t>
              </a:r>
            </a:p>
            <a:p>
              <a:pPr>
                <a:buClrTx/>
                <a:buFontTx/>
                <a:buNone/>
              </a:pPr>
              <a:r>
                <a:rPr lang="en-US" altLang="en-US" b="1">
                  <a:latin typeface="Courier New" pitchFamily="49" charset="0"/>
                </a:rPr>
                <a:t>upValue : int</a:t>
              </a:r>
            </a:p>
            <a:p>
              <a:pPr>
                <a:buClrTx/>
                <a:buFontTx/>
                <a:buNone/>
              </a:pPr>
              <a:endParaRPr lang="en-US" altLang="en-US" b="1">
                <a:latin typeface="Courier New" pitchFamily="49" charset="0"/>
              </a:endParaRPr>
            </a:p>
          </p:txBody>
        </p:sp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3648" y="2592"/>
              <a:ext cx="1769" cy="665"/>
            </a:xfrm>
            <a:prstGeom prst="rect">
              <a:avLst/>
            </a:prstGeom>
            <a:solidFill>
              <a:srgbClr val="FFFF99"/>
            </a:solidFill>
            <a:ln w="12600" cap="sq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b="1">
                  <a:latin typeface="Courier New" pitchFamily="49" charset="0"/>
                </a:rPr>
                <a:t>getUpValue() : int</a:t>
              </a:r>
            </a:p>
            <a:p>
              <a:pPr>
                <a:buClrTx/>
                <a:buFontTx/>
                <a:buNone/>
              </a:pPr>
              <a:r>
                <a:rPr lang="en-US" altLang="en-US" b="1">
                  <a:latin typeface="Courier New" pitchFamily="49" charset="0"/>
                </a:rPr>
                <a:t>getNumFaces() : int</a:t>
              </a:r>
            </a:p>
            <a:p>
              <a:pPr>
                <a:buClrTx/>
                <a:buFontTx/>
                <a:buNone/>
              </a:pPr>
              <a:r>
                <a:rPr lang="en-US" altLang="en-US" b="1">
                  <a:latin typeface="Courier New" pitchFamily="49" charset="0"/>
                </a:rPr>
                <a:t>roll() : void</a:t>
              </a:r>
            </a:p>
          </p:txBody>
        </p:sp>
      </p:grpSp>
      <p:grpSp>
        <p:nvGrpSpPr>
          <p:cNvPr id="26631" name="Group 7"/>
          <p:cNvGrpSpPr>
            <a:grpSpLocks/>
          </p:cNvGrpSpPr>
          <p:nvPr/>
        </p:nvGrpSpPr>
        <p:grpSpPr bwMode="auto">
          <a:xfrm>
            <a:off x="508000" y="2897189"/>
            <a:ext cx="7198784" cy="3173412"/>
            <a:chOff x="240" y="1825"/>
            <a:chExt cx="3401" cy="1999"/>
          </a:xfrm>
        </p:grpSpPr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240" y="1825"/>
              <a:ext cx="2585" cy="234"/>
            </a:xfrm>
            <a:prstGeom prst="rect">
              <a:avLst/>
            </a:prstGeom>
            <a:solidFill>
              <a:srgbClr val="FFFF99"/>
            </a:solidFill>
            <a:ln w="12600" cap="sq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b="1">
                  <a:latin typeface="Courier New" pitchFamily="49" charset="0"/>
                </a:rPr>
                <a:t>PairOfDice</a:t>
              </a:r>
            </a:p>
          </p:txBody>
        </p:sp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>
              <a:off x="240" y="2064"/>
              <a:ext cx="2585" cy="647"/>
            </a:xfrm>
            <a:prstGeom prst="rect">
              <a:avLst/>
            </a:prstGeom>
            <a:solidFill>
              <a:srgbClr val="FFFF99"/>
            </a:solidFill>
            <a:ln w="12600" cap="sq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b="1">
                  <a:latin typeface="Courier New" pitchFamily="49" charset="0"/>
                </a:rPr>
                <a:t>die1: Die</a:t>
              </a:r>
            </a:p>
            <a:p>
              <a:pPr>
                <a:buClrTx/>
                <a:buFontTx/>
                <a:buNone/>
              </a:pPr>
              <a:r>
                <a:rPr lang="en-US" altLang="en-US" b="1">
                  <a:latin typeface="Courier New" pitchFamily="49" charset="0"/>
                </a:rPr>
                <a:t>die2: Die</a:t>
              </a:r>
            </a:p>
          </p:txBody>
        </p:sp>
        <p:sp>
          <p:nvSpPr>
            <p:cNvPr id="26634" name="Rectangle 10"/>
            <p:cNvSpPr>
              <a:spLocks noChangeArrowheads="1"/>
            </p:cNvSpPr>
            <p:nvPr/>
          </p:nvSpPr>
          <p:spPr bwMode="auto">
            <a:xfrm>
              <a:off x="240" y="2592"/>
              <a:ext cx="2585" cy="1232"/>
            </a:xfrm>
            <a:prstGeom prst="rect">
              <a:avLst/>
            </a:prstGeom>
            <a:solidFill>
              <a:srgbClr val="FFFF99"/>
            </a:solidFill>
            <a:ln w="12600" cap="sq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b="1">
                  <a:latin typeface="Courier New" pitchFamily="49" charset="0"/>
                </a:rPr>
                <a:t>getDie1() : Die</a:t>
              </a:r>
            </a:p>
            <a:p>
              <a:pPr>
                <a:buClrTx/>
                <a:buFontTx/>
                <a:buNone/>
              </a:pPr>
              <a:r>
                <a:rPr lang="en-US" altLang="en-US" b="1">
                  <a:latin typeface="Courier New" pitchFamily="49" charset="0"/>
                </a:rPr>
                <a:t>getDie2() : Die</a:t>
              </a:r>
            </a:p>
            <a:p>
              <a:pPr>
                <a:buClrTx/>
                <a:buFontTx/>
                <a:buNone/>
              </a:pPr>
              <a:r>
                <a:rPr lang="en-US" altLang="en-US" b="1">
                  <a:latin typeface="Courier New" pitchFamily="49" charset="0"/>
                </a:rPr>
                <a:t>getTotal() : int</a:t>
              </a:r>
            </a:p>
            <a:p>
              <a:pPr>
                <a:buClrTx/>
                <a:buFontTx/>
                <a:buNone/>
              </a:pPr>
              <a:r>
                <a:rPr lang="en-US" altLang="en-US" b="1">
                  <a:latin typeface="Courier New" pitchFamily="49" charset="0"/>
                </a:rPr>
                <a:t>rollDice() : void</a:t>
              </a:r>
            </a:p>
            <a:p>
              <a:pPr>
                <a:buClrTx/>
                <a:buFontTx/>
                <a:buNone/>
              </a:pPr>
              <a:r>
                <a:rPr lang="en-US" altLang="en-US" b="1">
                  <a:latin typeface="Courier New" pitchFamily="49" charset="0"/>
                </a:rPr>
                <a:t>setDie1(newDie1: Die) : void</a:t>
              </a:r>
            </a:p>
            <a:p>
              <a:pPr>
                <a:buClrTx/>
                <a:buFontTx/>
                <a:buNone/>
              </a:pPr>
              <a:r>
                <a:rPr lang="en-US" altLang="en-US" b="1">
                  <a:latin typeface="Courier New" pitchFamily="49" charset="0"/>
                </a:rPr>
                <a:t>setDie2(newDie2: Die) : void</a:t>
              </a:r>
            </a:p>
            <a:p>
              <a:pPr>
                <a:buClrTx/>
                <a:buFontTx/>
                <a:buNone/>
              </a:pPr>
              <a:endParaRPr lang="en-US" altLang="en-US" b="1">
                <a:latin typeface="Courier New" pitchFamily="49" charset="0"/>
              </a:endParaRPr>
            </a:p>
          </p:txBody>
        </p:sp>
        <p:sp>
          <p:nvSpPr>
            <p:cNvPr id="26635" name="Line 11"/>
            <p:cNvSpPr>
              <a:spLocks noChangeShapeType="1"/>
            </p:cNvSpPr>
            <p:nvPr/>
          </p:nvSpPr>
          <p:spPr bwMode="auto">
            <a:xfrm>
              <a:off x="3120" y="2064"/>
              <a:ext cx="521" cy="0"/>
            </a:xfrm>
            <a:prstGeom prst="line">
              <a:avLst/>
            </a:prstGeom>
            <a:noFill/>
            <a:ln w="19080" cap="sq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6" name="AutoShape 12"/>
            <p:cNvSpPr>
              <a:spLocks noChangeArrowheads="1"/>
            </p:cNvSpPr>
            <p:nvPr/>
          </p:nvSpPr>
          <p:spPr bwMode="auto">
            <a:xfrm>
              <a:off x="2832" y="1920"/>
              <a:ext cx="281" cy="281"/>
            </a:xfrm>
            <a:prstGeom prst="flowChartDecision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7" name="Group 13"/>
          <p:cNvGrpSpPr>
            <a:grpSpLocks/>
          </p:cNvGrpSpPr>
          <p:nvPr/>
        </p:nvGrpSpPr>
        <p:grpSpPr bwMode="auto">
          <a:xfrm>
            <a:off x="6051551" y="3505202"/>
            <a:ext cx="4296834" cy="2921001"/>
            <a:chOff x="2859" y="2208"/>
            <a:chExt cx="2030" cy="1840"/>
          </a:xfrm>
        </p:grpSpPr>
        <p:sp>
          <p:nvSpPr>
            <p:cNvPr id="26638" name="Text Box 14"/>
            <p:cNvSpPr txBox="1">
              <a:spLocks noChangeArrowheads="1"/>
            </p:cNvSpPr>
            <p:nvPr/>
          </p:nvSpPr>
          <p:spPr bwMode="auto">
            <a:xfrm>
              <a:off x="2859" y="2208"/>
              <a:ext cx="16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Ctr="1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b="1">
                  <a:latin typeface="Verdana" pitchFamily="32" charset="0"/>
                </a:rPr>
                <a:t>1</a:t>
              </a:r>
            </a:p>
          </p:txBody>
        </p:sp>
        <p:sp>
          <p:nvSpPr>
            <p:cNvPr id="26639" name="Text Box 15"/>
            <p:cNvSpPr txBox="1">
              <a:spLocks noChangeArrowheads="1"/>
            </p:cNvSpPr>
            <p:nvPr/>
          </p:nvSpPr>
          <p:spPr bwMode="auto">
            <a:xfrm>
              <a:off x="3483" y="2208"/>
              <a:ext cx="16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Ctr="1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b="1">
                  <a:latin typeface="Verdana" pitchFamily="32" charset="0"/>
                </a:rPr>
                <a:t>2</a:t>
              </a:r>
            </a:p>
          </p:txBody>
        </p:sp>
        <p:grpSp>
          <p:nvGrpSpPr>
            <p:cNvPr id="26640" name="Group 16"/>
            <p:cNvGrpSpPr>
              <a:grpSpLocks/>
            </p:cNvGrpSpPr>
            <p:nvPr/>
          </p:nvGrpSpPr>
          <p:grpSpPr bwMode="auto">
            <a:xfrm>
              <a:off x="3022" y="2447"/>
              <a:ext cx="1867" cy="1601"/>
              <a:chOff x="3022" y="2447"/>
              <a:chExt cx="1867" cy="1601"/>
            </a:xfrm>
          </p:grpSpPr>
          <p:sp>
            <p:nvSpPr>
              <p:cNvPr id="26641" name="Text Box 17"/>
              <p:cNvSpPr txBox="1">
                <a:spLocks noChangeArrowheads="1"/>
              </p:cNvSpPr>
              <p:nvPr/>
            </p:nvSpPr>
            <p:spPr bwMode="auto">
              <a:xfrm>
                <a:off x="3033" y="3360"/>
                <a:ext cx="1856" cy="6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ts val="1500"/>
                  </a:spcBef>
                  <a:buClrTx/>
                  <a:buFontTx/>
                  <a:buNone/>
                </a:pPr>
                <a:r>
                  <a:rPr lang="en-US" altLang="en-US" sz="2400" b="1">
                    <a:solidFill>
                      <a:srgbClr val="333399"/>
                    </a:solidFill>
                    <a:latin typeface="Times New Roman" pitchFamily="16" charset="0"/>
                  </a:rPr>
                  <a:t>Denote multiplicity, 2 </a:t>
                </a:r>
                <a:r>
                  <a:rPr lang="en-US" altLang="en-US" sz="2400" b="1">
                    <a:solidFill>
                      <a:srgbClr val="333399"/>
                    </a:solidFill>
                    <a:latin typeface="Courier New" pitchFamily="49" charset="0"/>
                  </a:rPr>
                  <a:t>Die</a:t>
                </a:r>
                <a:r>
                  <a:rPr lang="en-US" altLang="en-US" sz="2400" b="1">
                    <a:solidFill>
                      <a:srgbClr val="333399"/>
                    </a:solidFill>
                    <a:latin typeface="Times New Roman" pitchFamily="16" charset="0"/>
                  </a:rPr>
                  <a:t> object for each </a:t>
                </a:r>
                <a:r>
                  <a:rPr lang="en-US" altLang="en-US" sz="2400" b="1">
                    <a:solidFill>
                      <a:srgbClr val="333399"/>
                    </a:solidFill>
                    <a:latin typeface="Courier New" pitchFamily="49" charset="0"/>
                  </a:rPr>
                  <a:t>PairOfDice</a:t>
                </a:r>
                <a:r>
                  <a:rPr lang="en-US" altLang="en-US" sz="2400" b="1">
                    <a:solidFill>
                      <a:srgbClr val="333399"/>
                    </a:solidFill>
                    <a:latin typeface="Times New Roman" pitchFamily="16" charset="0"/>
                  </a:rPr>
                  <a:t> object</a:t>
                </a:r>
              </a:p>
            </p:txBody>
          </p:sp>
          <p:sp>
            <p:nvSpPr>
              <p:cNvPr id="26642" name="Line 18"/>
              <p:cNvSpPr>
                <a:spLocks noChangeShapeType="1"/>
              </p:cNvSpPr>
              <p:nvPr/>
            </p:nvSpPr>
            <p:spPr bwMode="auto">
              <a:xfrm flipH="1" flipV="1">
                <a:off x="3022" y="2447"/>
                <a:ext cx="247" cy="961"/>
              </a:xfrm>
              <a:prstGeom prst="line">
                <a:avLst/>
              </a:prstGeom>
              <a:noFill/>
              <a:ln w="19080" cap="sq">
                <a:solidFill>
                  <a:srgbClr val="333399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3" name="Line 19"/>
              <p:cNvSpPr>
                <a:spLocks noChangeShapeType="1"/>
              </p:cNvSpPr>
              <p:nvPr/>
            </p:nvSpPr>
            <p:spPr bwMode="auto">
              <a:xfrm flipV="1">
                <a:off x="3273" y="2447"/>
                <a:ext cx="280" cy="961"/>
              </a:xfrm>
              <a:prstGeom prst="line">
                <a:avLst/>
              </a:prstGeom>
              <a:noFill/>
              <a:ln w="19080" cap="sq">
                <a:solidFill>
                  <a:srgbClr val="333399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644" name="Group 20"/>
          <p:cNvGrpSpPr>
            <a:grpSpLocks/>
          </p:cNvGrpSpPr>
          <p:nvPr/>
        </p:nvGrpSpPr>
        <p:grpSpPr bwMode="auto">
          <a:xfrm>
            <a:off x="5181600" y="1600200"/>
            <a:ext cx="4658784" cy="1512888"/>
            <a:chOff x="2448" y="1008"/>
            <a:chExt cx="2201" cy="953"/>
          </a:xfrm>
        </p:grpSpPr>
        <p:sp>
          <p:nvSpPr>
            <p:cNvPr id="26645" name="Text Box 21"/>
            <p:cNvSpPr txBox="1">
              <a:spLocks noChangeArrowheads="1"/>
            </p:cNvSpPr>
            <p:nvPr/>
          </p:nvSpPr>
          <p:spPr bwMode="auto">
            <a:xfrm>
              <a:off x="2448" y="1008"/>
              <a:ext cx="2201" cy="5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1250"/>
                </a:spcBef>
                <a:buClrTx/>
                <a:buFontTx/>
                <a:buNone/>
              </a:pPr>
              <a:r>
                <a:rPr lang="en-US" altLang="en-US" sz="2000" b="1">
                  <a:solidFill>
                    <a:srgbClr val="333399"/>
                  </a:solidFill>
                  <a:latin typeface="Times New Roman" pitchFamily="16" charset="0"/>
                </a:rPr>
                <a:t>Diamond denotes aggregation</a:t>
              </a:r>
            </a:p>
            <a:p>
              <a:pPr algn="ctr">
                <a:lnSpc>
                  <a:spcPct val="90000"/>
                </a:lnSpc>
                <a:spcBef>
                  <a:spcPts val="1250"/>
                </a:spcBef>
                <a:buClrTx/>
                <a:buFontTx/>
                <a:buNone/>
              </a:pPr>
              <a:r>
                <a:rPr lang="en-US" altLang="en-US" sz="2000" b="1">
                  <a:solidFill>
                    <a:srgbClr val="333399"/>
                  </a:solidFill>
                  <a:latin typeface="Courier New" pitchFamily="49" charset="0"/>
                </a:rPr>
                <a:t>PairOfDice</a:t>
              </a:r>
              <a:r>
                <a:rPr lang="en-US" altLang="en-US" sz="2000" b="1">
                  <a:solidFill>
                    <a:srgbClr val="333399"/>
                  </a:solidFill>
                  <a:latin typeface="Times New Roman" pitchFamily="16" charset="0"/>
                </a:rPr>
                <a:t> HAS-A </a:t>
              </a:r>
              <a:r>
                <a:rPr lang="en-US" altLang="en-US" sz="2000" b="1">
                  <a:solidFill>
                    <a:srgbClr val="333399"/>
                  </a:solidFill>
                  <a:latin typeface="Courier New" pitchFamily="49" charset="0"/>
                </a:rPr>
                <a:t>Die</a:t>
              </a:r>
            </a:p>
          </p:txBody>
        </p:sp>
        <p:sp>
          <p:nvSpPr>
            <p:cNvPr id="26646" name="Line 22"/>
            <p:cNvSpPr>
              <a:spLocks noChangeShapeType="1"/>
            </p:cNvSpPr>
            <p:nvPr/>
          </p:nvSpPr>
          <p:spPr bwMode="auto">
            <a:xfrm flipH="1">
              <a:off x="3017" y="1488"/>
              <a:ext cx="295" cy="473"/>
            </a:xfrm>
            <a:prstGeom prst="line">
              <a:avLst/>
            </a:prstGeom>
            <a:noFill/>
            <a:ln w="19080" cap="sq">
              <a:solidFill>
                <a:srgbClr val="333399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82787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406400" y="52389"/>
            <a:ext cx="11379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333399"/>
                </a:solidFill>
                <a:latin typeface="Times New Roman" pitchFamily="16" charset="0"/>
              </a:rPr>
              <a:t>UML Class Diagrams &amp; Inheritance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06400" y="685801"/>
            <a:ext cx="10202333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178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7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public class Student extends Person</a:t>
            </a:r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5283200" y="1677988"/>
            <a:ext cx="5065184" cy="2273299"/>
            <a:chOff x="2496" y="1057"/>
            <a:chExt cx="2393" cy="1432"/>
          </a:xfrm>
        </p:grpSpPr>
        <p:sp>
          <p:nvSpPr>
            <p:cNvPr id="27652" name="Rectangle 4"/>
            <p:cNvSpPr>
              <a:spLocks noChangeArrowheads="1"/>
            </p:cNvSpPr>
            <p:nvPr/>
          </p:nvSpPr>
          <p:spPr bwMode="auto">
            <a:xfrm>
              <a:off x="2496" y="1057"/>
              <a:ext cx="2393" cy="234"/>
            </a:xfrm>
            <a:prstGeom prst="rect">
              <a:avLst/>
            </a:prstGeom>
            <a:solidFill>
              <a:srgbClr val="FFFF99"/>
            </a:solidFill>
            <a:ln w="12600" cap="sq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b="1">
                  <a:latin typeface="Courier New" pitchFamily="49" charset="0"/>
                </a:rPr>
                <a:t>Person</a:t>
              </a:r>
            </a:p>
          </p:txBody>
        </p:sp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2496" y="1296"/>
              <a:ext cx="2393" cy="521"/>
            </a:xfrm>
            <a:prstGeom prst="rect">
              <a:avLst/>
            </a:prstGeom>
            <a:solidFill>
              <a:srgbClr val="FFFF99"/>
            </a:solidFill>
            <a:ln w="12600" cap="sq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b="1">
                  <a:latin typeface="Courier New" pitchFamily="49" charset="0"/>
                </a:rPr>
                <a:t>name: String</a:t>
              </a:r>
            </a:p>
            <a:p>
              <a:pPr>
                <a:buClrTx/>
                <a:buFontTx/>
                <a:buNone/>
              </a:pPr>
              <a:r>
                <a:rPr lang="en-US" altLang="en-US" b="1">
                  <a:latin typeface="Courier New" pitchFamily="49" charset="0"/>
                </a:rPr>
                <a:t>age : int</a:t>
              </a:r>
            </a:p>
          </p:txBody>
        </p:sp>
        <p:sp>
          <p:nvSpPr>
            <p:cNvPr id="27654" name="Rectangle 6"/>
            <p:cNvSpPr>
              <a:spLocks noChangeArrowheads="1"/>
            </p:cNvSpPr>
            <p:nvPr/>
          </p:nvSpPr>
          <p:spPr bwMode="auto">
            <a:xfrm>
              <a:off x="2496" y="1824"/>
              <a:ext cx="2393" cy="665"/>
            </a:xfrm>
            <a:prstGeom prst="rect">
              <a:avLst/>
            </a:prstGeom>
            <a:solidFill>
              <a:srgbClr val="FFFF99"/>
            </a:solidFill>
            <a:ln w="12600" cap="sq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b="1">
                  <a:latin typeface="Courier New" pitchFamily="49" charset="0"/>
                </a:rPr>
                <a:t>getAge() : int</a:t>
              </a:r>
            </a:p>
            <a:p>
              <a:pPr>
                <a:lnSpc>
                  <a:spcPct val="90000"/>
                </a:lnSpc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b="1">
                  <a:latin typeface="Courier New" pitchFamily="49" charset="0"/>
                </a:rPr>
                <a:t>getName() : String</a:t>
              </a:r>
            </a:p>
            <a:p>
              <a:pPr>
                <a:lnSpc>
                  <a:spcPct val="90000"/>
                </a:lnSpc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b="1">
                  <a:latin typeface="Courier New" pitchFamily="49" charset="0"/>
                </a:rPr>
                <a:t>setAge(newAge: int) : void</a:t>
              </a:r>
            </a:p>
          </p:txBody>
        </p:sp>
      </p:grpSp>
      <p:grpSp>
        <p:nvGrpSpPr>
          <p:cNvPr id="27655" name="Group 7"/>
          <p:cNvGrpSpPr>
            <a:grpSpLocks/>
          </p:cNvGrpSpPr>
          <p:nvPr/>
        </p:nvGrpSpPr>
        <p:grpSpPr bwMode="auto">
          <a:xfrm>
            <a:off x="304800" y="3886200"/>
            <a:ext cx="6995584" cy="815975"/>
            <a:chOff x="144" y="2448"/>
            <a:chExt cx="3305" cy="514"/>
          </a:xfrm>
        </p:grpSpPr>
        <p:sp>
          <p:nvSpPr>
            <p:cNvPr id="27656" name="Text Box 8"/>
            <p:cNvSpPr txBox="1">
              <a:spLocks noChangeArrowheads="1"/>
            </p:cNvSpPr>
            <p:nvPr/>
          </p:nvSpPr>
          <p:spPr bwMode="auto">
            <a:xfrm>
              <a:off x="144" y="2448"/>
              <a:ext cx="2201" cy="5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1250"/>
                </a:spcBef>
                <a:buClrTx/>
                <a:buFontTx/>
                <a:buNone/>
              </a:pPr>
              <a:r>
                <a:rPr lang="en-US" altLang="en-US" sz="2000" b="1">
                  <a:solidFill>
                    <a:srgbClr val="333399"/>
                  </a:solidFill>
                  <a:latin typeface="Times New Roman" pitchFamily="16" charset="0"/>
                </a:rPr>
                <a:t>Triangle denotes inheritance</a:t>
              </a:r>
            </a:p>
            <a:p>
              <a:pPr algn="ctr">
                <a:lnSpc>
                  <a:spcPct val="90000"/>
                </a:lnSpc>
                <a:spcBef>
                  <a:spcPts val="1250"/>
                </a:spcBef>
                <a:buClrTx/>
                <a:buFontTx/>
                <a:buNone/>
              </a:pPr>
              <a:r>
                <a:rPr lang="en-US" altLang="en-US" sz="2000" b="1">
                  <a:solidFill>
                    <a:srgbClr val="333399"/>
                  </a:solidFill>
                  <a:latin typeface="Courier New" pitchFamily="49" charset="0"/>
                </a:rPr>
                <a:t>Student</a:t>
              </a:r>
              <a:r>
                <a:rPr lang="en-US" altLang="en-US" sz="2000" b="1">
                  <a:solidFill>
                    <a:srgbClr val="333399"/>
                  </a:solidFill>
                  <a:latin typeface="Times New Roman" pitchFamily="16" charset="0"/>
                </a:rPr>
                <a:t> IS-A </a:t>
              </a:r>
              <a:r>
                <a:rPr lang="en-US" altLang="en-US" sz="2000" b="1">
                  <a:solidFill>
                    <a:srgbClr val="333399"/>
                  </a:solidFill>
                  <a:latin typeface="Courier New" pitchFamily="49" charset="0"/>
                </a:rPr>
                <a:t>Person</a:t>
              </a:r>
            </a:p>
          </p:txBody>
        </p: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>
              <a:off x="2304" y="2592"/>
              <a:ext cx="1145" cy="0"/>
            </a:xfrm>
            <a:prstGeom prst="line">
              <a:avLst/>
            </a:prstGeom>
            <a:noFill/>
            <a:ln w="19080" cap="sq">
              <a:solidFill>
                <a:srgbClr val="333399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58" name="Group 10"/>
          <p:cNvGrpSpPr>
            <a:grpSpLocks/>
          </p:cNvGrpSpPr>
          <p:nvPr/>
        </p:nvGrpSpPr>
        <p:grpSpPr bwMode="auto">
          <a:xfrm>
            <a:off x="4876800" y="3962401"/>
            <a:ext cx="5776384" cy="2500313"/>
            <a:chOff x="2304" y="2496"/>
            <a:chExt cx="2729" cy="1575"/>
          </a:xfrm>
        </p:grpSpPr>
        <p:grpSp>
          <p:nvGrpSpPr>
            <p:cNvPr id="27659" name="Group 11"/>
            <p:cNvGrpSpPr>
              <a:grpSpLocks/>
            </p:cNvGrpSpPr>
            <p:nvPr/>
          </p:nvGrpSpPr>
          <p:grpSpPr bwMode="auto">
            <a:xfrm>
              <a:off x="2304" y="3024"/>
              <a:ext cx="2729" cy="1047"/>
              <a:chOff x="2304" y="3024"/>
              <a:chExt cx="2729" cy="1047"/>
            </a:xfrm>
          </p:grpSpPr>
          <p:sp>
            <p:nvSpPr>
              <p:cNvPr id="27660" name="Rectangle 12"/>
              <p:cNvSpPr>
                <a:spLocks noChangeArrowheads="1"/>
              </p:cNvSpPr>
              <p:nvPr/>
            </p:nvSpPr>
            <p:spPr bwMode="auto">
              <a:xfrm>
                <a:off x="2304" y="3024"/>
                <a:ext cx="2729" cy="234"/>
              </a:xfrm>
              <a:prstGeom prst="rect">
                <a:avLst/>
              </a:prstGeom>
              <a:solidFill>
                <a:srgbClr val="FFFF99"/>
              </a:solidFill>
              <a:ln w="12600" cap="sq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en-US" b="1">
                    <a:latin typeface="Courier New" pitchFamily="49" charset="0"/>
                  </a:rPr>
                  <a:t>Student</a:t>
                </a:r>
              </a:p>
            </p:txBody>
          </p:sp>
          <p:sp>
            <p:nvSpPr>
              <p:cNvPr id="27661" name="Rectangle 13"/>
              <p:cNvSpPr>
                <a:spLocks noChangeArrowheads="1"/>
              </p:cNvSpPr>
              <p:nvPr/>
            </p:nvSpPr>
            <p:spPr bwMode="auto">
              <a:xfrm>
                <a:off x="2304" y="3263"/>
                <a:ext cx="2729" cy="281"/>
              </a:xfrm>
              <a:prstGeom prst="rect">
                <a:avLst/>
              </a:prstGeom>
              <a:solidFill>
                <a:srgbClr val="FFFF99"/>
              </a:solidFill>
              <a:ln w="12600" cap="sq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b="1">
                    <a:latin typeface="Courier New" pitchFamily="49" charset="0"/>
                  </a:rPr>
                  <a:t>gpa: double</a:t>
                </a:r>
              </a:p>
            </p:txBody>
          </p:sp>
          <p:sp>
            <p:nvSpPr>
              <p:cNvPr id="27662" name="Rectangle 14"/>
              <p:cNvSpPr>
                <a:spLocks noChangeArrowheads="1"/>
              </p:cNvSpPr>
              <p:nvPr/>
            </p:nvSpPr>
            <p:spPr bwMode="auto">
              <a:xfrm>
                <a:off x="2304" y="3551"/>
                <a:ext cx="2729" cy="520"/>
              </a:xfrm>
              <a:prstGeom prst="rect">
                <a:avLst/>
              </a:prstGeom>
              <a:solidFill>
                <a:srgbClr val="FFFF99"/>
              </a:solidFill>
              <a:ln w="12600" cap="sq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b="1">
                    <a:latin typeface="Courier New" pitchFamily="49" charset="0"/>
                  </a:rPr>
                  <a:t>getGPA() : double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b="1">
                    <a:latin typeface="Courier New" pitchFamily="49" charset="0"/>
                  </a:rPr>
                  <a:t>setGPA(newGPA: double) : void</a:t>
                </a:r>
              </a:p>
            </p:txBody>
          </p:sp>
        </p:grpSp>
        <p:grpSp>
          <p:nvGrpSpPr>
            <p:cNvPr id="27663" name="Group 15"/>
            <p:cNvGrpSpPr>
              <a:grpSpLocks/>
            </p:cNvGrpSpPr>
            <p:nvPr/>
          </p:nvGrpSpPr>
          <p:grpSpPr bwMode="auto">
            <a:xfrm>
              <a:off x="3504" y="2496"/>
              <a:ext cx="281" cy="520"/>
              <a:chOff x="3504" y="2496"/>
              <a:chExt cx="281" cy="520"/>
            </a:xfrm>
          </p:grpSpPr>
          <p:sp>
            <p:nvSpPr>
              <p:cNvPr id="27664" name="Line 16"/>
              <p:cNvSpPr>
                <a:spLocks noChangeShapeType="1"/>
              </p:cNvSpPr>
              <p:nvPr/>
            </p:nvSpPr>
            <p:spPr bwMode="auto">
              <a:xfrm flipH="1">
                <a:off x="3503" y="2496"/>
                <a:ext cx="145" cy="137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5" name="Line 17"/>
              <p:cNvSpPr>
                <a:spLocks noChangeShapeType="1"/>
              </p:cNvSpPr>
              <p:nvPr/>
            </p:nvSpPr>
            <p:spPr bwMode="auto">
              <a:xfrm>
                <a:off x="3510" y="2640"/>
                <a:ext cx="275" cy="0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6" name="Line 18"/>
              <p:cNvSpPr>
                <a:spLocks noChangeShapeType="1"/>
              </p:cNvSpPr>
              <p:nvPr/>
            </p:nvSpPr>
            <p:spPr bwMode="auto">
              <a:xfrm>
                <a:off x="3649" y="2496"/>
                <a:ext cx="131" cy="137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7" name="Line 19"/>
              <p:cNvSpPr>
                <a:spLocks noChangeShapeType="1"/>
              </p:cNvSpPr>
              <p:nvPr/>
            </p:nvSpPr>
            <p:spPr bwMode="auto">
              <a:xfrm>
                <a:off x="3649" y="2640"/>
                <a:ext cx="0" cy="376"/>
              </a:xfrm>
              <a:prstGeom prst="line">
                <a:avLst/>
              </a:prstGeom>
              <a:noFill/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3438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oundRect">
            <a:avLst>
              <a:gd name="adj" fmla="val 23"/>
            </a:avLst>
          </a:prstGeom>
          <a:solidFill>
            <a:srgbClr val="FF6633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latin typeface="Times New Roman" pitchFamily="16" charset="0"/>
              </a:rPr>
              <a:t>Without a plan, your Jack is doomed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984" y="984250"/>
            <a:ext cx="7315200" cy="569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02868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8940800" y="6381750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9D5E5559-54FA-463D-9259-0061916260CB}" type="slidenum">
              <a:rPr lang="en-US" altLang="en-US" sz="1400"/>
              <a:pPr algn="r">
                <a:buClrTx/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06400" y="-38100"/>
            <a:ext cx="11379200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itchFamily="16" charset="0"/>
              </a:rPr>
              <a:t>Encapsulation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731838" indent="-27463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2625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We can take one of two views of an object:</a:t>
            </a:r>
          </a:p>
          <a:p>
            <a:pPr lvl="1">
              <a:spcBef>
                <a:spcPts val="225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internal  -  the variables the object holds and the methods that make the object useful</a:t>
            </a:r>
          </a:p>
          <a:p>
            <a:pPr lvl="1">
              <a:spcBef>
                <a:spcPts val="225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external  -  the services that an object provides and how the object interacts</a:t>
            </a:r>
          </a:p>
          <a:p>
            <a:pPr>
              <a:spcBef>
                <a:spcPts val="2625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From the external view, an object is an </a:t>
            </a:r>
            <a:r>
              <a:rPr lang="en-US" altLang="en-US" sz="2800" i="1" dirty="0">
                <a:solidFill>
                  <a:schemeClr val="tx1"/>
                </a:solidFill>
                <a:latin typeface="Times New Roman" pitchFamily="16" charset="0"/>
              </a:rPr>
              <a:t>encapsulated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 entity, providing a set of specific services</a:t>
            </a:r>
          </a:p>
          <a:p>
            <a:pPr>
              <a:spcBef>
                <a:spcPts val="2625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These services define the </a:t>
            </a:r>
            <a:r>
              <a:rPr lang="en-US" altLang="en-US" sz="2800" i="1" dirty="0">
                <a:solidFill>
                  <a:schemeClr val="tx1"/>
                </a:solidFill>
                <a:latin typeface="Times New Roman" pitchFamily="16" charset="0"/>
              </a:rPr>
              <a:t>interface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 to the object</a:t>
            </a:r>
          </a:p>
          <a:p>
            <a:pPr lvl="1">
              <a:spcBef>
                <a:spcPts val="2250"/>
              </a:spcBef>
              <a:buFont typeface="Times New Roman" pitchFamily="16" charset="0"/>
              <a:buChar char="–"/>
            </a:pPr>
            <a:r>
              <a:rPr lang="en-US" altLang="en-US" sz="2400" i="1" dirty="0">
                <a:solidFill>
                  <a:schemeClr val="tx1"/>
                </a:solidFill>
                <a:latin typeface="Times New Roman" pitchFamily="16" charset="0"/>
              </a:rPr>
              <a:t>abstraction</a:t>
            </a: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 hides details from the rest of the system</a:t>
            </a:r>
          </a:p>
        </p:txBody>
      </p:sp>
    </p:spTree>
    <p:extLst>
      <p:ext uri="{BB962C8B-B14F-4D97-AF65-F5344CB8AC3E}">
        <p14:creationId xmlns:p14="http://schemas.microsoft.com/office/powerpoint/2010/main" val="1158177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406400" y="-373063"/>
            <a:ext cx="11379200" cy="1431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b="1">
                <a:solidFill>
                  <a:srgbClr val="333399"/>
                </a:solidFill>
                <a:latin typeface="Times New Roman" pitchFamily="16" charset="0"/>
              </a:rPr>
              <a:t>Class Diagrams and Encapsulation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06400" y="685801"/>
            <a:ext cx="11379200" cy="286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731838" indent="-27463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In a UML class diagram</a:t>
            </a:r>
          </a:p>
          <a:p>
            <a:pPr lvl="1"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public members can be preceded by +</a:t>
            </a:r>
          </a:p>
          <a:p>
            <a:pPr lvl="1"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private members are preceded by -</a:t>
            </a:r>
          </a:p>
          <a:p>
            <a:pPr lvl="1"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protected members are preceded by #</a:t>
            </a: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406400" y="3125789"/>
            <a:ext cx="11362267" cy="3173412"/>
            <a:chOff x="192" y="1969"/>
            <a:chExt cx="5368" cy="1999"/>
          </a:xfrm>
        </p:grpSpPr>
        <p:grpSp>
          <p:nvGrpSpPr>
            <p:cNvPr id="29700" name="Group 4"/>
            <p:cNvGrpSpPr>
              <a:grpSpLocks/>
            </p:cNvGrpSpPr>
            <p:nvPr/>
          </p:nvGrpSpPr>
          <p:grpSpPr bwMode="auto">
            <a:xfrm>
              <a:off x="3600" y="1969"/>
              <a:ext cx="1960" cy="1432"/>
              <a:chOff x="3600" y="1969"/>
              <a:chExt cx="1960" cy="1432"/>
            </a:xfrm>
          </p:grpSpPr>
          <p:sp>
            <p:nvSpPr>
              <p:cNvPr id="29701" name="Rectangle 5"/>
              <p:cNvSpPr>
                <a:spLocks noChangeArrowheads="1"/>
              </p:cNvSpPr>
              <p:nvPr/>
            </p:nvSpPr>
            <p:spPr bwMode="auto">
              <a:xfrm>
                <a:off x="3600" y="1969"/>
                <a:ext cx="1960" cy="234"/>
              </a:xfrm>
              <a:prstGeom prst="rect">
                <a:avLst/>
              </a:prstGeom>
              <a:solidFill>
                <a:srgbClr val="FFFF99"/>
              </a:solidFill>
              <a:ln w="12600" cap="sq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en-US" b="1">
                    <a:latin typeface="Courier New" pitchFamily="49" charset="0"/>
                  </a:rPr>
                  <a:t>Die</a:t>
                </a:r>
              </a:p>
            </p:txBody>
          </p:sp>
          <p:sp>
            <p:nvSpPr>
              <p:cNvPr id="29702" name="Rectangle 6"/>
              <p:cNvSpPr>
                <a:spLocks noChangeArrowheads="1"/>
              </p:cNvSpPr>
              <p:nvPr/>
            </p:nvSpPr>
            <p:spPr bwMode="auto">
              <a:xfrm>
                <a:off x="3600" y="2208"/>
                <a:ext cx="1960" cy="521"/>
              </a:xfrm>
              <a:prstGeom prst="rect">
                <a:avLst/>
              </a:prstGeom>
              <a:solidFill>
                <a:srgbClr val="FFFF99"/>
              </a:solidFill>
              <a:ln w="12600" cap="sq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b="1">
                    <a:latin typeface="Courier New" pitchFamily="49" charset="0"/>
                  </a:rPr>
                  <a:t>- numFaces: int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b="1">
                    <a:latin typeface="Courier New" pitchFamily="49" charset="0"/>
                  </a:rPr>
                  <a:t>- upValue : int</a:t>
                </a:r>
              </a:p>
              <a:p>
                <a:pPr>
                  <a:buClrTx/>
                  <a:buFontTx/>
                  <a:buNone/>
                </a:pPr>
                <a:endParaRPr lang="en-US" altLang="en-US" b="1">
                  <a:latin typeface="Courier New" pitchFamily="49" charset="0"/>
                </a:endParaRPr>
              </a:p>
            </p:txBody>
          </p:sp>
          <p:sp>
            <p:nvSpPr>
              <p:cNvPr id="29703" name="Rectangle 7"/>
              <p:cNvSpPr>
                <a:spLocks noChangeArrowheads="1"/>
              </p:cNvSpPr>
              <p:nvPr/>
            </p:nvSpPr>
            <p:spPr bwMode="auto">
              <a:xfrm>
                <a:off x="3600" y="2736"/>
                <a:ext cx="1960" cy="665"/>
              </a:xfrm>
              <a:prstGeom prst="rect">
                <a:avLst/>
              </a:prstGeom>
              <a:solidFill>
                <a:srgbClr val="FFFF99"/>
              </a:solidFill>
              <a:ln w="12600" cap="sq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b="1">
                    <a:latin typeface="Courier New" pitchFamily="49" charset="0"/>
                  </a:rPr>
                  <a:t>+ getUpValue() : int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b="1">
                    <a:latin typeface="Courier New" pitchFamily="49" charset="0"/>
                  </a:rPr>
                  <a:t>+ getNumFaces() : int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b="1">
                    <a:latin typeface="Courier New" pitchFamily="49" charset="0"/>
                  </a:rPr>
                  <a:t>+ roll() : void</a:t>
                </a:r>
              </a:p>
            </p:txBody>
          </p:sp>
        </p:grpSp>
        <p:grpSp>
          <p:nvGrpSpPr>
            <p:cNvPr id="29704" name="Group 8"/>
            <p:cNvGrpSpPr>
              <a:grpSpLocks/>
            </p:cNvGrpSpPr>
            <p:nvPr/>
          </p:nvGrpSpPr>
          <p:grpSpPr bwMode="auto">
            <a:xfrm>
              <a:off x="192" y="1969"/>
              <a:ext cx="2825" cy="1999"/>
              <a:chOff x="192" y="1969"/>
              <a:chExt cx="2825" cy="1999"/>
            </a:xfrm>
          </p:grpSpPr>
          <p:sp>
            <p:nvSpPr>
              <p:cNvPr id="29705" name="Rectangle 9"/>
              <p:cNvSpPr>
                <a:spLocks noChangeArrowheads="1"/>
              </p:cNvSpPr>
              <p:nvPr/>
            </p:nvSpPr>
            <p:spPr bwMode="auto">
              <a:xfrm>
                <a:off x="192" y="1969"/>
                <a:ext cx="2825" cy="234"/>
              </a:xfrm>
              <a:prstGeom prst="rect">
                <a:avLst/>
              </a:prstGeom>
              <a:solidFill>
                <a:srgbClr val="FFFF99"/>
              </a:solidFill>
              <a:ln w="12600" cap="sq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en-US" b="1">
                    <a:latin typeface="Courier New" pitchFamily="49" charset="0"/>
                  </a:rPr>
                  <a:t>PairOfDice</a:t>
                </a:r>
              </a:p>
            </p:txBody>
          </p:sp>
          <p:sp>
            <p:nvSpPr>
              <p:cNvPr id="29706" name="Rectangle 10"/>
              <p:cNvSpPr>
                <a:spLocks noChangeArrowheads="1"/>
              </p:cNvSpPr>
              <p:nvPr/>
            </p:nvSpPr>
            <p:spPr bwMode="auto">
              <a:xfrm>
                <a:off x="192" y="2208"/>
                <a:ext cx="2825" cy="521"/>
              </a:xfrm>
              <a:prstGeom prst="rect">
                <a:avLst/>
              </a:prstGeom>
              <a:solidFill>
                <a:srgbClr val="FFFF99"/>
              </a:solidFill>
              <a:ln w="12600" cap="sq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9pPr>
              </a:lstStyle>
              <a:p>
                <a:pPr>
                  <a:buFont typeface="Courier New" pitchFamily="49" charset="0"/>
                  <a:buChar char="-"/>
                </a:pPr>
                <a:r>
                  <a:rPr lang="en-US" altLang="en-US" b="1">
                    <a:latin typeface="Courier New" pitchFamily="49" charset="0"/>
                  </a:rPr>
                  <a:t> die1: Die</a:t>
                </a:r>
              </a:p>
              <a:p>
                <a:pPr>
                  <a:buFont typeface="Courier New" pitchFamily="49" charset="0"/>
                  <a:buChar char="-"/>
                </a:pPr>
                <a:r>
                  <a:rPr lang="en-US" altLang="en-US" b="1">
                    <a:latin typeface="Courier New" pitchFamily="49" charset="0"/>
                  </a:rPr>
                  <a:t> die2: Die</a:t>
                </a:r>
              </a:p>
            </p:txBody>
          </p:sp>
          <p:sp>
            <p:nvSpPr>
              <p:cNvPr id="29707" name="Rectangle 11"/>
              <p:cNvSpPr>
                <a:spLocks noChangeArrowheads="1"/>
              </p:cNvSpPr>
              <p:nvPr/>
            </p:nvSpPr>
            <p:spPr bwMode="auto">
              <a:xfrm>
                <a:off x="192" y="2736"/>
                <a:ext cx="2825" cy="1232"/>
              </a:xfrm>
              <a:prstGeom prst="rect">
                <a:avLst/>
              </a:prstGeom>
              <a:solidFill>
                <a:srgbClr val="FFFF99"/>
              </a:solidFill>
              <a:ln w="12600" cap="sq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b="1">
                    <a:latin typeface="Courier New" pitchFamily="49" charset="0"/>
                  </a:rPr>
                  <a:t>+ getDie1() : Die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b="1">
                    <a:latin typeface="Courier New" pitchFamily="49" charset="0"/>
                  </a:rPr>
                  <a:t>+ getDie2() : Die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b="1">
                    <a:latin typeface="Courier New" pitchFamily="49" charset="0"/>
                  </a:rPr>
                  <a:t>+ getTotal() : int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b="1">
                    <a:latin typeface="Courier New" pitchFamily="49" charset="0"/>
                  </a:rPr>
                  <a:t>+ rollDice() : void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b="1">
                    <a:latin typeface="Courier New" pitchFamily="49" charset="0"/>
                  </a:rPr>
                  <a:t>+ setDie1(newDie1: Die) : void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b="1">
                    <a:latin typeface="Courier New" pitchFamily="49" charset="0"/>
                  </a:rPr>
                  <a:t>+ setDie2(newDie2: Die) : void</a:t>
                </a:r>
              </a:p>
              <a:p>
                <a:pPr>
                  <a:buClrTx/>
                  <a:buFontTx/>
                  <a:buNone/>
                </a:pPr>
                <a:endParaRPr lang="en-US" altLang="en-US" b="1">
                  <a:latin typeface="Courier New" pitchFamily="49" charset="0"/>
                </a:endParaRPr>
              </a:p>
            </p:txBody>
          </p:sp>
        </p:grpSp>
        <p:sp>
          <p:nvSpPr>
            <p:cNvPr id="29708" name="Line 12"/>
            <p:cNvSpPr>
              <a:spLocks noChangeShapeType="1"/>
            </p:cNvSpPr>
            <p:nvPr/>
          </p:nvSpPr>
          <p:spPr bwMode="auto">
            <a:xfrm>
              <a:off x="3312" y="2208"/>
              <a:ext cx="281" cy="0"/>
            </a:xfrm>
            <a:prstGeom prst="line">
              <a:avLst/>
            </a:prstGeom>
            <a:noFill/>
            <a:ln w="19080" cap="sq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9" name="AutoShape 13"/>
            <p:cNvSpPr>
              <a:spLocks noChangeArrowheads="1"/>
            </p:cNvSpPr>
            <p:nvPr/>
          </p:nvSpPr>
          <p:spPr bwMode="auto">
            <a:xfrm>
              <a:off x="3024" y="2064"/>
              <a:ext cx="281" cy="281"/>
            </a:xfrm>
            <a:prstGeom prst="flowChartDecision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27249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406400" y="-160338"/>
            <a:ext cx="11379200" cy="1006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Interfaces in UML</a:t>
            </a:r>
            <a:b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</a:br>
            <a:r>
              <a:rPr lang="en-US" altLang="en-US" sz="2000" b="1">
                <a:solidFill>
                  <a:srgbClr val="333399"/>
                </a:solidFill>
                <a:latin typeface="Times New Roman" pitchFamily="16" charset="0"/>
              </a:rPr>
              <a:t>(</a:t>
            </a:r>
            <a:r>
              <a:rPr lang="en-US" altLang="en-US" sz="2000" b="1">
                <a:solidFill>
                  <a:srgbClr val="CCCCFF"/>
                </a:solidFill>
                <a:latin typeface="Times New Roman" pitchFamily="16" charset="0"/>
                <a:hlinkClick r:id="rId3"/>
              </a:rPr>
              <a:t>http://www.informit.com/articles/article.asp?p=336264&amp;seqNum=3</a:t>
            </a:r>
            <a:r>
              <a:rPr lang="en-US" altLang="en-US" sz="2000" b="1">
                <a:solidFill>
                  <a:srgbClr val="333399"/>
                </a:solidFill>
                <a:latin typeface="Times New Roman" pitchFamily="16" charset="0"/>
              </a:rPr>
              <a:t>)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06400" y="1219200"/>
            <a:ext cx="11277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98488" indent="-598488">
              <a:tabLst>
                <a:tab pos="598488" algn="l"/>
                <a:tab pos="1055688" algn="l"/>
                <a:tab pos="1512888" algn="l"/>
                <a:tab pos="1970088" algn="l"/>
                <a:tab pos="2427288" algn="l"/>
                <a:tab pos="2884488" algn="l"/>
                <a:tab pos="3341688" algn="l"/>
                <a:tab pos="3798888" algn="l"/>
                <a:tab pos="4256088" algn="l"/>
                <a:tab pos="4713288" algn="l"/>
                <a:tab pos="5170488" algn="l"/>
                <a:tab pos="5627688" algn="l"/>
                <a:tab pos="6084888" algn="l"/>
                <a:tab pos="6542088" algn="l"/>
                <a:tab pos="6999288" algn="l"/>
                <a:tab pos="7456488" algn="l"/>
                <a:tab pos="7913688" algn="l"/>
                <a:tab pos="8370888" algn="l"/>
                <a:tab pos="8828088" algn="l"/>
                <a:tab pos="9285288" algn="l"/>
                <a:tab pos="97424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979488" indent="-522288">
              <a:tabLst>
                <a:tab pos="598488" algn="l"/>
                <a:tab pos="1055688" algn="l"/>
                <a:tab pos="1512888" algn="l"/>
                <a:tab pos="1970088" algn="l"/>
                <a:tab pos="2427288" algn="l"/>
                <a:tab pos="2884488" algn="l"/>
                <a:tab pos="3341688" algn="l"/>
                <a:tab pos="3798888" algn="l"/>
                <a:tab pos="4256088" algn="l"/>
                <a:tab pos="4713288" algn="l"/>
                <a:tab pos="5170488" algn="l"/>
                <a:tab pos="5627688" algn="l"/>
                <a:tab pos="6084888" algn="l"/>
                <a:tab pos="6542088" algn="l"/>
                <a:tab pos="6999288" algn="l"/>
                <a:tab pos="7456488" algn="l"/>
                <a:tab pos="7913688" algn="l"/>
                <a:tab pos="8370888" algn="l"/>
                <a:tab pos="8828088" algn="l"/>
                <a:tab pos="9285288" algn="l"/>
                <a:tab pos="97424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598488" algn="l"/>
                <a:tab pos="1055688" algn="l"/>
                <a:tab pos="1512888" algn="l"/>
                <a:tab pos="1970088" algn="l"/>
                <a:tab pos="2427288" algn="l"/>
                <a:tab pos="2884488" algn="l"/>
                <a:tab pos="3341688" algn="l"/>
                <a:tab pos="3798888" algn="l"/>
                <a:tab pos="4256088" algn="l"/>
                <a:tab pos="4713288" algn="l"/>
                <a:tab pos="5170488" algn="l"/>
                <a:tab pos="5627688" algn="l"/>
                <a:tab pos="6084888" algn="l"/>
                <a:tab pos="6542088" algn="l"/>
                <a:tab pos="6999288" algn="l"/>
                <a:tab pos="7456488" algn="l"/>
                <a:tab pos="7913688" algn="l"/>
                <a:tab pos="8370888" algn="l"/>
                <a:tab pos="8828088" algn="l"/>
                <a:tab pos="9285288" algn="l"/>
                <a:tab pos="97424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598488" algn="l"/>
                <a:tab pos="1055688" algn="l"/>
                <a:tab pos="1512888" algn="l"/>
                <a:tab pos="1970088" algn="l"/>
                <a:tab pos="2427288" algn="l"/>
                <a:tab pos="2884488" algn="l"/>
                <a:tab pos="3341688" algn="l"/>
                <a:tab pos="3798888" algn="l"/>
                <a:tab pos="4256088" algn="l"/>
                <a:tab pos="4713288" algn="l"/>
                <a:tab pos="5170488" algn="l"/>
                <a:tab pos="5627688" algn="l"/>
                <a:tab pos="6084888" algn="l"/>
                <a:tab pos="6542088" algn="l"/>
                <a:tab pos="6999288" algn="l"/>
                <a:tab pos="7456488" algn="l"/>
                <a:tab pos="7913688" algn="l"/>
                <a:tab pos="8370888" algn="l"/>
                <a:tab pos="8828088" algn="l"/>
                <a:tab pos="9285288" algn="l"/>
                <a:tab pos="97424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598488" algn="l"/>
                <a:tab pos="1055688" algn="l"/>
                <a:tab pos="1512888" algn="l"/>
                <a:tab pos="1970088" algn="l"/>
                <a:tab pos="2427288" algn="l"/>
                <a:tab pos="2884488" algn="l"/>
                <a:tab pos="3341688" algn="l"/>
                <a:tab pos="3798888" algn="l"/>
                <a:tab pos="4256088" algn="l"/>
                <a:tab pos="4713288" algn="l"/>
                <a:tab pos="5170488" algn="l"/>
                <a:tab pos="5627688" algn="l"/>
                <a:tab pos="6084888" algn="l"/>
                <a:tab pos="6542088" algn="l"/>
                <a:tab pos="6999288" algn="l"/>
                <a:tab pos="7456488" algn="l"/>
                <a:tab pos="7913688" algn="l"/>
                <a:tab pos="8370888" algn="l"/>
                <a:tab pos="8828088" algn="l"/>
                <a:tab pos="9285288" algn="l"/>
                <a:tab pos="97424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8488" algn="l"/>
                <a:tab pos="1055688" algn="l"/>
                <a:tab pos="1512888" algn="l"/>
                <a:tab pos="1970088" algn="l"/>
                <a:tab pos="2427288" algn="l"/>
                <a:tab pos="2884488" algn="l"/>
                <a:tab pos="3341688" algn="l"/>
                <a:tab pos="3798888" algn="l"/>
                <a:tab pos="4256088" algn="l"/>
                <a:tab pos="4713288" algn="l"/>
                <a:tab pos="5170488" algn="l"/>
                <a:tab pos="5627688" algn="l"/>
                <a:tab pos="6084888" algn="l"/>
                <a:tab pos="6542088" algn="l"/>
                <a:tab pos="6999288" algn="l"/>
                <a:tab pos="7456488" algn="l"/>
                <a:tab pos="7913688" algn="l"/>
                <a:tab pos="8370888" algn="l"/>
                <a:tab pos="8828088" algn="l"/>
                <a:tab pos="9285288" algn="l"/>
                <a:tab pos="97424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8488" algn="l"/>
                <a:tab pos="1055688" algn="l"/>
                <a:tab pos="1512888" algn="l"/>
                <a:tab pos="1970088" algn="l"/>
                <a:tab pos="2427288" algn="l"/>
                <a:tab pos="2884488" algn="l"/>
                <a:tab pos="3341688" algn="l"/>
                <a:tab pos="3798888" algn="l"/>
                <a:tab pos="4256088" algn="l"/>
                <a:tab pos="4713288" algn="l"/>
                <a:tab pos="5170488" algn="l"/>
                <a:tab pos="5627688" algn="l"/>
                <a:tab pos="6084888" algn="l"/>
                <a:tab pos="6542088" algn="l"/>
                <a:tab pos="6999288" algn="l"/>
                <a:tab pos="7456488" algn="l"/>
                <a:tab pos="7913688" algn="l"/>
                <a:tab pos="8370888" algn="l"/>
                <a:tab pos="8828088" algn="l"/>
                <a:tab pos="9285288" algn="l"/>
                <a:tab pos="97424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8488" algn="l"/>
                <a:tab pos="1055688" algn="l"/>
                <a:tab pos="1512888" algn="l"/>
                <a:tab pos="1970088" algn="l"/>
                <a:tab pos="2427288" algn="l"/>
                <a:tab pos="2884488" algn="l"/>
                <a:tab pos="3341688" algn="l"/>
                <a:tab pos="3798888" algn="l"/>
                <a:tab pos="4256088" algn="l"/>
                <a:tab pos="4713288" algn="l"/>
                <a:tab pos="5170488" algn="l"/>
                <a:tab pos="5627688" algn="l"/>
                <a:tab pos="6084888" algn="l"/>
                <a:tab pos="6542088" algn="l"/>
                <a:tab pos="6999288" algn="l"/>
                <a:tab pos="7456488" algn="l"/>
                <a:tab pos="7913688" algn="l"/>
                <a:tab pos="8370888" algn="l"/>
                <a:tab pos="8828088" algn="l"/>
                <a:tab pos="9285288" algn="l"/>
                <a:tab pos="97424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8488" algn="l"/>
                <a:tab pos="1055688" algn="l"/>
                <a:tab pos="1512888" algn="l"/>
                <a:tab pos="1970088" algn="l"/>
                <a:tab pos="2427288" algn="l"/>
                <a:tab pos="2884488" algn="l"/>
                <a:tab pos="3341688" algn="l"/>
                <a:tab pos="3798888" algn="l"/>
                <a:tab pos="4256088" algn="l"/>
                <a:tab pos="4713288" algn="l"/>
                <a:tab pos="5170488" algn="l"/>
                <a:tab pos="5627688" algn="l"/>
                <a:tab pos="6084888" algn="l"/>
                <a:tab pos="6542088" algn="l"/>
                <a:tab pos="6999288" algn="l"/>
                <a:tab pos="7456488" algn="l"/>
                <a:tab pos="7913688" algn="l"/>
                <a:tab pos="8370888" algn="l"/>
                <a:tab pos="8828088" algn="l"/>
                <a:tab pos="9285288" algn="l"/>
                <a:tab pos="97424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2 ways to denote an interface</a:t>
            </a:r>
          </a:p>
          <a:p>
            <a:pPr lvl="1">
              <a:spcBef>
                <a:spcPts val="600"/>
              </a:spcBef>
              <a:buFont typeface="Times New Roman" pitchFamily="16" charset="0"/>
              <a:buAutoNum type="arabicPeriod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&lt;&lt;interface&gt;&gt;, OR</a:t>
            </a:r>
          </a:p>
          <a:p>
            <a:pPr lvl="1">
              <a:spcBef>
                <a:spcPts val="600"/>
              </a:spcBef>
              <a:buFont typeface="Times New Roman" pitchFamily="16" charset="0"/>
              <a:buAutoNum type="arabicPeriod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&lt;&lt;I&gt;&gt;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508000" y="2743200"/>
            <a:ext cx="11364384" cy="3538538"/>
            <a:chOff x="240" y="1728"/>
            <a:chExt cx="5369" cy="2229"/>
          </a:xfrm>
        </p:grpSpPr>
        <p:pic>
          <p:nvPicPr>
            <p:cNvPr id="3072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728"/>
              <a:ext cx="5369" cy="2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0725" name="Text Box 5"/>
            <p:cNvSpPr txBox="1">
              <a:spLocks noChangeArrowheads="1"/>
            </p:cNvSpPr>
            <p:nvPr/>
          </p:nvSpPr>
          <p:spPr bwMode="auto">
            <a:xfrm>
              <a:off x="240" y="1728"/>
              <a:ext cx="5369" cy="2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71797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406400" y="30164"/>
            <a:ext cx="11379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Abstract Classes in UML</a:t>
            </a:r>
            <a:b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</a:br>
            <a:r>
              <a:rPr lang="en-US" altLang="en-US" sz="2000" b="1">
                <a:solidFill>
                  <a:srgbClr val="333399"/>
                </a:solidFill>
                <a:latin typeface="Times New Roman" pitchFamily="16" charset="0"/>
              </a:rPr>
              <a:t>(</a:t>
            </a:r>
            <a:r>
              <a:rPr lang="en-US" altLang="en-US" sz="2000" b="1">
                <a:solidFill>
                  <a:srgbClr val="CCCCFF"/>
                </a:solidFill>
                <a:latin typeface="Times New Roman" pitchFamily="16" charset="0"/>
                <a:hlinkClick r:id="rId3"/>
              </a:rPr>
              <a:t>http://www.informit.com/articles/article.asp?p=336264&amp;seqNum=3</a:t>
            </a:r>
            <a:r>
              <a:rPr lang="en-US" altLang="en-US" sz="2000" b="1">
                <a:solidFill>
                  <a:srgbClr val="333399"/>
                </a:solidFill>
                <a:latin typeface="Times New Roman" pitchFamily="16" charset="0"/>
              </a:rPr>
              <a:t>)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06400" y="1371600"/>
            <a:ext cx="1148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98488" indent="-598488">
              <a:tabLst>
                <a:tab pos="598488" algn="l"/>
                <a:tab pos="1055688" algn="l"/>
                <a:tab pos="1512888" algn="l"/>
                <a:tab pos="1970088" algn="l"/>
                <a:tab pos="2427288" algn="l"/>
                <a:tab pos="2884488" algn="l"/>
                <a:tab pos="3341688" algn="l"/>
                <a:tab pos="3798888" algn="l"/>
                <a:tab pos="4256088" algn="l"/>
                <a:tab pos="4713288" algn="l"/>
                <a:tab pos="5170488" algn="l"/>
                <a:tab pos="5627688" algn="l"/>
                <a:tab pos="6084888" algn="l"/>
                <a:tab pos="6542088" algn="l"/>
                <a:tab pos="6999288" algn="l"/>
                <a:tab pos="7456488" algn="l"/>
                <a:tab pos="7913688" algn="l"/>
                <a:tab pos="8370888" algn="l"/>
                <a:tab pos="8828088" algn="l"/>
                <a:tab pos="9285288" algn="l"/>
                <a:tab pos="97424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979488" indent="-522288">
              <a:tabLst>
                <a:tab pos="598488" algn="l"/>
                <a:tab pos="1055688" algn="l"/>
                <a:tab pos="1512888" algn="l"/>
                <a:tab pos="1970088" algn="l"/>
                <a:tab pos="2427288" algn="l"/>
                <a:tab pos="2884488" algn="l"/>
                <a:tab pos="3341688" algn="l"/>
                <a:tab pos="3798888" algn="l"/>
                <a:tab pos="4256088" algn="l"/>
                <a:tab pos="4713288" algn="l"/>
                <a:tab pos="5170488" algn="l"/>
                <a:tab pos="5627688" algn="l"/>
                <a:tab pos="6084888" algn="l"/>
                <a:tab pos="6542088" algn="l"/>
                <a:tab pos="6999288" algn="l"/>
                <a:tab pos="7456488" algn="l"/>
                <a:tab pos="7913688" algn="l"/>
                <a:tab pos="8370888" algn="l"/>
                <a:tab pos="8828088" algn="l"/>
                <a:tab pos="9285288" algn="l"/>
                <a:tab pos="97424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598488" algn="l"/>
                <a:tab pos="1055688" algn="l"/>
                <a:tab pos="1512888" algn="l"/>
                <a:tab pos="1970088" algn="l"/>
                <a:tab pos="2427288" algn="l"/>
                <a:tab pos="2884488" algn="l"/>
                <a:tab pos="3341688" algn="l"/>
                <a:tab pos="3798888" algn="l"/>
                <a:tab pos="4256088" algn="l"/>
                <a:tab pos="4713288" algn="l"/>
                <a:tab pos="5170488" algn="l"/>
                <a:tab pos="5627688" algn="l"/>
                <a:tab pos="6084888" algn="l"/>
                <a:tab pos="6542088" algn="l"/>
                <a:tab pos="6999288" algn="l"/>
                <a:tab pos="7456488" algn="l"/>
                <a:tab pos="7913688" algn="l"/>
                <a:tab pos="8370888" algn="l"/>
                <a:tab pos="8828088" algn="l"/>
                <a:tab pos="9285288" algn="l"/>
                <a:tab pos="97424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598488" algn="l"/>
                <a:tab pos="1055688" algn="l"/>
                <a:tab pos="1512888" algn="l"/>
                <a:tab pos="1970088" algn="l"/>
                <a:tab pos="2427288" algn="l"/>
                <a:tab pos="2884488" algn="l"/>
                <a:tab pos="3341688" algn="l"/>
                <a:tab pos="3798888" algn="l"/>
                <a:tab pos="4256088" algn="l"/>
                <a:tab pos="4713288" algn="l"/>
                <a:tab pos="5170488" algn="l"/>
                <a:tab pos="5627688" algn="l"/>
                <a:tab pos="6084888" algn="l"/>
                <a:tab pos="6542088" algn="l"/>
                <a:tab pos="6999288" algn="l"/>
                <a:tab pos="7456488" algn="l"/>
                <a:tab pos="7913688" algn="l"/>
                <a:tab pos="8370888" algn="l"/>
                <a:tab pos="8828088" algn="l"/>
                <a:tab pos="9285288" algn="l"/>
                <a:tab pos="97424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598488" algn="l"/>
                <a:tab pos="1055688" algn="l"/>
                <a:tab pos="1512888" algn="l"/>
                <a:tab pos="1970088" algn="l"/>
                <a:tab pos="2427288" algn="l"/>
                <a:tab pos="2884488" algn="l"/>
                <a:tab pos="3341688" algn="l"/>
                <a:tab pos="3798888" algn="l"/>
                <a:tab pos="4256088" algn="l"/>
                <a:tab pos="4713288" algn="l"/>
                <a:tab pos="5170488" algn="l"/>
                <a:tab pos="5627688" algn="l"/>
                <a:tab pos="6084888" algn="l"/>
                <a:tab pos="6542088" algn="l"/>
                <a:tab pos="6999288" algn="l"/>
                <a:tab pos="7456488" algn="l"/>
                <a:tab pos="7913688" algn="l"/>
                <a:tab pos="8370888" algn="l"/>
                <a:tab pos="8828088" algn="l"/>
                <a:tab pos="9285288" algn="l"/>
                <a:tab pos="97424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8488" algn="l"/>
                <a:tab pos="1055688" algn="l"/>
                <a:tab pos="1512888" algn="l"/>
                <a:tab pos="1970088" algn="l"/>
                <a:tab pos="2427288" algn="l"/>
                <a:tab pos="2884488" algn="l"/>
                <a:tab pos="3341688" algn="l"/>
                <a:tab pos="3798888" algn="l"/>
                <a:tab pos="4256088" algn="l"/>
                <a:tab pos="4713288" algn="l"/>
                <a:tab pos="5170488" algn="l"/>
                <a:tab pos="5627688" algn="l"/>
                <a:tab pos="6084888" algn="l"/>
                <a:tab pos="6542088" algn="l"/>
                <a:tab pos="6999288" algn="l"/>
                <a:tab pos="7456488" algn="l"/>
                <a:tab pos="7913688" algn="l"/>
                <a:tab pos="8370888" algn="l"/>
                <a:tab pos="8828088" algn="l"/>
                <a:tab pos="9285288" algn="l"/>
                <a:tab pos="97424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8488" algn="l"/>
                <a:tab pos="1055688" algn="l"/>
                <a:tab pos="1512888" algn="l"/>
                <a:tab pos="1970088" algn="l"/>
                <a:tab pos="2427288" algn="l"/>
                <a:tab pos="2884488" algn="l"/>
                <a:tab pos="3341688" algn="l"/>
                <a:tab pos="3798888" algn="l"/>
                <a:tab pos="4256088" algn="l"/>
                <a:tab pos="4713288" algn="l"/>
                <a:tab pos="5170488" algn="l"/>
                <a:tab pos="5627688" algn="l"/>
                <a:tab pos="6084888" algn="l"/>
                <a:tab pos="6542088" algn="l"/>
                <a:tab pos="6999288" algn="l"/>
                <a:tab pos="7456488" algn="l"/>
                <a:tab pos="7913688" algn="l"/>
                <a:tab pos="8370888" algn="l"/>
                <a:tab pos="8828088" algn="l"/>
                <a:tab pos="9285288" algn="l"/>
                <a:tab pos="97424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8488" algn="l"/>
                <a:tab pos="1055688" algn="l"/>
                <a:tab pos="1512888" algn="l"/>
                <a:tab pos="1970088" algn="l"/>
                <a:tab pos="2427288" algn="l"/>
                <a:tab pos="2884488" algn="l"/>
                <a:tab pos="3341688" algn="l"/>
                <a:tab pos="3798888" algn="l"/>
                <a:tab pos="4256088" algn="l"/>
                <a:tab pos="4713288" algn="l"/>
                <a:tab pos="5170488" algn="l"/>
                <a:tab pos="5627688" algn="l"/>
                <a:tab pos="6084888" algn="l"/>
                <a:tab pos="6542088" algn="l"/>
                <a:tab pos="6999288" algn="l"/>
                <a:tab pos="7456488" algn="l"/>
                <a:tab pos="7913688" algn="l"/>
                <a:tab pos="8370888" algn="l"/>
                <a:tab pos="8828088" algn="l"/>
                <a:tab pos="9285288" algn="l"/>
                <a:tab pos="97424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8488" algn="l"/>
                <a:tab pos="1055688" algn="l"/>
                <a:tab pos="1512888" algn="l"/>
                <a:tab pos="1970088" algn="l"/>
                <a:tab pos="2427288" algn="l"/>
                <a:tab pos="2884488" algn="l"/>
                <a:tab pos="3341688" algn="l"/>
                <a:tab pos="3798888" algn="l"/>
                <a:tab pos="4256088" algn="l"/>
                <a:tab pos="4713288" algn="l"/>
                <a:tab pos="5170488" algn="l"/>
                <a:tab pos="5627688" algn="l"/>
                <a:tab pos="6084888" algn="l"/>
                <a:tab pos="6542088" algn="l"/>
                <a:tab pos="6999288" algn="l"/>
                <a:tab pos="7456488" algn="l"/>
                <a:tab pos="7913688" algn="l"/>
                <a:tab pos="8370888" algn="l"/>
                <a:tab pos="8828088" algn="l"/>
                <a:tab pos="9285288" algn="l"/>
                <a:tab pos="97424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2 ways to denote a class or method is abstract:</a:t>
            </a:r>
          </a:p>
          <a:p>
            <a:pPr lvl="1">
              <a:spcBef>
                <a:spcPts val="600"/>
              </a:spcBef>
              <a:buFont typeface="Times New Roman" pitchFamily="16" charset="0"/>
              <a:buAutoNum type="arabicPeriod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class or method name in italics, OR</a:t>
            </a:r>
          </a:p>
          <a:p>
            <a:pPr lvl="1">
              <a:spcBef>
                <a:spcPts val="600"/>
              </a:spcBef>
              <a:buFont typeface="Times New Roman" pitchFamily="16" charset="0"/>
              <a:buAutoNum type="arabicPeriod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{abstract} notation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609600" y="2895600"/>
            <a:ext cx="10856384" cy="3722688"/>
            <a:chOff x="288" y="1824"/>
            <a:chExt cx="5129" cy="2345"/>
          </a:xfrm>
        </p:grpSpPr>
        <p:pic>
          <p:nvPicPr>
            <p:cNvPr id="3174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1824"/>
              <a:ext cx="5129" cy="2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1749" name="Text Box 5"/>
            <p:cNvSpPr txBox="1">
              <a:spLocks noChangeArrowheads="1"/>
            </p:cNvSpPr>
            <p:nvPr/>
          </p:nvSpPr>
          <p:spPr bwMode="auto">
            <a:xfrm>
              <a:off x="288" y="1824"/>
              <a:ext cx="5129" cy="2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887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UML Sequence Diagrams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731838" indent="-27463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Demonstrate the behavior of objects in program</a:t>
            </a:r>
          </a:p>
          <a:p>
            <a:pPr lvl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describe the objects and the messages they pass 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diagrams are read left to right and descending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 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568" y="2560639"/>
            <a:ext cx="8168217" cy="378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4655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Top-down class design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06400" y="914400"/>
            <a:ext cx="113792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731838" indent="-27463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Top-down class design strategy:</a:t>
            </a:r>
          </a:p>
          <a:p>
            <a:pPr lvl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Decompose the problem into sub-problems (large chunks)</a:t>
            </a:r>
          </a:p>
          <a:p>
            <a:pPr lvl="2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b="1" i="1" dirty="0">
                <a:solidFill>
                  <a:schemeClr val="tx1"/>
                </a:solidFill>
                <a:latin typeface="Times New Roman" pitchFamily="16" charset="0"/>
              </a:rPr>
              <a:t>software decomposition</a:t>
            </a:r>
          </a:p>
          <a:p>
            <a:pPr lvl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Write skeletal classes for sub-problems.</a:t>
            </a:r>
          </a:p>
          <a:p>
            <a:pPr lvl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Write skeletal methods for sub-problems.</a:t>
            </a:r>
          </a:p>
          <a:p>
            <a:pPr lvl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Repeat for each sub-problem.</a:t>
            </a:r>
          </a:p>
          <a:p>
            <a:pPr marL="733425" lvl="1">
              <a:spcBef>
                <a:spcPts val="600"/>
              </a:spcBef>
              <a:buClrTx/>
              <a:buFontTx/>
              <a:buNone/>
            </a:pPr>
            <a:endParaRPr lang="en-US" altLang="en-US" sz="24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If necessary, go back and redesign higher-level classes to improve:</a:t>
            </a:r>
          </a:p>
          <a:p>
            <a:pPr lvl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modularity</a:t>
            </a:r>
          </a:p>
          <a:p>
            <a:pPr lvl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information hiding</a:t>
            </a:r>
          </a:p>
          <a:p>
            <a:pPr lvl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information flow</a:t>
            </a:r>
          </a:p>
          <a:p>
            <a:pPr lvl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58499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Designing Methods</a:t>
            </a: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731838" indent="-27463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Decide method signatures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numbers and types of parameters and return values</a:t>
            </a:r>
          </a:p>
          <a:p>
            <a:pPr marL="333375"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Write down what a method should do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use top-down design</a:t>
            </a:r>
          </a:p>
          <a:p>
            <a:pPr lvl="2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decompose methods into helper methods</a:t>
            </a:r>
          </a:p>
          <a:p>
            <a:pPr marL="333375"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Use </a:t>
            </a:r>
            <a:r>
              <a:rPr lang="en-US" altLang="en-US" sz="3200" dirty="0" err="1">
                <a:solidFill>
                  <a:schemeClr val="tx1"/>
                </a:solidFill>
                <a:latin typeface="Times New Roman" pitchFamily="16" charset="0"/>
              </a:rPr>
              <a:t>javadoc</a:t>
            </a: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 comments to describe methods</a:t>
            </a:r>
          </a:p>
          <a:p>
            <a:pPr marL="333375"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Use method specs for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828231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Results of Top-down class design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454400" y="1143001"/>
            <a:ext cx="4673600" cy="46037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spcBef>
                <a:spcPts val="15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Times New Roman" pitchFamily="16" charset="0"/>
              </a:rPr>
              <a:t>UML Class Diagrams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454400" y="2895600"/>
            <a:ext cx="4572000" cy="3272307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spcBef>
                <a:spcPts val="15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Times New Roman" pitchFamily="16" charset="0"/>
              </a:rPr>
              <a:t>Skeletal Classes</a:t>
            </a:r>
          </a:p>
          <a:p>
            <a:pPr algn="just">
              <a:spcBef>
                <a:spcPts val="15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 instance variables</a:t>
            </a:r>
          </a:p>
          <a:p>
            <a:pPr algn="just">
              <a:spcBef>
                <a:spcPts val="15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 static variables</a:t>
            </a:r>
          </a:p>
          <a:p>
            <a:pPr algn="just">
              <a:spcBef>
                <a:spcPts val="15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 class diagrams</a:t>
            </a:r>
          </a:p>
          <a:p>
            <a:pPr algn="just">
              <a:spcBef>
                <a:spcPts val="15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 method headers</a:t>
            </a:r>
          </a:p>
          <a:p>
            <a:pPr algn="just">
              <a:spcBef>
                <a:spcPts val="15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 </a:t>
            </a:r>
            <a:r>
              <a:rPr lang="en-US" altLang="en-US" sz="2400" b="1" i="1" dirty="0">
                <a:solidFill>
                  <a:schemeClr val="tx1"/>
                </a:solidFill>
                <a:latin typeface="Times New Roman" pitchFamily="16" charset="0"/>
              </a:rPr>
              <a:t>DOCUMENTATION</a:t>
            </a: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5791200" y="1600200"/>
            <a:ext cx="2117" cy="129540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31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Software Longevity</a:t>
            </a: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06400" y="914400"/>
            <a:ext cx="113792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731838" indent="-27463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The FORTRAN &amp; COBOL programming languages are almost 50 years old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many mainframes still use code written in the 1960s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software maintenance is more than ½ a project</a:t>
            </a:r>
          </a:p>
          <a:p>
            <a:pPr marL="333375"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Moral of the story: 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the code you write may outlive you, so make it:</a:t>
            </a:r>
          </a:p>
          <a:p>
            <a:pPr lvl="2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Easy to understand</a:t>
            </a:r>
          </a:p>
          <a:p>
            <a:pPr lvl="2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Easy to modify &amp; maintain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software must be ready to accommodate change</a:t>
            </a:r>
          </a:p>
        </p:txBody>
      </p:sp>
    </p:spTree>
    <p:extLst>
      <p:ext uri="{BB962C8B-B14F-4D97-AF65-F5344CB8AC3E}">
        <p14:creationId xmlns:p14="http://schemas.microsoft.com/office/powerpoint/2010/main" val="13019960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Software Maintenance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731838" indent="-27463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What is software maintenance?</a:t>
            </a:r>
          </a:p>
          <a:p>
            <a:pPr marL="333375"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Improving or extending existing software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incorporate new functionality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incorporate new data to be managed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incorporate new technologies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incorporate new algorithms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incorporate use with new tools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incorporate things we cannot think of now</a:t>
            </a:r>
          </a:p>
        </p:txBody>
      </p:sp>
    </p:spTree>
    <p:extLst>
      <p:ext uri="{BB962C8B-B14F-4D97-AF65-F5344CB8AC3E}">
        <p14:creationId xmlns:p14="http://schemas.microsoft.com/office/powerpoint/2010/main" val="8439821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1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oundRect">
            <a:avLst>
              <a:gd name="adj" fmla="val 23"/>
            </a:avLst>
          </a:prstGeom>
          <a:solidFill>
            <a:srgbClr val="FF6633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latin typeface="Times New Roman" pitchFamily="16" charset="0"/>
              </a:rPr>
              <a:t>Design, prototype, then implement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4" y="762000"/>
            <a:ext cx="508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418" y="822326"/>
            <a:ext cx="5242983" cy="380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434" y="4389439"/>
            <a:ext cx="3274484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70586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Summary</a:t>
            </a: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06400" y="914400"/>
            <a:ext cx="113792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731838" indent="-27463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Always use data driven &amp; top-down design: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identify and group system data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identify classes, their methods and method signatures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determine what methods should do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identify helper methods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Write down step by step algorithms inside methods to help you!!!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document each class, method and field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specify all conditions that need to be enforced or checked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decide where to generate exceptions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add to documentation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evaluate design, and repeat above process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until implementation instructions are well-defined</a:t>
            </a:r>
          </a:p>
        </p:txBody>
      </p:sp>
    </p:spTree>
    <p:extLst>
      <p:ext uri="{BB962C8B-B14F-4D97-AF65-F5344CB8AC3E}">
        <p14:creationId xmlns:p14="http://schemas.microsoft.com/office/powerpoint/2010/main" val="38407724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1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oundRect">
            <a:avLst>
              <a:gd name="adj" fmla="val 23"/>
            </a:avLst>
          </a:prstGeom>
          <a:solidFill>
            <a:srgbClr val="FF6633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latin typeface="Times New Roman" pitchFamily="16" charset="0"/>
              </a:rPr>
              <a:t>Design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034" y="798514"/>
            <a:ext cx="8047567" cy="605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4883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oundRect">
            <a:avLst>
              <a:gd name="adj" fmla="val 23"/>
            </a:avLst>
          </a:prstGeom>
          <a:solidFill>
            <a:srgbClr val="FF6633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latin typeface="Times New Roman" pitchFamily="16" charset="0"/>
              </a:rPr>
              <a:t>Prototype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693739"/>
            <a:ext cx="6187017" cy="621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83763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AutoShape 1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oundRect">
            <a:avLst>
              <a:gd name="adj" fmla="val 23"/>
            </a:avLst>
          </a:prstGeom>
          <a:solidFill>
            <a:srgbClr val="FF6633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latin typeface="Times New Roman" pitchFamily="16" charset="0"/>
              </a:rPr>
              <a:t>Implement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7" y="693738"/>
            <a:ext cx="10930467" cy="614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2362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1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oundRect">
            <a:avLst>
              <a:gd name="adj" fmla="val 23"/>
            </a:avLst>
          </a:prstGeom>
          <a:solidFill>
            <a:srgbClr val="FF6633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latin typeface="Times New Roman" pitchFamily="16" charset="0"/>
              </a:rPr>
              <a:t>Enjoy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8" y="693738"/>
            <a:ext cx="10957983" cy="616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376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ECA7"/>
      </a:hlink>
      <a:folHlink>
        <a:srgbClr val="FDF0A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2596</TotalTime>
  <Words>1790</Words>
  <Application>Microsoft Office PowerPoint</Application>
  <PresentationFormat>Custom</PresentationFormat>
  <Paragraphs>426</Paragraphs>
  <Slides>50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Circuit</vt:lpstr>
      <vt:lpstr>CSE 219 Computer science III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219 Computer science III</dc:title>
  <dc:creator>Richard McKenna</dc:creator>
  <cp:lastModifiedBy>McKilla Gorilla</cp:lastModifiedBy>
  <cp:revision>92</cp:revision>
  <dcterms:created xsi:type="dcterms:W3CDTF">2014-08-25T01:25:02Z</dcterms:created>
  <dcterms:modified xsi:type="dcterms:W3CDTF">2014-10-10T15:53:07Z</dcterms:modified>
</cp:coreProperties>
</file>