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81" r:id="rId2"/>
    <p:sldId id="256" r:id="rId3"/>
    <p:sldId id="276" r:id="rId4"/>
    <p:sldId id="277" r:id="rId5"/>
    <p:sldId id="279" r:id="rId6"/>
    <p:sldId id="280" r:id="rId7"/>
    <p:sldId id="278" r:id="rId8"/>
    <p:sldId id="257" r:id="rId9"/>
    <p:sldId id="258" r:id="rId10"/>
    <p:sldId id="259" r:id="rId11"/>
    <p:sldId id="260" r:id="rId12"/>
    <p:sldId id="267" r:id="rId13"/>
    <p:sldId id="270" r:id="rId14"/>
    <p:sldId id="271" r:id="rId15"/>
    <p:sldId id="268"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2931" autoAdjust="0"/>
  </p:normalViewPr>
  <p:slideViewPr>
    <p:cSldViewPr snapToGrid="0">
      <p:cViewPr varScale="1">
        <p:scale>
          <a:sx n="69" d="100"/>
          <a:sy n="69" d="100"/>
        </p:scale>
        <p:origin x="-384"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Weekly</c:v>
                </c:pt>
              </c:strCache>
            </c:strRef>
          </c:tx>
          <c:invertIfNegative val="0"/>
          <c:cat>
            <c:strRef>
              <c:f>Sheet1!$A$2:$A$4</c:f>
              <c:strCache>
                <c:ptCount val="3"/>
                <c:pt idx="0">
                  <c:v>Total</c:v>
                </c:pt>
                <c:pt idx="1">
                  <c:v>Men</c:v>
                </c:pt>
                <c:pt idx="2">
                  <c:v>Women</c:v>
                </c:pt>
              </c:strCache>
            </c:strRef>
          </c:cat>
          <c:val>
            <c:numRef>
              <c:f>Sheet1!$B$2:$B$4</c:f>
              <c:numCache>
                <c:formatCode>General</c:formatCode>
                <c:ptCount val="3"/>
                <c:pt idx="0">
                  <c:v>776.0</c:v>
                </c:pt>
                <c:pt idx="1">
                  <c:v>860.0</c:v>
                </c:pt>
                <c:pt idx="2">
                  <c:v>706.0</c:v>
                </c:pt>
              </c:numCache>
            </c:numRef>
          </c:val>
        </c:ser>
        <c:dLbls>
          <c:showLegendKey val="0"/>
          <c:showVal val="0"/>
          <c:showCatName val="0"/>
          <c:showSerName val="0"/>
          <c:showPercent val="0"/>
          <c:showBubbleSize val="0"/>
        </c:dLbls>
        <c:gapWidth val="150"/>
        <c:axId val="-2119911304"/>
        <c:axId val="-2119381992"/>
      </c:barChart>
      <c:catAx>
        <c:axId val="-2119911304"/>
        <c:scaling>
          <c:orientation val="minMax"/>
        </c:scaling>
        <c:delete val="0"/>
        <c:axPos val="b"/>
        <c:majorTickMark val="out"/>
        <c:minorTickMark val="none"/>
        <c:tickLblPos val="nextTo"/>
        <c:crossAx val="-2119381992"/>
        <c:crosses val="autoZero"/>
        <c:auto val="1"/>
        <c:lblAlgn val="ctr"/>
        <c:lblOffset val="100"/>
        <c:noMultiLvlLbl val="0"/>
      </c:catAx>
      <c:valAx>
        <c:axId val="-2119381992"/>
        <c:scaling>
          <c:orientation val="minMax"/>
        </c:scaling>
        <c:delete val="0"/>
        <c:axPos val="l"/>
        <c:majorGridlines/>
        <c:numFmt formatCode="General" sourceLinked="1"/>
        <c:majorTickMark val="out"/>
        <c:minorTickMark val="none"/>
        <c:tickLblPos val="nextTo"/>
        <c:crossAx val="-21199113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All</c:v>
                </c:pt>
              </c:strCache>
            </c:strRef>
          </c:tx>
          <c:invertIfNegative val="0"/>
          <c:cat>
            <c:strRef>
              <c:f>Sheet1!$A$2:$A$3</c:f>
              <c:strCache>
                <c:ptCount val="2"/>
                <c:pt idx="0">
                  <c:v>Men</c:v>
                </c:pt>
                <c:pt idx="1">
                  <c:v>Women</c:v>
                </c:pt>
              </c:strCache>
            </c:strRef>
          </c:cat>
          <c:val>
            <c:numRef>
              <c:f>Sheet1!$B$2:$B$3</c:f>
              <c:numCache>
                <c:formatCode>General</c:formatCode>
                <c:ptCount val="2"/>
                <c:pt idx="0">
                  <c:v>860.0</c:v>
                </c:pt>
                <c:pt idx="1">
                  <c:v>706.0</c:v>
                </c:pt>
              </c:numCache>
            </c:numRef>
          </c:val>
        </c:ser>
        <c:ser>
          <c:idx val="1"/>
          <c:order val="1"/>
          <c:tx>
            <c:strRef>
              <c:f>Sheet1!$C$1</c:f>
              <c:strCache>
                <c:ptCount val="1"/>
                <c:pt idx="0">
                  <c:v>White</c:v>
                </c:pt>
              </c:strCache>
            </c:strRef>
          </c:tx>
          <c:invertIfNegative val="0"/>
          <c:cat>
            <c:strRef>
              <c:f>Sheet1!$A$2:$A$3</c:f>
              <c:strCache>
                <c:ptCount val="2"/>
                <c:pt idx="0">
                  <c:v>Men</c:v>
                </c:pt>
                <c:pt idx="1">
                  <c:v>Women</c:v>
                </c:pt>
              </c:strCache>
            </c:strRef>
          </c:cat>
          <c:val>
            <c:numRef>
              <c:f>Sheet1!$C$2:$C$3</c:f>
              <c:numCache>
                <c:formatCode>General</c:formatCode>
                <c:ptCount val="2"/>
                <c:pt idx="0">
                  <c:v>884.0</c:v>
                </c:pt>
                <c:pt idx="1">
                  <c:v>722.0</c:v>
                </c:pt>
              </c:numCache>
            </c:numRef>
          </c:val>
        </c:ser>
        <c:ser>
          <c:idx val="2"/>
          <c:order val="2"/>
          <c:tx>
            <c:strRef>
              <c:f>Sheet1!$D$1</c:f>
              <c:strCache>
                <c:ptCount val="1"/>
                <c:pt idx="0">
                  <c:v>Black</c:v>
                </c:pt>
              </c:strCache>
            </c:strRef>
          </c:tx>
          <c:invertIfNegative val="0"/>
          <c:cat>
            <c:strRef>
              <c:f>Sheet1!$A$2:$A$3</c:f>
              <c:strCache>
                <c:ptCount val="2"/>
                <c:pt idx="0">
                  <c:v>Men</c:v>
                </c:pt>
                <c:pt idx="1">
                  <c:v>Women</c:v>
                </c:pt>
              </c:strCache>
            </c:strRef>
          </c:cat>
          <c:val>
            <c:numRef>
              <c:f>Sheet1!$D$2:$D$3</c:f>
              <c:numCache>
                <c:formatCode>General</c:formatCode>
                <c:ptCount val="2"/>
                <c:pt idx="0">
                  <c:v>664.0</c:v>
                </c:pt>
                <c:pt idx="1">
                  <c:v>606.0</c:v>
                </c:pt>
              </c:numCache>
            </c:numRef>
          </c:val>
        </c:ser>
        <c:ser>
          <c:idx val="3"/>
          <c:order val="3"/>
          <c:tx>
            <c:strRef>
              <c:f>Sheet1!$E$1</c:f>
              <c:strCache>
                <c:ptCount val="1"/>
                <c:pt idx="0">
                  <c:v>Asian</c:v>
                </c:pt>
              </c:strCache>
            </c:strRef>
          </c:tx>
          <c:invertIfNegative val="0"/>
          <c:cat>
            <c:strRef>
              <c:f>Sheet1!$A$2:$A$3</c:f>
              <c:strCache>
                <c:ptCount val="2"/>
                <c:pt idx="0">
                  <c:v>Men</c:v>
                </c:pt>
                <c:pt idx="1">
                  <c:v>Women</c:v>
                </c:pt>
              </c:strCache>
            </c:strRef>
          </c:cat>
          <c:val>
            <c:numRef>
              <c:f>Sheet1!$E$2:$E$3</c:f>
              <c:numCache>
                <c:formatCode>General</c:formatCode>
                <c:ptCount val="2"/>
                <c:pt idx="0">
                  <c:v>1059.0</c:v>
                </c:pt>
                <c:pt idx="1">
                  <c:v>819.0</c:v>
                </c:pt>
              </c:numCache>
            </c:numRef>
          </c:val>
        </c:ser>
        <c:ser>
          <c:idx val="4"/>
          <c:order val="4"/>
          <c:tx>
            <c:strRef>
              <c:f>Sheet1!$F$1</c:f>
              <c:strCache>
                <c:ptCount val="1"/>
                <c:pt idx="0">
                  <c:v>Latino</c:v>
                </c:pt>
              </c:strCache>
            </c:strRef>
          </c:tx>
          <c:invertIfNegative val="0"/>
          <c:cat>
            <c:strRef>
              <c:f>Sheet1!$A$2:$A$3</c:f>
              <c:strCache>
                <c:ptCount val="2"/>
                <c:pt idx="0">
                  <c:v>Men</c:v>
                </c:pt>
                <c:pt idx="1">
                  <c:v>Women</c:v>
                </c:pt>
              </c:strCache>
            </c:strRef>
          </c:cat>
          <c:val>
            <c:numRef>
              <c:f>Sheet1!$F$2:$F$3</c:f>
              <c:numCache>
                <c:formatCode>General</c:formatCode>
                <c:ptCount val="2"/>
                <c:pt idx="0">
                  <c:v>594.0</c:v>
                </c:pt>
                <c:pt idx="1">
                  <c:v>541.0</c:v>
                </c:pt>
              </c:numCache>
            </c:numRef>
          </c:val>
        </c:ser>
        <c:dLbls>
          <c:showLegendKey val="0"/>
          <c:showVal val="0"/>
          <c:showCatName val="0"/>
          <c:showSerName val="0"/>
          <c:showPercent val="0"/>
          <c:showBubbleSize val="0"/>
        </c:dLbls>
        <c:gapWidth val="150"/>
        <c:axId val="-2095337784"/>
        <c:axId val="-2095448712"/>
      </c:barChart>
      <c:catAx>
        <c:axId val="-2095337784"/>
        <c:scaling>
          <c:orientation val="minMax"/>
        </c:scaling>
        <c:delete val="0"/>
        <c:axPos val="b"/>
        <c:majorTickMark val="out"/>
        <c:minorTickMark val="none"/>
        <c:tickLblPos val="nextTo"/>
        <c:crossAx val="-2095448712"/>
        <c:crosses val="autoZero"/>
        <c:auto val="1"/>
        <c:lblAlgn val="ctr"/>
        <c:lblOffset val="100"/>
        <c:noMultiLvlLbl val="0"/>
      </c:catAx>
      <c:valAx>
        <c:axId val="-2095448712"/>
        <c:scaling>
          <c:orientation val="minMax"/>
        </c:scaling>
        <c:delete val="0"/>
        <c:axPos val="l"/>
        <c:majorGridlines/>
        <c:numFmt formatCode="General" sourceLinked="1"/>
        <c:majorTickMark val="out"/>
        <c:minorTickMark val="none"/>
        <c:tickLblPos val="nextTo"/>
        <c:crossAx val="-209533778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69D93-FACD-4EDC-B7C9-F542A08CD7CF}" type="datetimeFigureOut">
              <a:rPr lang="en-US" smtClean="0"/>
              <a:t>9/1/15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90208-6C56-4877-83F9-4FBB7A2A53FF}" type="slidenum">
              <a:rPr lang="en-US" smtClean="0"/>
              <a:t>‹#›</a:t>
            </a:fld>
            <a:endParaRPr lang="en-US"/>
          </a:p>
        </p:txBody>
      </p:sp>
    </p:spTree>
    <p:extLst>
      <p:ext uri="{BB962C8B-B14F-4D97-AF65-F5344CB8AC3E}">
        <p14:creationId xmlns:p14="http://schemas.microsoft.com/office/powerpoint/2010/main" val="304955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64495-3658-4D52-A790-0B43324B4650}" type="slidenum">
              <a:rPr lang="en-US" smtClean="0"/>
              <a:t>4</a:t>
            </a:fld>
            <a:endParaRPr lang="en-US"/>
          </a:p>
        </p:txBody>
      </p:sp>
    </p:spTree>
    <p:extLst>
      <p:ext uri="{BB962C8B-B14F-4D97-AF65-F5344CB8AC3E}">
        <p14:creationId xmlns:p14="http://schemas.microsoft.com/office/powerpoint/2010/main" val="168624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301B5B0-1FD1-49A0-B7E5-7074A2396DB5}" type="slidenum">
              <a:rPr lang="en-US" smtClean="0"/>
              <a:pPr/>
              <a:t>8</a:t>
            </a:fld>
            <a:endParaRPr lang="en-US"/>
          </a:p>
        </p:txBody>
      </p:sp>
    </p:spTree>
    <p:extLst>
      <p:ext uri="{BB962C8B-B14F-4D97-AF65-F5344CB8AC3E}">
        <p14:creationId xmlns:p14="http://schemas.microsoft.com/office/powerpoint/2010/main" val="375656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p:txBody>
      </p:sp>
      <p:sp>
        <p:nvSpPr>
          <p:cNvPr id="4" name="Slide Number Placeholder 3"/>
          <p:cNvSpPr>
            <a:spLocks noGrp="1"/>
          </p:cNvSpPr>
          <p:nvPr>
            <p:ph type="sldNum" sz="quarter" idx="10"/>
          </p:nvPr>
        </p:nvSpPr>
        <p:spPr/>
        <p:txBody>
          <a:bodyPr/>
          <a:lstStyle/>
          <a:p>
            <a:fld id="{4301B5B0-1FD1-49A0-B7E5-7074A2396DB5}" type="slidenum">
              <a:rPr lang="en-US" smtClean="0"/>
              <a:pPr/>
              <a:t>9</a:t>
            </a:fld>
            <a:endParaRPr lang="en-US"/>
          </a:p>
        </p:txBody>
      </p:sp>
    </p:spTree>
    <p:extLst>
      <p:ext uri="{BB962C8B-B14F-4D97-AF65-F5344CB8AC3E}">
        <p14:creationId xmlns:p14="http://schemas.microsoft.com/office/powerpoint/2010/main" val="180788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01B5B0-1FD1-49A0-B7E5-7074A2396DB5}" type="slidenum">
              <a:rPr lang="en-US" smtClean="0"/>
              <a:pPr/>
              <a:t>10</a:t>
            </a:fld>
            <a:endParaRPr lang="en-US"/>
          </a:p>
        </p:txBody>
      </p:sp>
    </p:spTree>
    <p:extLst>
      <p:ext uri="{BB962C8B-B14F-4D97-AF65-F5344CB8AC3E}">
        <p14:creationId xmlns:p14="http://schemas.microsoft.com/office/powerpoint/2010/main" val="388287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01B5B0-1FD1-49A0-B7E5-7074A2396DB5}" type="slidenum">
              <a:rPr lang="en-US" smtClean="0"/>
              <a:pPr/>
              <a:t>11</a:t>
            </a:fld>
            <a:endParaRPr lang="en-US"/>
          </a:p>
        </p:txBody>
      </p:sp>
    </p:spTree>
    <p:extLst>
      <p:ext uri="{BB962C8B-B14F-4D97-AF65-F5344CB8AC3E}">
        <p14:creationId xmlns:p14="http://schemas.microsoft.com/office/powerpoint/2010/main" val="3725205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Women</a:t>
            </a:r>
            <a:r>
              <a:rPr lang="en-US" baseline="0" dirty="0" smtClean="0"/>
              <a:t> are earning about 82% of what men earn</a:t>
            </a:r>
            <a:endParaRPr lang="en-US" dirty="0"/>
          </a:p>
        </p:txBody>
      </p:sp>
      <p:sp>
        <p:nvSpPr>
          <p:cNvPr id="4" name="Slide Number Placeholder 3"/>
          <p:cNvSpPr>
            <a:spLocks noGrp="1"/>
          </p:cNvSpPr>
          <p:nvPr>
            <p:ph type="sldNum" sz="quarter" idx="10"/>
          </p:nvPr>
        </p:nvSpPr>
        <p:spPr/>
        <p:txBody>
          <a:bodyPr/>
          <a:lstStyle/>
          <a:p>
            <a:fld id="{B7D90208-6C56-4877-83F9-4FBB7A2A53FF}" type="slidenum">
              <a:rPr lang="en-US" smtClean="0"/>
              <a:t>13</a:t>
            </a:fld>
            <a:endParaRPr lang="en-US"/>
          </a:p>
        </p:txBody>
      </p:sp>
    </p:spTree>
    <p:extLst>
      <p:ext uri="{BB962C8B-B14F-4D97-AF65-F5344CB8AC3E}">
        <p14:creationId xmlns:p14="http://schemas.microsoft.com/office/powerpoint/2010/main" val="3068187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9/1/15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9/1/15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9/1/15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9/1/15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9/1/15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9/1/15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9/1/15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9/1/15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9/1/15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9/1/15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9/1/15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9/1/15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Audience Response Clickers</a:t>
            </a:r>
            <a:endParaRPr lang="en-US" dirty="0"/>
          </a:p>
        </p:txBody>
      </p:sp>
      <p:sp>
        <p:nvSpPr>
          <p:cNvPr id="10" name="Content Placeholder 9"/>
          <p:cNvSpPr>
            <a:spLocks noGrp="1"/>
          </p:cNvSpPr>
          <p:nvPr>
            <p:ph idx="1"/>
          </p:nvPr>
        </p:nvSpPr>
        <p:spPr/>
        <p:txBody>
          <a:bodyPr>
            <a:normAutofit/>
          </a:bodyPr>
          <a:lstStyle/>
          <a:p>
            <a:r>
              <a:rPr lang="en-US" sz="3000" dirty="0" smtClean="0"/>
              <a:t>You need:</a:t>
            </a:r>
          </a:p>
          <a:p>
            <a:r>
              <a:rPr lang="en-US" sz="3000" dirty="0" smtClean="0"/>
              <a:t>A physical device</a:t>
            </a:r>
          </a:p>
          <a:p>
            <a:r>
              <a:rPr lang="en-US" sz="3000" dirty="0" smtClean="0"/>
              <a:t>A license</a:t>
            </a:r>
          </a:p>
          <a:p>
            <a:r>
              <a:rPr lang="en-US" sz="3000" dirty="0" smtClean="0"/>
              <a:t>Register in Blackboard</a:t>
            </a:r>
            <a:endParaRPr lang="en-US" sz="3000" dirty="0"/>
          </a:p>
        </p:txBody>
      </p:sp>
    </p:spTree>
    <p:extLst>
      <p:ext uri="{BB962C8B-B14F-4D97-AF65-F5344CB8AC3E}">
        <p14:creationId xmlns:p14="http://schemas.microsoft.com/office/powerpoint/2010/main" val="30119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Theory:</a:t>
            </a:r>
            <a:br>
              <a:rPr lang="en-US" dirty="0" smtClean="0"/>
            </a:br>
            <a:r>
              <a:rPr lang="en-US" dirty="0" smtClean="0"/>
              <a:t>Why do social phenomena occur?</a:t>
            </a:r>
            <a:endParaRPr lang="en-US" dirty="0"/>
          </a:p>
        </p:txBody>
      </p:sp>
      <p:sp>
        <p:nvSpPr>
          <p:cNvPr id="3" name="Content Placeholder 2"/>
          <p:cNvSpPr>
            <a:spLocks noGrp="1"/>
          </p:cNvSpPr>
          <p:nvPr>
            <p:ph idx="1"/>
          </p:nvPr>
        </p:nvSpPr>
        <p:spPr/>
        <p:txBody>
          <a:bodyPr>
            <a:noAutofit/>
          </a:bodyPr>
          <a:lstStyle/>
          <a:p>
            <a:pPr marL="0" indent="0">
              <a:buNone/>
            </a:pPr>
            <a:r>
              <a:rPr lang="en-US" sz="2800" u="sng" dirty="0" smtClean="0"/>
              <a:t>Conflict Theory</a:t>
            </a:r>
          </a:p>
          <a:p>
            <a:pPr>
              <a:buFont typeface="Wingdings" panose="05000000000000000000" pitchFamily="2" charset="2"/>
              <a:buChar char="§"/>
            </a:pPr>
            <a:r>
              <a:rPr lang="en-US" sz="2800" dirty="0" smtClean="0"/>
              <a:t>Karl Marx</a:t>
            </a:r>
          </a:p>
          <a:p>
            <a:pPr>
              <a:buFont typeface="Wingdings" panose="05000000000000000000" pitchFamily="2" charset="2"/>
              <a:buChar char="§"/>
            </a:pPr>
            <a:r>
              <a:rPr lang="en-US" sz="2800" dirty="0" smtClean="0"/>
              <a:t>Classes</a:t>
            </a:r>
          </a:p>
          <a:p>
            <a:pPr>
              <a:buFont typeface="Wingdings" panose="05000000000000000000" pitchFamily="2" charset="2"/>
              <a:buChar char="§"/>
            </a:pPr>
            <a:r>
              <a:rPr lang="en-US" sz="2800" dirty="0" smtClean="0"/>
              <a:t>Materialism</a:t>
            </a:r>
          </a:p>
          <a:p>
            <a:pPr>
              <a:buFont typeface="Wingdings" panose="05000000000000000000" pitchFamily="2" charset="2"/>
              <a:buChar char="§"/>
            </a:pPr>
            <a:r>
              <a:rPr lang="en-US" sz="2800" dirty="0" smtClean="0"/>
              <a:t>Alienation</a:t>
            </a:r>
            <a:endParaRPr lang="en-US" sz="2800" dirty="0"/>
          </a:p>
        </p:txBody>
      </p:sp>
    </p:spTree>
    <p:extLst>
      <p:ext uri="{BB962C8B-B14F-4D97-AF65-F5344CB8AC3E}">
        <p14:creationId xmlns:p14="http://schemas.microsoft.com/office/powerpoint/2010/main" val="29373785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Theory:</a:t>
            </a:r>
            <a:br>
              <a:rPr lang="en-US" dirty="0" smtClean="0"/>
            </a:br>
            <a:r>
              <a:rPr lang="en-US" dirty="0" smtClean="0"/>
              <a:t>Why do social phenomena occur?</a:t>
            </a:r>
            <a:endParaRPr lang="en-US" dirty="0"/>
          </a:p>
        </p:txBody>
      </p:sp>
      <p:sp>
        <p:nvSpPr>
          <p:cNvPr id="3" name="Content Placeholder 2"/>
          <p:cNvSpPr>
            <a:spLocks noGrp="1"/>
          </p:cNvSpPr>
          <p:nvPr>
            <p:ph idx="1"/>
          </p:nvPr>
        </p:nvSpPr>
        <p:spPr/>
        <p:txBody>
          <a:bodyPr>
            <a:normAutofit/>
          </a:bodyPr>
          <a:lstStyle/>
          <a:p>
            <a:pPr marL="0" indent="0">
              <a:buNone/>
            </a:pPr>
            <a:r>
              <a:rPr lang="en-US" sz="2800" u="sng" dirty="0" smtClean="0"/>
              <a:t>Symbolic Interactionism</a:t>
            </a:r>
          </a:p>
          <a:p>
            <a:pPr>
              <a:buFont typeface="Wingdings" panose="05000000000000000000" pitchFamily="2" charset="2"/>
              <a:buChar char="§"/>
            </a:pPr>
            <a:endParaRPr lang="en-US" sz="2800" u="sng" dirty="0" smtClean="0"/>
          </a:p>
          <a:p>
            <a:pPr>
              <a:buFont typeface="Wingdings" panose="05000000000000000000" pitchFamily="2" charset="2"/>
              <a:buChar char="§"/>
            </a:pPr>
            <a:r>
              <a:rPr lang="en-US" sz="2800" dirty="0" smtClean="0"/>
              <a:t>George Herbert Mead</a:t>
            </a:r>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smtClean="0"/>
              <a:t>Symbols</a:t>
            </a:r>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smtClean="0"/>
              <a:t>Self and Generalized Other</a:t>
            </a:r>
            <a:endParaRPr lang="en-US" sz="2800" dirty="0"/>
          </a:p>
        </p:txBody>
      </p:sp>
    </p:spTree>
    <p:extLst>
      <p:ext uri="{BB962C8B-B14F-4D97-AF65-F5344CB8AC3E}">
        <p14:creationId xmlns:p14="http://schemas.microsoft.com/office/powerpoint/2010/main" val="26539849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84" y="385010"/>
            <a:ext cx="11478699" cy="552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422105" y="5903859"/>
            <a:ext cx="2927789" cy="369332"/>
          </a:xfrm>
          <a:prstGeom prst="rect">
            <a:avLst/>
          </a:prstGeom>
          <a:noFill/>
        </p:spPr>
        <p:txBody>
          <a:bodyPr wrap="none" rtlCol="0">
            <a:spAutoFit/>
          </a:bodyPr>
          <a:lstStyle/>
          <a:p>
            <a:r>
              <a:rPr lang="en-US" b="1" dirty="0" smtClean="0"/>
              <a:t>From Henslin Text, Chapter 1</a:t>
            </a:r>
            <a:endParaRPr lang="en-US" b="1" dirty="0"/>
          </a:p>
        </p:txBody>
      </p:sp>
    </p:spTree>
    <p:extLst>
      <p:ext uri="{BB962C8B-B14F-4D97-AF65-F5344CB8AC3E}">
        <p14:creationId xmlns:p14="http://schemas.microsoft.com/office/powerpoint/2010/main" val="139021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smtClean="0"/>
              <a:t>Median weekly earnings of full-time wage </a:t>
            </a:r>
            <a:br>
              <a:rPr lang="en-US" sz="3800" b="1" dirty="0" smtClean="0"/>
            </a:br>
            <a:r>
              <a:rPr lang="en-US" sz="3800" b="1" dirty="0" smtClean="0"/>
              <a:t>and salary workers ages 16+ in the US 2013</a:t>
            </a:r>
            <a:endParaRPr lang="en-US" sz="3800" b="1" dirty="0"/>
          </a:p>
        </p:txBody>
      </p:sp>
      <p:sp>
        <p:nvSpPr>
          <p:cNvPr id="11" name="TextBox 10"/>
          <p:cNvSpPr txBox="1"/>
          <p:nvPr/>
        </p:nvSpPr>
        <p:spPr>
          <a:xfrm>
            <a:off x="7908757" y="5944073"/>
            <a:ext cx="4084901" cy="400110"/>
          </a:xfrm>
          <a:prstGeom prst="rect">
            <a:avLst/>
          </a:prstGeom>
          <a:noFill/>
        </p:spPr>
        <p:txBody>
          <a:bodyPr wrap="none" rtlCol="0">
            <a:spAutoFit/>
          </a:bodyPr>
          <a:lstStyle/>
          <a:p>
            <a:r>
              <a:rPr lang="en-US" sz="2000" b="1" dirty="0" smtClean="0"/>
              <a:t>Source: US Bureau of Labor Statistics</a:t>
            </a:r>
            <a:endParaRPr lang="en-US" sz="2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2649833"/>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807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G-AA204_Census_E_20130917120108.jpg (359×2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047" y="354563"/>
            <a:ext cx="8773664" cy="584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82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smtClean="0"/>
              <a:t>Median weekly earnings of full-time wage </a:t>
            </a:r>
            <a:br>
              <a:rPr lang="en-US" sz="3800" b="1" dirty="0" smtClean="0"/>
            </a:br>
            <a:r>
              <a:rPr lang="en-US" sz="3800" b="1" dirty="0" smtClean="0"/>
              <a:t>and salary workers ages 16+ in the US 2013</a:t>
            </a:r>
            <a:endParaRPr lang="en-US" sz="3800" b="1" dirty="0"/>
          </a:p>
        </p:txBody>
      </p:sp>
      <p:graphicFrame>
        <p:nvGraphicFramePr>
          <p:cNvPr id="10" name="Content Placeholder 9" title="Median Weekly Income of Full-Time Wage and Salary Workers Ages 16 and Over in the US 2013"/>
          <p:cNvGraphicFramePr>
            <a:graphicFrameLocks noGrp="1"/>
          </p:cNvGraphicFramePr>
          <p:nvPr>
            <p:ph idx="1"/>
            <p:extLst>
              <p:ext uri="{D42A27DB-BD31-4B8C-83A1-F6EECF244321}">
                <p14:modId xmlns:p14="http://schemas.microsoft.com/office/powerpoint/2010/main" val="2877186258"/>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7908757" y="5944073"/>
            <a:ext cx="4084901" cy="400110"/>
          </a:xfrm>
          <a:prstGeom prst="rect">
            <a:avLst/>
          </a:prstGeom>
          <a:noFill/>
        </p:spPr>
        <p:txBody>
          <a:bodyPr wrap="none" rtlCol="0">
            <a:spAutoFit/>
          </a:bodyPr>
          <a:lstStyle/>
          <a:p>
            <a:r>
              <a:rPr lang="en-US" sz="2000" b="1" dirty="0" smtClean="0"/>
              <a:t>Source: US Bureau of Labor Statistics</a:t>
            </a:r>
            <a:endParaRPr lang="en-US" sz="2000" b="1" dirty="0"/>
          </a:p>
        </p:txBody>
      </p:sp>
      <p:sp>
        <p:nvSpPr>
          <p:cNvPr id="12" name="TextBox 11"/>
          <p:cNvSpPr txBox="1"/>
          <p:nvPr/>
        </p:nvSpPr>
        <p:spPr>
          <a:xfrm>
            <a:off x="10290867" y="433137"/>
            <a:ext cx="1518878" cy="769441"/>
          </a:xfrm>
          <a:prstGeom prst="rect">
            <a:avLst/>
          </a:prstGeom>
          <a:solidFill>
            <a:schemeClr val="accent1"/>
          </a:solidFill>
        </p:spPr>
        <p:txBody>
          <a:bodyPr wrap="none" rtlCol="0">
            <a:spAutoFit/>
          </a:bodyPr>
          <a:lstStyle/>
          <a:p>
            <a:pPr algn="ctr"/>
            <a:r>
              <a:rPr lang="en-US" sz="2200" b="1" dirty="0" smtClean="0"/>
              <a:t>Theory</a:t>
            </a:r>
          </a:p>
          <a:p>
            <a:pPr algn="ctr"/>
            <a:r>
              <a:rPr lang="en-US" sz="2200" b="1" dirty="0" smtClean="0"/>
              <a:t>Application</a:t>
            </a:r>
            <a:endParaRPr lang="en-US" sz="2200" b="1" dirty="0"/>
          </a:p>
        </p:txBody>
      </p:sp>
    </p:spTree>
    <p:extLst>
      <p:ext uri="{BB962C8B-B14F-4D97-AF65-F5344CB8AC3E}">
        <p14:creationId xmlns:p14="http://schemas.microsoft.com/office/powerpoint/2010/main" val="34132995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Next…</a:t>
            </a:r>
            <a:endParaRPr lang="en-US" dirty="0"/>
          </a:p>
        </p:txBody>
      </p:sp>
      <p:sp>
        <p:nvSpPr>
          <p:cNvPr id="6" name="Content Placeholder 5"/>
          <p:cNvSpPr>
            <a:spLocks noGrp="1"/>
          </p:cNvSpPr>
          <p:nvPr>
            <p:ph idx="1"/>
          </p:nvPr>
        </p:nvSpPr>
        <p:spPr/>
        <p:txBody>
          <a:bodyPr>
            <a:normAutofit/>
          </a:bodyPr>
          <a:lstStyle/>
          <a:p>
            <a:pPr>
              <a:buFont typeface="Wingdings" panose="05000000000000000000" pitchFamily="2" charset="2"/>
              <a:buChar char="§"/>
            </a:pPr>
            <a:r>
              <a:rPr lang="en-US" sz="3000" dirty="0" smtClean="0"/>
              <a:t>C Wright Mills and “The Promise”</a:t>
            </a:r>
            <a:endParaRPr lang="en-US" sz="2800" dirty="0"/>
          </a:p>
        </p:txBody>
      </p:sp>
    </p:spTree>
    <p:extLst>
      <p:ext uri="{BB962C8B-B14F-4D97-AF65-F5344CB8AC3E}">
        <p14:creationId xmlns:p14="http://schemas.microsoft.com/office/powerpoint/2010/main" val="15312672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2</a:t>
            </a:r>
            <a:endParaRPr lang="en-US" dirty="0"/>
          </a:p>
        </p:txBody>
      </p:sp>
      <p:sp>
        <p:nvSpPr>
          <p:cNvPr id="3" name="Subtitle 2"/>
          <p:cNvSpPr>
            <a:spLocks noGrp="1"/>
          </p:cNvSpPr>
          <p:nvPr>
            <p:ph type="subTitle" idx="1"/>
          </p:nvPr>
        </p:nvSpPr>
        <p:spPr/>
        <p:txBody>
          <a:bodyPr/>
          <a:lstStyle/>
          <a:p>
            <a:r>
              <a:rPr lang="en-US" dirty="0" smtClean="0"/>
              <a:t>The Sociological Perspective: Theory</a:t>
            </a:r>
            <a:endParaRPr lang="en-US" dirty="0"/>
          </a:p>
        </p:txBody>
      </p:sp>
      <p:pic>
        <p:nvPicPr>
          <p:cNvPr id="3076" name="Picture 4" descr="theorists.jpeg (174×2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7005" y="111966"/>
            <a:ext cx="3567080" cy="5945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4253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Overview</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3200" dirty="0" smtClean="0"/>
              <a:t>Sociological Perspective</a:t>
            </a:r>
          </a:p>
          <a:p>
            <a:pPr lvl="1">
              <a:buFont typeface="Wingdings" panose="05000000000000000000" pitchFamily="2" charset="2"/>
              <a:buChar char="§"/>
            </a:pPr>
            <a:r>
              <a:rPr lang="en-US" sz="3000" dirty="0" smtClean="0"/>
              <a:t>Sociological Imagination</a:t>
            </a:r>
          </a:p>
          <a:p>
            <a:pPr lvl="2">
              <a:buFont typeface="Wingdings" panose="05000000000000000000" pitchFamily="2" charset="2"/>
              <a:buChar char="§"/>
            </a:pPr>
            <a:r>
              <a:rPr lang="en-US" sz="2600" dirty="0" smtClean="0"/>
              <a:t>Biography and History</a:t>
            </a:r>
          </a:p>
          <a:p>
            <a:pPr lvl="2">
              <a:buFont typeface="Wingdings" panose="05000000000000000000" pitchFamily="2" charset="2"/>
              <a:buChar char="§"/>
            </a:pPr>
            <a:r>
              <a:rPr lang="en-US" sz="2600" dirty="0" smtClean="0"/>
              <a:t>Personal and Public</a:t>
            </a:r>
          </a:p>
          <a:p>
            <a:pPr lvl="3">
              <a:buFont typeface="Wingdings" panose="05000000000000000000" pitchFamily="2" charset="2"/>
              <a:buChar char="§"/>
            </a:pPr>
            <a:r>
              <a:rPr lang="en-US" sz="2600" dirty="0" smtClean="0"/>
              <a:t>Personal Tastes</a:t>
            </a:r>
          </a:p>
        </p:txBody>
      </p:sp>
      <p:sp>
        <p:nvSpPr>
          <p:cNvPr id="4" name="Flowchart: Data 3"/>
          <p:cNvSpPr/>
          <p:nvPr/>
        </p:nvSpPr>
        <p:spPr>
          <a:xfrm rot="19366917">
            <a:off x="8817822" y="2755749"/>
            <a:ext cx="2466120" cy="64638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History</a:t>
            </a:r>
            <a:endParaRPr lang="en-US" sz="3200" dirty="0"/>
          </a:p>
        </p:txBody>
      </p:sp>
      <p:cxnSp>
        <p:nvCxnSpPr>
          <p:cNvPr id="5" name="Straight Connector 4"/>
          <p:cNvCxnSpPr/>
          <p:nvPr/>
        </p:nvCxnSpPr>
        <p:spPr>
          <a:xfrm flipH="1">
            <a:off x="9218085" y="2686282"/>
            <a:ext cx="12700" cy="33528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999526" y="3263462"/>
            <a:ext cx="2209143" cy="768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Biography</a:t>
            </a:r>
            <a:endParaRPr lang="en-US" sz="3200" dirty="0"/>
          </a:p>
        </p:txBody>
      </p:sp>
    </p:spTree>
    <p:extLst>
      <p:ext uri="{BB962C8B-B14F-4D97-AF65-F5344CB8AC3E}">
        <p14:creationId xmlns:p14="http://schemas.microsoft.com/office/powerpoint/2010/main" val="2505060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2214564" y="1066800"/>
            <a:ext cx="7202487" cy="833438"/>
          </a:xfrm>
          <a:custGeom>
            <a:avLst/>
            <a:gdLst>
              <a:gd name="connsiteX0" fmla="*/ 0 w 7202905"/>
              <a:gd name="connsiteY0" fmla="*/ 834201 h 834201"/>
              <a:gd name="connsiteX1" fmla="*/ 3465094 w 7202905"/>
              <a:gd name="connsiteY1" fmla="*/ 12 h 834201"/>
              <a:gd name="connsiteX2" fmla="*/ 7202905 w 7202905"/>
              <a:gd name="connsiteY2" fmla="*/ 818159 h 834201"/>
            </a:gdLst>
            <a:ahLst/>
            <a:cxnLst>
              <a:cxn ang="0">
                <a:pos x="connsiteX0" y="connsiteY0"/>
              </a:cxn>
              <a:cxn ang="0">
                <a:pos x="connsiteX1" y="connsiteY1"/>
              </a:cxn>
              <a:cxn ang="0">
                <a:pos x="connsiteX2" y="connsiteY2"/>
              </a:cxn>
            </a:cxnLst>
            <a:rect l="l" t="t" r="r" b="b"/>
            <a:pathLst>
              <a:path w="7202905" h="834201">
                <a:moveTo>
                  <a:pt x="0" y="834201"/>
                </a:moveTo>
                <a:cubicBezTo>
                  <a:pt x="1132305" y="418443"/>
                  <a:pt x="2264610" y="2686"/>
                  <a:pt x="3465094" y="12"/>
                </a:cubicBezTo>
                <a:cubicBezTo>
                  <a:pt x="4665578" y="-2662"/>
                  <a:pt x="5934241" y="407748"/>
                  <a:pt x="7202905" y="8181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p:nvPr/>
        </p:nvSpPr>
        <p:spPr>
          <a:xfrm>
            <a:off x="2286000" y="3584575"/>
            <a:ext cx="7202488" cy="833438"/>
          </a:xfrm>
          <a:custGeom>
            <a:avLst/>
            <a:gdLst>
              <a:gd name="connsiteX0" fmla="*/ 0 w 7202905"/>
              <a:gd name="connsiteY0" fmla="*/ 834201 h 834201"/>
              <a:gd name="connsiteX1" fmla="*/ 3465094 w 7202905"/>
              <a:gd name="connsiteY1" fmla="*/ 12 h 834201"/>
              <a:gd name="connsiteX2" fmla="*/ 7202905 w 7202905"/>
              <a:gd name="connsiteY2" fmla="*/ 818159 h 834201"/>
            </a:gdLst>
            <a:ahLst/>
            <a:cxnLst>
              <a:cxn ang="0">
                <a:pos x="connsiteX0" y="connsiteY0"/>
              </a:cxn>
              <a:cxn ang="0">
                <a:pos x="connsiteX1" y="connsiteY1"/>
              </a:cxn>
              <a:cxn ang="0">
                <a:pos x="connsiteX2" y="connsiteY2"/>
              </a:cxn>
            </a:cxnLst>
            <a:rect l="l" t="t" r="r" b="b"/>
            <a:pathLst>
              <a:path w="7202905" h="834201">
                <a:moveTo>
                  <a:pt x="0" y="834201"/>
                </a:moveTo>
                <a:cubicBezTo>
                  <a:pt x="1132305" y="418443"/>
                  <a:pt x="2264610" y="2686"/>
                  <a:pt x="3465094" y="12"/>
                </a:cubicBezTo>
                <a:cubicBezTo>
                  <a:pt x="4665578" y="-2662"/>
                  <a:pt x="5934241" y="407748"/>
                  <a:pt x="7202905" y="8181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reeform 7"/>
          <p:cNvSpPr/>
          <p:nvPr/>
        </p:nvSpPr>
        <p:spPr>
          <a:xfrm>
            <a:off x="2366964" y="5338764"/>
            <a:ext cx="7202487" cy="833437"/>
          </a:xfrm>
          <a:custGeom>
            <a:avLst/>
            <a:gdLst>
              <a:gd name="connsiteX0" fmla="*/ 0 w 7202905"/>
              <a:gd name="connsiteY0" fmla="*/ 834201 h 834201"/>
              <a:gd name="connsiteX1" fmla="*/ 3465094 w 7202905"/>
              <a:gd name="connsiteY1" fmla="*/ 12 h 834201"/>
              <a:gd name="connsiteX2" fmla="*/ 7202905 w 7202905"/>
              <a:gd name="connsiteY2" fmla="*/ 818159 h 834201"/>
            </a:gdLst>
            <a:ahLst/>
            <a:cxnLst>
              <a:cxn ang="0">
                <a:pos x="connsiteX0" y="connsiteY0"/>
              </a:cxn>
              <a:cxn ang="0">
                <a:pos x="connsiteX1" y="connsiteY1"/>
              </a:cxn>
              <a:cxn ang="0">
                <a:pos x="connsiteX2" y="connsiteY2"/>
              </a:cxn>
            </a:cxnLst>
            <a:rect l="l" t="t" r="r" b="b"/>
            <a:pathLst>
              <a:path w="7202905" h="834201">
                <a:moveTo>
                  <a:pt x="0" y="834201"/>
                </a:moveTo>
                <a:cubicBezTo>
                  <a:pt x="1132305" y="418443"/>
                  <a:pt x="2264610" y="2686"/>
                  <a:pt x="3465094" y="12"/>
                </a:cubicBezTo>
                <a:cubicBezTo>
                  <a:pt x="4665578" y="-2662"/>
                  <a:pt x="5934241" y="407748"/>
                  <a:pt x="7202905" y="8181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69" name="TextBox 8"/>
          <p:cNvSpPr txBox="1">
            <a:spLocks noChangeArrowheads="1"/>
          </p:cNvSpPr>
          <p:nvPr/>
        </p:nvSpPr>
        <p:spPr bwMode="auto">
          <a:xfrm>
            <a:off x="2397125" y="762000"/>
            <a:ext cx="11239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a:t>Polity</a:t>
            </a:r>
          </a:p>
        </p:txBody>
      </p:sp>
      <p:sp>
        <p:nvSpPr>
          <p:cNvPr id="11270" name="TextBox 9"/>
          <p:cNvSpPr txBox="1">
            <a:spLocks noChangeArrowheads="1"/>
          </p:cNvSpPr>
          <p:nvPr/>
        </p:nvSpPr>
        <p:spPr bwMode="auto">
          <a:xfrm>
            <a:off x="4922839" y="381000"/>
            <a:ext cx="17859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a:t>Economy</a:t>
            </a:r>
          </a:p>
        </p:txBody>
      </p:sp>
      <p:sp>
        <p:nvSpPr>
          <p:cNvPr id="11271" name="TextBox 10"/>
          <p:cNvSpPr txBox="1">
            <a:spLocks noChangeArrowheads="1"/>
          </p:cNvSpPr>
          <p:nvPr/>
        </p:nvSpPr>
        <p:spPr bwMode="auto">
          <a:xfrm>
            <a:off x="7924800" y="793750"/>
            <a:ext cx="14224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a:t>Culture</a:t>
            </a:r>
          </a:p>
        </p:txBody>
      </p:sp>
      <p:sp>
        <p:nvSpPr>
          <p:cNvPr id="11272" name="TextBox 11"/>
          <p:cNvSpPr txBox="1">
            <a:spLocks noChangeArrowheads="1"/>
          </p:cNvSpPr>
          <p:nvPr/>
        </p:nvSpPr>
        <p:spPr bwMode="auto">
          <a:xfrm>
            <a:off x="2366963" y="2867026"/>
            <a:ext cx="187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Schools and</a:t>
            </a:r>
          </a:p>
          <a:p>
            <a:pPr eaLnBrk="1" hangingPunct="1">
              <a:spcBef>
                <a:spcPct val="0"/>
              </a:spcBef>
              <a:buClrTx/>
              <a:buSzTx/>
              <a:buFontTx/>
              <a:buNone/>
            </a:pPr>
            <a:r>
              <a:rPr lang="en-US" altLang="en-US" sz="2400"/>
              <a:t>Education</a:t>
            </a:r>
          </a:p>
        </p:txBody>
      </p:sp>
      <p:sp>
        <p:nvSpPr>
          <p:cNvPr id="11273" name="TextBox 12"/>
          <p:cNvSpPr txBox="1">
            <a:spLocks noChangeArrowheads="1"/>
          </p:cNvSpPr>
          <p:nvPr/>
        </p:nvSpPr>
        <p:spPr bwMode="auto">
          <a:xfrm>
            <a:off x="4343400" y="1371601"/>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Health Care</a:t>
            </a:r>
          </a:p>
        </p:txBody>
      </p:sp>
      <p:sp>
        <p:nvSpPr>
          <p:cNvPr id="11274" name="TextBox 13"/>
          <p:cNvSpPr txBox="1">
            <a:spLocks noChangeArrowheads="1"/>
          </p:cNvSpPr>
          <p:nvPr/>
        </p:nvSpPr>
        <p:spPr bwMode="auto">
          <a:xfrm>
            <a:off x="6992938" y="1752601"/>
            <a:ext cx="1160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Military</a:t>
            </a:r>
          </a:p>
        </p:txBody>
      </p:sp>
      <p:sp>
        <p:nvSpPr>
          <p:cNvPr id="11275" name="TextBox 14"/>
          <p:cNvSpPr txBox="1">
            <a:spLocks noChangeArrowheads="1"/>
          </p:cNvSpPr>
          <p:nvPr/>
        </p:nvSpPr>
        <p:spPr bwMode="auto">
          <a:xfrm>
            <a:off x="6359526" y="2438401"/>
            <a:ext cx="2651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Law and Criminal </a:t>
            </a:r>
          </a:p>
          <a:p>
            <a:pPr eaLnBrk="1" hangingPunct="1">
              <a:spcBef>
                <a:spcPct val="0"/>
              </a:spcBef>
              <a:buClrTx/>
              <a:buSzTx/>
              <a:buFontTx/>
              <a:buNone/>
            </a:pPr>
            <a:r>
              <a:rPr lang="en-US" altLang="en-US" sz="2400"/>
              <a:t>Justice System</a:t>
            </a:r>
          </a:p>
        </p:txBody>
      </p:sp>
      <p:sp>
        <p:nvSpPr>
          <p:cNvPr id="11276" name="TextBox 15"/>
          <p:cNvSpPr txBox="1">
            <a:spLocks noChangeArrowheads="1"/>
          </p:cNvSpPr>
          <p:nvPr/>
        </p:nvSpPr>
        <p:spPr bwMode="auto">
          <a:xfrm>
            <a:off x="3429001" y="4343401"/>
            <a:ext cx="8429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t>Race</a:t>
            </a:r>
          </a:p>
        </p:txBody>
      </p:sp>
      <p:sp>
        <p:nvSpPr>
          <p:cNvPr id="11277" name="TextBox 16"/>
          <p:cNvSpPr txBox="1">
            <a:spLocks noChangeArrowheads="1"/>
          </p:cNvSpPr>
          <p:nvPr/>
        </p:nvSpPr>
        <p:spPr bwMode="auto">
          <a:xfrm>
            <a:off x="4897438" y="4260851"/>
            <a:ext cx="1250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t>Ethnicity</a:t>
            </a:r>
          </a:p>
        </p:txBody>
      </p:sp>
      <p:sp>
        <p:nvSpPr>
          <p:cNvPr id="11278" name="TextBox 17"/>
          <p:cNvSpPr txBox="1">
            <a:spLocks noChangeArrowheads="1"/>
          </p:cNvSpPr>
          <p:nvPr/>
        </p:nvSpPr>
        <p:spPr bwMode="auto">
          <a:xfrm>
            <a:off x="6905626" y="3830638"/>
            <a:ext cx="11287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t>Gender</a:t>
            </a:r>
          </a:p>
        </p:txBody>
      </p:sp>
      <p:sp>
        <p:nvSpPr>
          <p:cNvPr id="11279" name="TextBox 18"/>
          <p:cNvSpPr txBox="1">
            <a:spLocks noChangeArrowheads="1"/>
          </p:cNvSpPr>
          <p:nvPr/>
        </p:nvSpPr>
        <p:spPr bwMode="auto">
          <a:xfrm>
            <a:off x="6467476" y="4468813"/>
            <a:ext cx="15668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t>Sexual </a:t>
            </a:r>
          </a:p>
          <a:p>
            <a:pPr eaLnBrk="1" hangingPunct="1">
              <a:spcBef>
                <a:spcPct val="0"/>
              </a:spcBef>
              <a:buClrTx/>
              <a:buSzTx/>
              <a:buFontTx/>
              <a:buNone/>
            </a:pPr>
            <a:r>
              <a:rPr lang="en-US" altLang="en-US" sz="2200"/>
              <a:t>Orientation</a:t>
            </a:r>
          </a:p>
        </p:txBody>
      </p:sp>
      <p:sp>
        <p:nvSpPr>
          <p:cNvPr id="11280" name="TextBox 19"/>
          <p:cNvSpPr txBox="1">
            <a:spLocks noChangeArrowheads="1"/>
          </p:cNvSpPr>
          <p:nvPr/>
        </p:nvSpPr>
        <p:spPr bwMode="auto">
          <a:xfrm>
            <a:off x="8096251" y="4438650"/>
            <a:ext cx="140811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t>Age/ Age </a:t>
            </a:r>
          </a:p>
          <a:p>
            <a:pPr eaLnBrk="1" hangingPunct="1">
              <a:spcBef>
                <a:spcPct val="0"/>
              </a:spcBef>
              <a:buClrTx/>
              <a:buSzTx/>
              <a:buFontTx/>
              <a:buNone/>
            </a:pPr>
            <a:r>
              <a:rPr lang="en-US" altLang="en-US" sz="2200"/>
              <a:t>Cohort</a:t>
            </a:r>
          </a:p>
        </p:txBody>
      </p:sp>
      <p:sp>
        <p:nvSpPr>
          <p:cNvPr id="11281" name="TextBox 20"/>
          <p:cNvSpPr txBox="1">
            <a:spLocks noChangeArrowheads="1"/>
          </p:cNvSpPr>
          <p:nvPr/>
        </p:nvSpPr>
        <p:spPr bwMode="auto">
          <a:xfrm>
            <a:off x="8686801" y="5208588"/>
            <a:ext cx="9366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t>Ability</a:t>
            </a:r>
          </a:p>
        </p:txBody>
      </p:sp>
      <p:sp>
        <p:nvSpPr>
          <p:cNvPr id="11282" name="TextBox 21"/>
          <p:cNvSpPr txBox="1">
            <a:spLocks noChangeArrowheads="1"/>
          </p:cNvSpPr>
          <p:nvPr/>
        </p:nvSpPr>
        <p:spPr bwMode="auto">
          <a:xfrm>
            <a:off x="4403725" y="2057401"/>
            <a:ext cx="16906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Marriage </a:t>
            </a:r>
          </a:p>
          <a:p>
            <a:pPr eaLnBrk="1" hangingPunct="1">
              <a:spcBef>
                <a:spcPct val="0"/>
              </a:spcBef>
              <a:buClrTx/>
              <a:buSzTx/>
              <a:buFontTx/>
              <a:buNone/>
            </a:pPr>
            <a:r>
              <a:rPr lang="en-US" altLang="en-US" sz="2400"/>
              <a:t>and Family</a:t>
            </a:r>
          </a:p>
        </p:txBody>
      </p:sp>
      <p:sp>
        <p:nvSpPr>
          <p:cNvPr id="11283" name="TextBox 22"/>
          <p:cNvSpPr txBox="1">
            <a:spLocks noChangeArrowheads="1"/>
          </p:cNvSpPr>
          <p:nvPr/>
        </p:nvSpPr>
        <p:spPr bwMode="auto">
          <a:xfrm>
            <a:off x="8251825" y="3422651"/>
            <a:ext cx="1023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Media</a:t>
            </a:r>
          </a:p>
        </p:txBody>
      </p:sp>
      <p:sp>
        <p:nvSpPr>
          <p:cNvPr id="11284" name="TextBox 23"/>
          <p:cNvSpPr txBox="1">
            <a:spLocks noChangeArrowheads="1"/>
          </p:cNvSpPr>
          <p:nvPr/>
        </p:nvSpPr>
        <p:spPr bwMode="auto">
          <a:xfrm>
            <a:off x="2727325" y="2193926"/>
            <a:ext cx="1301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t>Religion</a:t>
            </a:r>
          </a:p>
        </p:txBody>
      </p:sp>
      <p:sp>
        <p:nvSpPr>
          <p:cNvPr id="11285" name="TextBox 25"/>
          <p:cNvSpPr txBox="1">
            <a:spLocks noChangeArrowheads="1"/>
          </p:cNvSpPr>
          <p:nvPr/>
        </p:nvSpPr>
        <p:spPr bwMode="auto">
          <a:xfrm>
            <a:off x="4500563" y="3822700"/>
            <a:ext cx="2317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t>Education Status</a:t>
            </a:r>
          </a:p>
        </p:txBody>
      </p:sp>
      <p:sp>
        <p:nvSpPr>
          <p:cNvPr id="11286" name="TextBox 26"/>
          <p:cNvSpPr txBox="1">
            <a:spLocks noChangeArrowheads="1"/>
          </p:cNvSpPr>
          <p:nvPr/>
        </p:nvSpPr>
        <p:spPr bwMode="auto">
          <a:xfrm>
            <a:off x="4241800" y="4679950"/>
            <a:ext cx="1911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t>Marital Status</a:t>
            </a:r>
          </a:p>
        </p:txBody>
      </p:sp>
      <p:sp>
        <p:nvSpPr>
          <p:cNvPr id="11287" name="TextBox 27"/>
          <p:cNvSpPr txBox="1">
            <a:spLocks noChangeArrowheads="1"/>
          </p:cNvSpPr>
          <p:nvPr/>
        </p:nvSpPr>
        <p:spPr bwMode="auto">
          <a:xfrm>
            <a:off x="2286001" y="5129213"/>
            <a:ext cx="15652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t>Citizenship</a:t>
            </a:r>
          </a:p>
        </p:txBody>
      </p:sp>
      <p:sp>
        <p:nvSpPr>
          <p:cNvPr id="11288" name="TextBox 28"/>
          <p:cNvSpPr txBox="1">
            <a:spLocks noChangeArrowheads="1"/>
          </p:cNvSpPr>
          <p:nvPr/>
        </p:nvSpPr>
        <p:spPr bwMode="auto">
          <a:xfrm>
            <a:off x="4284663" y="5555457"/>
            <a:ext cx="3062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dirty="0"/>
              <a:t>Interpersonal interactions</a:t>
            </a:r>
          </a:p>
        </p:txBody>
      </p:sp>
      <p:sp>
        <p:nvSpPr>
          <p:cNvPr id="30" name="TextBox 29"/>
          <p:cNvSpPr txBox="1"/>
          <p:nvPr/>
        </p:nvSpPr>
        <p:spPr>
          <a:xfrm>
            <a:off x="619006" y="342525"/>
            <a:ext cx="800219" cy="5800627"/>
          </a:xfrm>
          <a:prstGeom prst="rect">
            <a:avLst/>
          </a:prstGeom>
          <a:noFill/>
        </p:spPr>
        <p:txBody>
          <a:bodyPr vert="vert270" wrap="none">
            <a:spAutoFit/>
          </a:bodyPr>
          <a:lstStyle/>
          <a:p>
            <a:pPr>
              <a:defRPr/>
            </a:pPr>
            <a:r>
              <a:rPr lang="en-US" sz="2200" dirty="0">
                <a:latin typeface="Arial" charset="0"/>
              </a:rPr>
              <a:t>Micro </a:t>
            </a:r>
            <a:r>
              <a:rPr lang="en-US" sz="2200" dirty="0">
                <a:latin typeface="Arial" charset="0"/>
                <a:sym typeface="Wingdings" panose="05000000000000000000" pitchFamily="2" charset="2"/>
              </a:rPr>
              <a:t>      </a:t>
            </a:r>
            <a:r>
              <a:rPr lang="en-US" sz="2200" dirty="0" err="1">
                <a:latin typeface="Arial" charset="0"/>
                <a:sym typeface="Wingdings" panose="05000000000000000000" pitchFamily="2" charset="2"/>
              </a:rPr>
              <a:t>Meso</a:t>
            </a:r>
            <a:r>
              <a:rPr lang="en-US" sz="2200" dirty="0">
                <a:latin typeface="Arial" charset="0"/>
                <a:sym typeface="Wingdings" panose="05000000000000000000" pitchFamily="2" charset="2"/>
              </a:rPr>
              <a:t>          Macro</a:t>
            </a:r>
            <a:endParaRPr lang="en-US" sz="2200" dirty="0">
              <a:latin typeface="Arial" charset="0"/>
            </a:endParaRPr>
          </a:p>
          <a:p>
            <a:pPr>
              <a:defRPr/>
            </a:pPr>
            <a:endParaRPr lang="en-US" dirty="0">
              <a:latin typeface="Arial" charset="0"/>
            </a:endParaRPr>
          </a:p>
        </p:txBody>
      </p:sp>
      <p:sp>
        <p:nvSpPr>
          <p:cNvPr id="11290" name="TextBox 30"/>
          <p:cNvSpPr txBox="1">
            <a:spLocks noChangeArrowheads="1"/>
          </p:cNvSpPr>
          <p:nvPr/>
        </p:nvSpPr>
        <p:spPr bwMode="auto">
          <a:xfrm>
            <a:off x="2487614" y="4567238"/>
            <a:ext cx="8905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200"/>
              <a:t>Class</a:t>
            </a:r>
          </a:p>
        </p:txBody>
      </p:sp>
      <p:sp>
        <p:nvSpPr>
          <p:cNvPr id="27" name="TextBox 28"/>
          <p:cNvSpPr txBox="1">
            <a:spLocks noChangeArrowheads="1"/>
          </p:cNvSpPr>
          <p:nvPr/>
        </p:nvSpPr>
        <p:spPr bwMode="auto">
          <a:xfrm>
            <a:off x="3336924" y="5912219"/>
            <a:ext cx="48766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dirty="0" smtClean="0"/>
              <a:t>Language	   Symbols	    Conversations</a:t>
            </a:r>
            <a:endParaRPr lang="en-US" altLang="en-US" sz="2000" dirty="0"/>
          </a:p>
        </p:txBody>
      </p:sp>
    </p:spTree>
    <p:extLst>
      <p:ext uri="{BB962C8B-B14F-4D97-AF65-F5344CB8AC3E}">
        <p14:creationId xmlns:p14="http://schemas.microsoft.com/office/powerpoint/2010/main" val="1004981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iley Face 2"/>
          <p:cNvSpPr/>
          <p:nvPr/>
        </p:nvSpPr>
        <p:spPr>
          <a:xfrm>
            <a:off x="5588880" y="2826761"/>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5817478" y="3246121"/>
            <a:ext cx="2" cy="614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817480" y="3878314"/>
            <a:ext cx="228600" cy="329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528975" y="3863342"/>
            <a:ext cx="277472" cy="329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17478" y="3446338"/>
            <a:ext cx="277472" cy="85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540008" y="3458161"/>
            <a:ext cx="261708" cy="146617"/>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437991" y="2372707"/>
            <a:ext cx="2758974" cy="2317525"/>
          </a:xfrm>
          <a:prstGeom prst="rect">
            <a:avLst/>
          </a:prstGeom>
          <a:noFill/>
          <a:ln w="25400">
            <a:solidFill>
              <a:schemeClr val="accent6">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487837" y="0"/>
            <a:ext cx="9113004" cy="6857999"/>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83271" y="2023963"/>
            <a:ext cx="3468414" cy="3115596"/>
          </a:xfrm>
          <a:prstGeom prst="rect">
            <a:avLst/>
          </a:prstGeom>
          <a:noFill/>
          <a:ln w="25400">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121692" y="2996496"/>
            <a:ext cx="505267" cy="923330"/>
          </a:xfrm>
          <a:prstGeom prst="rect">
            <a:avLst/>
          </a:prstGeom>
          <a:noFill/>
        </p:spPr>
        <p:txBody>
          <a:bodyPr wrap="non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4" name="Rectangle 13"/>
          <p:cNvSpPr/>
          <p:nvPr/>
        </p:nvSpPr>
        <p:spPr>
          <a:xfrm>
            <a:off x="3042745" y="914400"/>
            <a:ext cx="5888427" cy="5027957"/>
          </a:xfrm>
          <a:prstGeom prst="rect">
            <a:avLst/>
          </a:prstGeom>
          <a:noFill/>
          <a:ln w="25400">
            <a:solidFill>
              <a:schemeClr val="accent6">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425904" y="2681448"/>
            <a:ext cx="505267" cy="923330"/>
          </a:xfrm>
          <a:prstGeom prst="rect">
            <a:avLst/>
          </a:prstGeom>
          <a:noFill/>
        </p:spPr>
        <p:txBody>
          <a:bodyPr wrap="none" lIns="91440" tIns="45720" rIns="91440" bIns="45720">
            <a:spAutoFit/>
          </a:bodyPr>
          <a:lstStyle/>
          <a:p>
            <a:pPr algn="ctr"/>
            <a:r>
              <a:rPr lang="en-US"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7" name="TextBox 6"/>
          <p:cNvSpPr txBox="1"/>
          <p:nvPr/>
        </p:nvSpPr>
        <p:spPr>
          <a:xfrm>
            <a:off x="374892" y="175736"/>
            <a:ext cx="1724896" cy="1477328"/>
          </a:xfrm>
          <a:prstGeom prst="rect">
            <a:avLst/>
          </a:prstGeom>
          <a:noFill/>
        </p:spPr>
        <p:txBody>
          <a:bodyPr wrap="none" rtlCol="0">
            <a:spAutoFit/>
          </a:bodyPr>
          <a:lstStyle/>
          <a:p>
            <a:pPr algn="ctr"/>
            <a:r>
              <a:rPr lang="en-US" sz="3000" dirty="0" smtClean="0"/>
              <a:t>Structure </a:t>
            </a:r>
          </a:p>
          <a:p>
            <a:pPr algn="ctr"/>
            <a:r>
              <a:rPr lang="en-US" sz="3000" dirty="0"/>
              <a:t>v</a:t>
            </a:r>
            <a:r>
              <a:rPr lang="en-US" sz="3000" dirty="0" smtClean="0"/>
              <a:t>s.</a:t>
            </a:r>
          </a:p>
          <a:p>
            <a:pPr algn="ctr"/>
            <a:r>
              <a:rPr lang="en-US" sz="3000" dirty="0" smtClean="0"/>
              <a:t>Agency</a:t>
            </a:r>
            <a:endParaRPr lang="en-US" sz="3000" dirty="0"/>
          </a:p>
        </p:txBody>
      </p:sp>
    </p:spTree>
    <p:extLst>
      <p:ext uri="{BB962C8B-B14F-4D97-AF65-F5344CB8AC3E}">
        <p14:creationId xmlns:p14="http://schemas.microsoft.com/office/powerpoint/2010/main" val="38219711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Berger’s Invitation to Sociology</a:t>
            </a:r>
            <a:endParaRPr lang="en-US" dirty="0"/>
          </a:p>
        </p:txBody>
      </p:sp>
      <p:sp>
        <p:nvSpPr>
          <p:cNvPr id="3" name="Content Placeholder 2"/>
          <p:cNvSpPr>
            <a:spLocks noGrp="1"/>
          </p:cNvSpPr>
          <p:nvPr>
            <p:ph idx="1"/>
          </p:nvPr>
        </p:nvSpPr>
        <p:spPr/>
        <p:txBody>
          <a:bodyPr>
            <a:normAutofit/>
          </a:bodyPr>
          <a:lstStyle/>
          <a:p>
            <a:r>
              <a:rPr lang="en-US" sz="3000" dirty="0" smtClean="0"/>
              <a:t>The sociologist…is a person intensively, endlessly, shamelessly interested in the doings of men. His natural habitat is all the human gathering places of the world, wherever men come together. The sociologist may be interested in many other things. But his consuming interest remains in the world of men, their institutions, their history, their passions.</a:t>
            </a:r>
            <a:endParaRPr lang="en-US" sz="3000" dirty="0"/>
          </a:p>
        </p:txBody>
      </p:sp>
    </p:spTree>
    <p:extLst>
      <p:ext uri="{BB962C8B-B14F-4D97-AF65-F5344CB8AC3E}">
        <p14:creationId xmlns:p14="http://schemas.microsoft.com/office/powerpoint/2010/main" val="373188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Overview</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3200" dirty="0" smtClean="0"/>
              <a:t>Sociological Perspective</a:t>
            </a:r>
          </a:p>
          <a:p>
            <a:pPr lvl="1">
              <a:buFont typeface="Wingdings" panose="05000000000000000000" pitchFamily="2" charset="2"/>
              <a:buChar char="§"/>
            </a:pPr>
            <a:r>
              <a:rPr lang="en-US" sz="3000" dirty="0" smtClean="0"/>
              <a:t>Sociological Imagination</a:t>
            </a:r>
          </a:p>
          <a:p>
            <a:pPr>
              <a:buFont typeface="Wingdings" panose="05000000000000000000" pitchFamily="2" charset="2"/>
              <a:buChar char="§"/>
            </a:pPr>
            <a:r>
              <a:rPr lang="en-US" sz="3200" dirty="0" smtClean="0"/>
              <a:t>Research Methods = How?</a:t>
            </a:r>
          </a:p>
          <a:p>
            <a:pPr lvl="1">
              <a:buFont typeface="Wingdings" panose="05000000000000000000" pitchFamily="2" charset="2"/>
              <a:buChar char="§"/>
            </a:pPr>
            <a:r>
              <a:rPr lang="en-US" sz="3000" dirty="0" smtClean="0"/>
              <a:t>Apply Scientific Methods to Society</a:t>
            </a:r>
          </a:p>
          <a:p>
            <a:pPr>
              <a:buFont typeface="Wingdings" panose="05000000000000000000" pitchFamily="2" charset="2"/>
              <a:buChar char="§"/>
            </a:pPr>
            <a:r>
              <a:rPr lang="en-US" sz="3200" dirty="0" smtClean="0"/>
              <a:t>Theoretical Perspectives = Why?</a:t>
            </a:r>
          </a:p>
          <a:p>
            <a:pPr lvl="1">
              <a:buFont typeface="Wingdings" panose="05000000000000000000" pitchFamily="2" charset="2"/>
              <a:buChar char="§"/>
            </a:pPr>
            <a:r>
              <a:rPr lang="en-US" sz="3000" dirty="0" smtClean="0"/>
              <a:t>Explaining Social Phenomena </a:t>
            </a:r>
            <a:endParaRPr lang="en-US" sz="3000" dirty="0"/>
          </a:p>
        </p:txBody>
      </p:sp>
    </p:spTree>
    <p:extLst>
      <p:ext uri="{BB962C8B-B14F-4D97-AF65-F5344CB8AC3E}">
        <p14:creationId xmlns:p14="http://schemas.microsoft.com/office/powerpoint/2010/main" val="272801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Theory:</a:t>
            </a:r>
            <a:br>
              <a:rPr lang="en-US" dirty="0" smtClean="0"/>
            </a:br>
            <a:r>
              <a:rPr lang="en-US" dirty="0" smtClean="0"/>
              <a:t>Why do social phenomena occur?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800" dirty="0" smtClean="0"/>
              <a:t>Functionalist</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smtClean="0"/>
              <a:t>Conflict</a:t>
            </a:r>
          </a:p>
          <a:p>
            <a:pPr>
              <a:buFont typeface="Wingdings" panose="05000000000000000000" pitchFamily="2" charset="2"/>
              <a:buChar char="§"/>
            </a:pPr>
            <a:endParaRPr lang="en-US" sz="2800" dirty="0"/>
          </a:p>
          <a:p>
            <a:pPr>
              <a:buFont typeface="Wingdings" panose="05000000000000000000" pitchFamily="2" charset="2"/>
              <a:buChar char="§"/>
            </a:pPr>
            <a:r>
              <a:rPr lang="en-US" sz="2800" dirty="0" smtClean="0"/>
              <a:t>Symbolic Interactionist</a:t>
            </a:r>
          </a:p>
          <a:p>
            <a:endParaRPr lang="en-US" dirty="0"/>
          </a:p>
          <a:p>
            <a:endParaRPr lang="en-US" dirty="0"/>
          </a:p>
        </p:txBody>
      </p:sp>
    </p:spTree>
    <p:extLst>
      <p:ext uri="{BB962C8B-B14F-4D97-AF65-F5344CB8AC3E}">
        <p14:creationId xmlns:p14="http://schemas.microsoft.com/office/powerpoint/2010/main" val="3075253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Theory:</a:t>
            </a:r>
            <a:br>
              <a:rPr lang="en-US" dirty="0" smtClean="0"/>
            </a:br>
            <a:r>
              <a:rPr lang="en-US" dirty="0" smtClean="0"/>
              <a:t>Why do social phenomena occur?</a:t>
            </a:r>
            <a:endParaRPr lang="en-US" dirty="0"/>
          </a:p>
        </p:txBody>
      </p:sp>
      <p:sp>
        <p:nvSpPr>
          <p:cNvPr id="3" name="Content Placeholder 2"/>
          <p:cNvSpPr>
            <a:spLocks noGrp="1"/>
          </p:cNvSpPr>
          <p:nvPr>
            <p:ph idx="1"/>
          </p:nvPr>
        </p:nvSpPr>
        <p:spPr/>
        <p:txBody>
          <a:bodyPr>
            <a:normAutofit/>
          </a:bodyPr>
          <a:lstStyle/>
          <a:p>
            <a:pPr>
              <a:buNone/>
            </a:pPr>
            <a:r>
              <a:rPr lang="en-US" sz="2800" u="sng" dirty="0" smtClean="0"/>
              <a:t>Functionalism</a:t>
            </a:r>
          </a:p>
          <a:p>
            <a:pPr>
              <a:buNone/>
            </a:pPr>
            <a:endParaRPr lang="en-US" sz="2800" u="sng" dirty="0" smtClean="0"/>
          </a:p>
          <a:p>
            <a:pPr>
              <a:buFont typeface="Wingdings" panose="05000000000000000000" pitchFamily="2" charset="2"/>
              <a:buChar char="§"/>
            </a:pPr>
            <a:r>
              <a:rPr lang="en-US" sz="2800" dirty="0" smtClean="0"/>
              <a:t>Emile Durkheim, </a:t>
            </a:r>
            <a:r>
              <a:rPr lang="en-US" sz="2800" dirty="0" err="1" smtClean="0"/>
              <a:t>Talcott</a:t>
            </a:r>
            <a:r>
              <a:rPr lang="en-US" sz="2800" dirty="0" smtClean="0"/>
              <a:t> Parsons</a:t>
            </a:r>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smtClean="0"/>
              <a:t>Manifest vs. Latent Functions</a:t>
            </a:r>
          </a:p>
          <a:p>
            <a:pPr>
              <a:buFont typeface="Wingdings" panose="05000000000000000000" pitchFamily="2" charset="2"/>
              <a:buChar char="§"/>
            </a:pPr>
            <a:endParaRPr lang="en-US" sz="2800" dirty="0" smtClean="0"/>
          </a:p>
          <a:p>
            <a:pPr>
              <a:buFont typeface="Wingdings" panose="05000000000000000000" pitchFamily="2" charset="2"/>
              <a:buChar char="§"/>
            </a:pPr>
            <a:r>
              <a:rPr lang="en-US" sz="2800" dirty="0" smtClean="0"/>
              <a:t>Dysfunctions</a:t>
            </a:r>
            <a:endParaRPr lang="en-US" sz="2800" dirty="0"/>
          </a:p>
        </p:txBody>
      </p:sp>
    </p:spTree>
    <p:extLst>
      <p:ext uri="{BB962C8B-B14F-4D97-AF65-F5344CB8AC3E}">
        <p14:creationId xmlns:p14="http://schemas.microsoft.com/office/powerpoint/2010/main" val="15933925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248</TotalTime>
  <Words>291</Words>
  <Application>Microsoft Macintosh PowerPoint</Application>
  <PresentationFormat>Custom</PresentationFormat>
  <Paragraphs>101</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Audience Response Clickers</vt:lpstr>
      <vt:lpstr>Week 2</vt:lpstr>
      <vt:lpstr>Brief Overview</vt:lpstr>
      <vt:lpstr>PowerPoint Presentation</vt:lpstr>
      <vt:lpstr>PowerPoint Presentation</vt:lpstr>
      <vt:lpstr>Berger’s Invitation to Sociology</vt:lpstr>
      <vt:lpstr>Brief Overview</vt:lpstr>
      <vt:lpstr>Theory: Why do social phenomena occur?</vt:lpstr>
      <vt:lpstr>Theory: Why do social phenomena occur?</vt:lpstr>
      <vt:lpstr>Theory: Why do social phenomena occur?</vt:lpstr>
      <vt:lpstr>Theory: Why do social phenomena occur?</vt:lpstr>
      <vt:lpstr>PowerPoint Presentation</vt:lpstr>
      <vt:lpstr>Median weekly earnings of full-time wage  and salary workers ages 16+ in the US 2013</vt:lpstr>
      <vt:lpstr>PowerPoint Presentation</vt:lpstr>
      <vt:lpstr>Median weekly earnings of full-time wage  and salary workers ages 16+ in the US 2013</vt:lpstr>
      <vt:lpstr>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Kristen</dc:creator>
  <cp:lastModifiedBy>Kristen Shorette</cp:lastModifiedBy>
  <cp:revision>26</cp:revision>
  <dcterms:created xsi:type="dcterms:W3CDTF">2015-01-28T22:53:36Z</dcterms:created>
  <dcterms:modified xsi:type="dcterms:W3CDTF">2015-09-01T13:20:52Z</dcterms:modified>
</cp:coreProperties>
</file>