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B72F1-A0D6-3F4A-A1AA-EF3EECD9C6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C3480-5583-AD45-85F9-1B311C67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C3480-5583-AD45-85F9-1B311C674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02DC-16E7-46A1-9853-D381E9693C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02DC-16E7-46A1-9853-D381E9693C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80734F-7F6F-F549-AE3F-087E4EFD3C1C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5C86E55-B09B-6B43-833F-A2779A206D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-cert.net/flo-cert/main.php?id=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artrecruiters.com/cgi-bin/WebObjects/jobmarket.woa/wa/jobMarketHomePage?fp1=4987010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Social Structure and Social Interaction Continued</a:t>
            </a:r>
            <a:endParaRPr lang="en-US" dirty="0"/>
          </a:p>
        </p:txBody>
      </p:sp>
      <p:pic>
        <p:nvPicPr>
          <p:cNvPr id="4" name="Content Placeholder 3" descr="pecking or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2417317"/>
            <a:ext cx="2896317" cy="3575698"/>
          </a:xfrm>
          <a:prstGeom prst="rect">
            <a:avLst/>
          </a:prstGeom>
        </p:spPr>
      </p:pic>
      <p:pic>
        <p:nvPicPr>
          <p:cNvPr id="5" name="Content Placeholder 9" descr="Global Trade by Region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63" y="2213194"/>
            <a:ext cx="4826937" cy="37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8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Relationships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9791" b="197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693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Social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smtClean="0"/>
              <a:t>Networks</a:t>
            </a:r>
          </a:p>
          <a:p>
            <a:r>
              <a:rPr lang="en-US" dirty="0" smtClean="0"/>
              <a:t>Institutions</a:t>
            </a:r>
          </a:p>
          <a:p>
            <a:pPr lvl="1"/>
            <a:r>
              <a:rPr lang="en-US" dirty="0" smtClean="0"/>
              <a:t>Functionalist vs. </a:t>
            </a:r>
            <a:r>
              <a:rPr lang="en-US" smtClean="0"/>
              <a:t>Conflict Perspective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Social Structure </a:t>
            </a:r>
            <a:r>
              <a:rPr lang="en-US" dirty="0" smtClean="0">
                <a:sym typeface="Wingdings"/>
              </a:rPr>
              <a:t> Social Interaction</a:t>
            </a:r>
          </a:p>
          <a:p>
            <a:pPr lvl="1"/>
            <a:r>
              <a:rPr lang="en-US" dirty="0" err="1" smtClean="0">
                <a:sym typeface="Wingdings"/>
              </a:rPr>
              <a:t>Zimbardo’s</a:t>
            </a:r>
            <a:r>
              <a:rPr lang="en-US" dirty="0" smtClean="0">
                <a:sym typeface="Wingdings"/>
              </a:rPr>
              <a:t> Prison Experiment</a:t>
            </a:r>
          </a:p>
          <a:p>
            <a:pPr lvl="1"/>
            <a:r>
              <a:rPr lang="en-US" dirty="0" smtClean="0">
                <a:sym typeface="Wingdings"/>
              </a:rPr>
              <a:t>Thomas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vs. Secondary</a:t>
            </a:r>
          </a:p>
          <a:p>
            <a:r>
              <a:rPr lang="en-US" dirty="0" smtClean="0"/>
              <a:t>In-Groups vs. Out-Groups</a:t>
            </a:r>
          </a:p>
          <a:p>
            <a:r>
              <a:rPr lang="en-US" dirty="0" smtClean="0"/>
              <a:t>Reference Groups</a:t>
            </a:r>
          </a:p>
          <a:p>
            <a:r>
              <a:rPr lang="en-US" dirty="0" smtClean="0"/>
              <a:t>Coalitions</a:t>
            </a:r>
          </a:p>
          <a:p>
            <a:r>
              <a:rPr lang="en-US" dirty="0" smtClean="0"/>
              <a:t>Formal Organizations and Bureaucracies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a Bureaucracy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Ideal Type</a:t>
            </a:r>
          </a:p>
          <a:p>
            <a:r>
              <a:rPr lang="en-US" dirty="0" smtClean="0">
                <a:hlinkClick r:id="rId3"/>
              </a:rPr>
              <a:t>Division of Labor</a:t>
            </a:r>
            <a:endParaRPr lang="en-US" dirty="0" smtClean="0"/>
          </a:p>
          <a:p>
            <a:pPr lvl="1"/>
            <a:r>
              <a:rPr lang="en-US" dirty="0" smtClean="0"/>
              <a:t>Alienation</a:t>
            </a:r>
          </a:p>
          <a:p>
            <a:pPr lvl="1"/>
            <a:r>
              <a:rPr lang="en-US" dirty="0" smtClean="0"/>
              <a:t>Trained Incapacity</a:t>
            </a:r>
          </a:p>
          <a:p>
            <a:r>
              <a:rPr lang="en-US" dirty="0" smtClean="0"/>
              <a:t>Hierarchy of Authority</a:t>
            </a:r>
          </a:p>
          <a:p>
            <a:r>
              <a:rPr lang="en-US" dirty="0" smtClean="0"/>
              <a:t>Written Rules and Regulations</a:t>
            </a:r>
          </a:p>
          <a:p>
            <a:pPr lvl="1"/>
            <a:r>
              <a:rPr lang="en-US" dirty="0" smtClean="0"/>
              <a:t>Goal Displacement</a:t>
            </a:r>
          </a:p>
          <a:p>
            <a:r>
              <a:rPr lang="en-US" dirty="0" smtClean="0"/>
              <a:t>Impersonality</a:t>
            </a:r>
          </a:p>
          <a:p>
            <a:r>
              <a:rPr lang="en-US" dirty="0" smtClean="0">
                <a:hlinkClick r:id="rId4"/>
              </a:rPr>
              <a:t>Technical Qualifications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Bureaucracy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20137"/>
              </p:ext>
            </p:extLst>
          </p:nvPr>
        </p:nvGraphicFramePr>
        <p:xfrm>
          <a:off x="94126" y="1842246"/>
          <a:ext cx="8955744" cy="49317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8936"/>
                <a:gridCol w="2238936"/>
                <a:gridCol w="2238936"/>
                <a:gridCol w="2238936"/>
              </a:tblGrid>
              <a:tr h="554758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Consequences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Consequences</a:t>
                      </a:r>
                    </a:p>
                    <a:p>
                      <a:pPr algn="ctr"/>
                      <a:r>
                        <a:rPr lang="en-US" dirty="0" smtClean="0"/>
                        <a:t>For the Individual      For the Organization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2511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of 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 efficiency in large-scale corporation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 trained incapacity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 a narrow perspective</a:t>
                      </a:r>
                      <a:endParaRPr lang="en-US" dirty="0"/>
                    </a:p>
                  </a:txBody>
                  <a:tcPr/>
                </a:tc>
              </a:tr>
              <a:tr h="792511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Hierarchy of authority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Clarifies who is in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Deprives employees of a voice in decision 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Permits concealment of</a:t>
                      </a:r>
                      <a:r>
                        <a:rPr lang="en-US" baseline="0" dirty="0" smtClean="0"/>
                        <a:t> mistakes</a:t>
                      </a:r>
                      <a:endParaRPr lang="en-US" dirty="0"/>
                    </a:p>
                  </a:txBody>
                  <a:tcPr/>
                </a:tc>
              </a:tr>
              <a:tr h="554758">
                <a:tc>
                  <a:txBody>
                    <a:bodyPr/>
                    <a:lstStyle/>
                    <a:p>
                      <a:r>
                        <a:rPr lang="en-US" dirty="0" smtClean="0"/>
                        <a:t>Written rules and regulations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Workers</a:t>
                      </a:r>
                      <a:r>
                        <a:rPr lang="en-US" baseline="0" dirty="0" smtClean="0"/>
                        <a:t> know what is expected of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Stifle</a:t>
                      </a:r>
                      <a:r>
                        <a:rPr lang="en-US" baseline="0" dirty="0" smtClean="0"/>
                        <a:t> initiative and imagination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 to goal displacement</a:t>
                      </a:r>
                      <a:endParaRPr lang="en-US" dirty="0"/>
                    </a:p>
                  </a:txBody>
                  <a:tcPr/>
                </a:tc>
              </a:tr>
              <a:tr h="792511">
                <a:tc>
                  <a:txBody>
                    <a:bodyPr/>
                    <a:lstStyle/>
                    <a:p>
                      <a:r>
                        <a:rPr lang="en-US" dirty="0" smtClean="0"/>
                        <a:t>Impersonality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Reduces 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Contributes to feelings of alienation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Discourages loyalty to company</a:t>
                      </a:r>
                      <a:endParaRPr lang="en-US" dirty="0"/>
                    </a:p>
                  </a:txBody>
                  <a:tcPr/>
                </a:tc>
              </a:tr>
              <a:tr h="103026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</a:t>
                      </a:r>
                      <a:r>
                        <a:rPr lang="en-US" baseline="0" dirty="0" smtClean="0"/>
                        <a:t> based on technical qualifications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Discourages favoritism and reduces petty rivalries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Discourages ambition to improve oneself elsewhere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Peter principle to</a:t>
                      </a:r>
                      <a:r>
                        <a:rPr lang="en-US" baseline="0" dirty="0" smtClean="0"/>
                        <a:t> operate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13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</TotalTime>
  <Words>179</Words>
  <Application>Microsoft Office PowerPoint</Application>
  <PresentationFormat>On-screen Show (4:3)</PresentationFormat>
  <Paragraphs>56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Spectrum</vt:lpstr>
      <vt:lpstr>Week 4</vt:lpstr>
      <vt:lpstr>Predictable Relationships</vt:lpstr>
      <vt:lpstr>Elements of Social Structure</vt:lpstr>
      <vt:lpstr>Types of Groups</vt:lpstr>
      <vt:lpstr>Characteristics of a Bureaucracy</vt:lpstr>
      <vt:lpstr>Characteristics of Bureaucracy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Kristen Shorette</dc:creator>
  <cp:lastModifiedBy>Kristen Shorette</cp:lastModifiedBy>
  <cp:revision>4</cp:revision>
  <dcterms:created xsi:type="dcterms:W3CDTF">2015-02-24T00:56:41Z</dcterms:created>
  <dcterms:modified xsi:type="dcterms:W3CDTF">2015-02-24T16:07:17Z</dcterms:modified>
</cp:coreProperties>
</file>