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4"/>
  </p:notesMasterIdLst>
  <p:sldIdLst>
    <p:sldId id="292" r:id="rId2"/>
    <p:sldId id="295" r:id="rId3"/>
    <p:sldId id="298" r:id="rId4"/>
    <p:sldId id="299" r:id="rId5"/>
    <p:sldId id="302" r:id="rId6"/>
    <p:sldId id="304" r:id="rId7"/>
    <p:sldId id="305" r:id="rId8"/>
    <p:sldId id="296" r:id="rId9"/>
    <p:sldId id="297" r:id="rId10"/>
    <p:sldId id="301" r:id="rId11"/>
    <p:sldId id="293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 autoAdjust="0"/>
    <p:restoredTop sz="93569" autoAdjust="0"/>
  </p:normalViewPr>
  <p:slideViewPr>
    <p:cSldViewPr snapToGrid="0">
      <p:cViewPr varScale="1">
        <p:scale>
          <a:sx n="82" d="100"/>
          <a:sy n="82" d="100"/>
        </p:scale>
        <p:origin x="126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Sho:Dropbox:2%20Teaching:Intro%20to%20Sociology:2015%20Fall%20SBU:Surveys:Survey%20Results%20Aug%2025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6218952"/>
        <c:axId val="186223544"/>
        <c:axId val="130205760"/>
      </c:bar3DChart>
      <c:catAx>
        <c:axId val="186218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6223544"/>
        <c:crosses val="autoZero"/>
        <c:auto val="1"/>
        <c:lblAlgn val="ctr"/>
        <c:lblOffset val="100"/>
        <c:noMultiLvlLbl val="0"/>
      </c:catAx>
      <c:valAx>
        <c:axId val="186223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218952"/>
        <c:crosses val="autoZero"/>
        <c:crossBetween val="between"/>
      </c:valAx>
      <c:serAx>
        <c:axId val="130205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8622354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426946631671E-2"/>
          <c:y val="3.0831228624714786E-2"/>
          <c:w val="0.91905730533683294"/>
          <c:h val="0.7815105868077136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Sheet11!$B$2:$F$2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Sheet11!$B$3:$F$3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34</c:v>
                </c:pt>
                <c:pt idx="3">
                  <c:v>36</c:v>
                </c:pt>
                <c:pt idx="4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6052448"/>
        <c:axId val="186489888"/>
      </c:barChart>
      <c:catAx>
        <c:axId val="18605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6489888"/>
        <c:crosses val="autoZero"/>
        <c:auto val="1"/>
        <c:lblAlgn val="ctr"/>
        <c:lblOffset val="100"/>
        <c:noMultiLvlLbl val="0"/>
      </c:catAx>
      <c:valAx>
        <c:axId val="186489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052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Agree or Strongly Agree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GSS 1988</c:v>
                </c:pt>
                <c:pt idx="1">
                  <c:v>GSS 1994</c:v>
                </c:pt>
                <c:pt idx="2">
                  <c:v>GSS 2002</c:v>
                </c:pt>
                <c:pt idx="3">
                  <c:v>GSS 2012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17</c:v>
                </c:pt>
                <c:pt idx="2">
                  <c:v>20</c:v>
                </c:pt>
                <c:pt idx="3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 or Strongly Disagree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GSS 1988</c:v>
                </c:pt>
                <c:pt idx="1">
                  <c:v>GSS 1994</c:v>
                </c:pt>
                <c:pt idx="2">
                  <c:v>GSS 2002</c:v>
                </c:pt>
                <c:pt idx="3">
                  <c:v>GSS 2012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</c:v>
                </c:pt>
                <c:pt idx="1">
                  <c:v>22</c:v>
                </c:pt>
                <c:pt idx="2">
                  <c:v>16</c:v>
                </c:pt>
                <c:pt idx="3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188400"/>
        <c:axId val="186188784"/>
      </c:lineChart>
      <c:catAx>
        <c:axId val="18618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88784"/>
        <c:crosses val="autoZero"/>
        <c:auto val="1"/>
        <c:lblAlgn val="ctr"/>
        <c:lblOffset val="100"/>
        <c:noMultiLvlLbl val="0"/>
      </c:catAx>
      <c:valAx>
        <c:axId val="18618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8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Agree or Strongly Agree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GSS 1988</c:v>
                </c:pt>
                <c:pt idx="1">
                  <c:v>GSS 1994</c:v>
                </c:pt>
                <c:pt idx="2">
                  <c:v>GSS 2002</c:v>
                </c:pt>
                <c:pt idx="3">
                  <c:v>GSS 2012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17</c:v>
                </c:pt>
                <c:pt idx="2">
                  <c:v>20</c:v>
                </c:pt>
                <c:pt idx="3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 or Strongly Disagree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GSS 1988</c:v>
                </c:pt>
                <c:pt idx="1">
                  <c:v>GSS 1994</c:v>
                </c:pt>
                <c:pt idx="2">
                  <c:v>GSS 2002</c:v>
                </c:pt>
                <c:pt idx="3">
                  <c:v>GSS 2012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</c:v>
                </c:pt>
                <c:pt idx="1">
                  <c:v>22</c:v>
                </c:pt>
                <c:pt idx="2">
                  <c:v>16</c:v>
                </c:pt>
                <c:pt idx="3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185624"/>
        <c:axId val="186487848"/>
      </c:lineChart>
      <c:catAx>
        <c:axId val="18618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87848"/>
        <c:crosses val="autoZero"/>
        <c:auto val="1"/>
        <c:lblAlgn val="ctr"/>
        <c:lblOffset val="100"/>
        <c:noMultiLvlLbl val="0"/>
      </c:catAx>
      <c:valAx>
        <c:axId val="18648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8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C1B1-51A2-42A4-8244-AE0DF7CB3AF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1145C-50FB-43FB-83FB-FADBD4A7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E31A5-1881-4544-B277-4A4433F4CC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E31A5-1881-4544-B277-4A4433F4CC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E31A5-1881-4544-B277-4A4433F4CC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6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403820936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62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8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4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E:\Star%20Wars%20Cantina%20Band%201%202.mp3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The%20American%20Handshake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Socialization: Learning Culture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Week 6</a:t>
            </a:r>
            <a:endParaRPr lang="en-US" sz="2500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98" y="193715"/>
            <a:ext cx="5404803" cy="46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Socialization and the Life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Rites of Passage</a:t>
            </a:r>
          </a:p>
          <a:p>
            <a:endParaRPr lang="en-US" sz="3000" dirty="0" smtClean="0"/>
          </a:p>
          <a:p>
            <a:r>
              <a:rPr lang="en-US" sz="3000" dirty="0" smtClean="0"/>
              <a:t>Anticipatory Socialization</a:t>
            </a:r>
          </a:p>
          <a:p>
            <a:endParaRPr lang="en-US" sz="3000" dirty="0" smtClean="0"/>
          </a:p>
          <a:p>
            <a:r>
              <a:rPr lang="en-US" sz="3000" dirty="0" err="1" smtClean="0"/>
              <a:t>Resocialization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Total Institutions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322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Resocialization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56" y="2048561"/>
            <a:ext cx="6935254" cy="37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Resocialization</a:t>
            </a:r>
            <a:endParaRPr lang="en-US" dirty="0"/>
          </a:p>
        </p:txBody>
      </p:sp>
      <p:pic>
        <p:nvPicPr>
          <p:cNvPr id="1026" name="Picture 2" descr="j15HC-632A.jpg (1400×1068)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9" y="2037663"/>
            <a:ext cx="6266454" cy="40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60775" y="2890683"/>
            <a:ext cx="29310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Total Institutions: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Interment Camps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Boot Camps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Prisons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Convents etc.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29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Self and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Looking-Glass Self</a:t>
            </a:r>
          </a:p>
          <a:p>
            <a:r>
              <a:rPr lang="en-US" sz="2600" dirty="0" smtClean="0"/>
              <a:t>Stages of Self</a:t>
            </a:r>
          </a:p>
          <a:p>
            <a:pPr lvl="1"/>
            <a:r>
              <a:rPr lang="en-US" sz="2200" dirty="0" smtClean="0"/>
              <a:t>Preparatory Stage - Symbols</a:t>
            </a:r>
          </a:p>
          <a:p>
            <a:pPr lvl="1"/>
            <a:r>
              <a:rPr lang="en-US" sz="2200" dirty="0" smtClean="0"/>
              <a:t>Play Stage - Role Taking</a:t>
            </a:r>
          </a:p>
          <a:p>
            <a:pPr lvl="1"/>
            <a:r>
              <a:rPr lang="en-US" sz="2200" dirty="0" smtClean="0"/>
              <a:t>Game Stage - Generalized other</a:t>
            </a:r>
          </a:p>
          <a:p>
            <a:r>
              <a:rPr lang="en-US" sz="2600" dirty="0" smtClean="0"/>
              <a:t>Presentation of self</a:t>
            </a:r>
          </a:p>
          <a:p>
            <a:pPr lvl="1"/>
            <a:r>
              <a:rPr lang="en-US" sz="2200" dirty="0" smtClean="0"/>
              <a:t>Impression Management</a:t>
            </a:r>
          </a:p>
          <a:p>
            <a:pPr lvl="1"/>
            <a:r>
              <a:rPr lang="en-US" sz="2200" dirty="0" smtClean="0"/>
              <a:t>Dramaturgical Approach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61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Learning </a:t>
            </a:r>
            <a:r>
              <a:rPr lang="en-US" sz="2600" dirty="0" smtClean="0">
                <a:hlinkClick r:id="rId2" action="ppaction://hlinkfile"/>
              </a:rPr>
              <a:t>Culture</a:t>
            </a:r>
            <a:endParaRPr lang="en-US" sz="2600" dirty="0" smtClean="0"/>
          </a:p>
          <a:p>
            <a:r>
              <a:rPr lang="en-US" sz="2600" dirty="0" smtClean="0"/>
              <a:t>Learning Roles</a:t>
            </a:r>
          </a:p>
          <a:p>
            <a:pPr lvl="1"/>
            <a:r>
              <a:rPr lang="en-US" sz="2200" dirty="0" smtClean="0"/>
              <a:t>Role Strain</a:t>
            </a:r>
          </a:p>
          <a:p>
            <a:pPr lvl="1"/>
            <a:r>
              <a:rPr lang="en-US" sz="2200" dirty="0" smtClean="0"/>
              <a:t>Role Conflict</a:t>
            </a:r>
          </a:p>
          <a:p>
            <a:r>
              <a:rPr lang="en-US" sz="2600" dirty="0" smtClean="0"/>
              <a:t>What are the main </a:t>
            </a:r>
            <a:r>
              <a:rPr lang="en-US" sz="2600" b="1" dirty="0" smtClean="0"/>
              <a:t>Agents of Socialization</a:t>
            </a:r>
            <a:r>
              <a:rPr lang="en-US" sz="2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63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of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31" y="582538"/>
            <a:ext cx="9636369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A job is alright, but what most women really want is a home and children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047274"/>
              </p:ext>
            </p:extLst>
          </p:nvPr>
        </p:nvGraphicFramePr>
        <p:xfrm>
          <a:off x="1981200" y="187956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6523" y="2438400"/>
            <a:ext cx="1218923" cy="7694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Soc</a:t>
            </a:r>
            <a:r>
              <a:rPr lang="en-US" sz="2200" b="1" dirty="0" smtClean="0"/>
              <a:t> 105</a:t>
            </a:r>
          </a:p>
          <a:p>
            <a:r>
              <a:rPr lang="en-US" sz="2200" b="1" dirty="0" smtClean="0"/>
              <a:t>Fall 2015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7860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job is alright, but what most women really want is a home and children.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9299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70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job is alright, but what most women really want is a home and children.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10666159" y="33854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281110">
            <a:off x="10666159" y="114422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2008" y="3906461"/>
            <a:ext cx="91403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Soc</a:t>
            </a:r>
            <a:r>
              <a:rPr lang="en-US" dirty="0" smtClean="0"/>
              <a:t> 105</a:t>
            </a:r>
          </a:p>
          <a:p>
            <a:pPr algn="ctr"/>
            <a:r>
              <a:rPr lang="en-US" dirty="0" smtClean="0"/>
              <a:t>12%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30234" y="1891648"/>
            <a:ext cx="9140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Soc</a:t>
            </a:r>
            <a:r>
              <a:rPr lang="en-US" dirty="0" smtClean="0"/>
              <a:t> 105</a:t>
            </a:r>
          </a:p>
          <a:p>
            <a:pPr algn="ctr"/>
            <a:r>
              <a:rPr lang="en-US" dirty="0" smtClean="0"/>
              <a:t>54%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Ellen and William Craft</a:t>
            </a:r>
            <a:endParaRPr lang="en-US" dirty="0"/>
          </a:p>
        </p:txBody>
      </p:sp>
      <p:pic>
        <p:nvPicPr>
          <p:cNvPr id="8194" name="Picture 2" descr="https://upload.wikimedia.org/wikipedia/commons/5/5c/Ellen_and_William_Cra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22" y="2130850"/>
            <a:ext cx="5766039" cy="371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26" y="1807994"/>
            <a:ext cx="3639831" cy="47550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Ellen and William 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606973d-1449-473d-885b-a3e5cd54a131"/>
  <p:tag name="WASPOLLED" val="F4A5847196CE4F659B578888A5EAB960"/>
  <p:tag name="TPVERSION" val="6"/>
  <p:tag name="TPFULLVERSION" val="6.2.0.246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1150</TotalTime>
  <Words>156</Words>
  <Application>Microsoft Office PowerPoint</Application>
  <PresentationFormat>Widescreen</PresentationFormat>
  <Paragraphs>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Socialization: Learning Culture</vt:lpstr>
      <vt:lpstr>The Self and Socialization</vt:lpstr>
      <vt:lpstr>Socialization</vt:lpstr>
      <vt:lpstr>Agents of Socialization</vt:lpstr>
      <vt:lpstr>A job is alright, but what most women really want is a home and children.</vt:lpstr>
      <vt:lpstr>A job is alright, but what most women really want is a home and children.</vt:lpstr>
      <vt:lpstr>A job is alright, but what most women really want is a home and children.</vt:lpstr>
      <vt:lpstr>Ellen and William Craft</vt:lpstr>
      <vt:lpstr>Ellen and William Craft</vt:lpstr>
      <vt:lpstr>Socialization and the Life Course</vt:lpstr>
      <vt:lpstr>Resocialization</vt:lpstr>
      <vt:lpstr>Resocialization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Kristen</dc:creator>
  <cp:lastModifiedBy>Kristen Shorette</cp:lastModifiedBy>
  <cp:revision>46</cp:revision>
  <dcterms:created xsi:type="dcterms:W3CDTF">2015-02-04T20:21:46Z</dcterms:created>
  <dcterms:modified xsi:type="dcterms:W3CDTF">2015-09-29T15:08:19Z</dcterms:modified>
</cp:coreProperties>
</file>