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74" r:id="rId4"/>
    <p:sldId id="275" r:id="rId5"/>
    <p:sldId id="258" r:id="rId6"/>
    <p:sldId id="276" r:id="rId7"/>
    <p:sldId id="277" r:id="rId8"/>
    <p:sldId id="259" r:id="rId9"/>
    <p:sldId id="280" r:id="rId10"/>
    <p:sldId id="278" r:id="rId11"/>
    <p:sldId id="260" r:id="rId12"/>
    <p:sldId id="261" r:id="rId13"/>
    <p:sldId id="262" r:id="rId14"/>
    <p:sldId id="263" r:id="rId15"/>
    <p:sldId id="264" r:id="rId16"/>
    <p:sldId id="269" r:id="rId17"/>
    <p:sldId id="265" r:id="rId18"/>
    <p:sldId id="270" r:id="rId19"/>
    <p:sldId id="266" r:id="rId20"/>
    <p:sldId id="271" r:id="rId21"/>
    <p:sldId id="267" r:id="rId22"/>
    <p:sldId id="272" r:id="rId23"/>
    <p:sldId id="268" r:id="rId24"/>
    <p:sldId id="27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743AD-FAD8-FC52-A88A-CD6162F210D7}" v="70" dt="2024-06-22T20:27:08.819"/>
    <p1510:client id="{53CB0D81-A29C-218E-360F-2E1871A0220D}" v="358" dt="2024-06-22T20:42:2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0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6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ebrandon/Sparkov_Data_Gener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35890" y="858982"/>
            <a:ext cx="4310743" cy="2129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Определение мошеннических транзакций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B838D0D5-AC93-5F71-FB2F-6E404FE2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2" y="1135170"/>
            <a:ext cx="4598628" cy="459862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35890" y="3467499"/>
            <a:ext cx="4296697" cy="2544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Подготовили</a:t>
            </a:r>
            <a:r>
              <a:rPr lang="en-US" dirty="0"/>
              <a:t> </a:t>
            </a:r>
            <a:r>
              <a:rPr lang="en-US" dirty="0" err="1"/>
              <a:t>студенты</a:t>
            </a:r>
            <a:r>
              <a:rPr lang="en-US" dirty="0"/>
              <a:t> 3 </a:t>
            </a:r>
            <a:r>
              <a:rPr lang="en-US" dirty="0" err="1"/>
              <a:t>курса</a:t>
            </a:r>
            <a:r>
              <a:rPr lang="en-US" dirty="0"/>
              <a:t> 21ВТ-09.03.03.01-о3 </a:t>
            </a:r>
            <a:r>
              <a:rPr lang="en-US" dirty="0" err="1"/>
              <a:t>группы</a:t>
            </a:r>
            <a:r>
              <a:rPr lang="en-US" dirty="0"/>
              <a:t>:</a:t>
            </a:r>
          </a:p>
          <a:p>
            <a:r>
              <a:rPr lang="en-US" dirty="0" err="1"/>
              <a:t>Киливник</a:t>
            </a:r>
            <a:r>
              <a:rPr lang="en-US" dirty="0"/>
              <a:t> </a:t>
            </a:r>
            <a:r>
              <a:rPr lang="en-US" dirty="0" err="1"/>
              <a:t>Виталий</a:t>
            </a:r>
            <a:r>
              <a:rPr lang="en-US" dirty="0"/>
              <a:t> </a:t>
            </a:r>
            <a:r>
              <a:rPr lang="en-US" dirty="0" err="1"/>
              <a:t>Вадимович</a:t>
            </a:r>
          </a:p>
          <a:p>
            <a:r>
              <a:rPr lang="en-US" dirty="0" err="1"/>
              <a:t>Сим</a:t>
            </a:r>
            <a:r>
              <a:rPr lang="en-US" dirty="0"/>
              <a:t> </a:t>
            </a:r>
            <a:r>
              <a:rPr lang="en-US" dirty="0" err="1"/>
              <a:t>Артем</a:t>
            </a:r>
            <a:r>
              <a:rPr lang="en-US" dirty="0"/>
              <a:t> </a:t>
            </a:r>
            <a:r>
              <a:rPr lang="en-US" dirty="0" err="1"/>
              <a:t>Евгеньевич</a:t>
            </a:r>
          </a:p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98855-032B-B896-E3C6-28806F3C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62649"/>
            <a:ext cx="10380573" cy="1728606"/>
          </a:xfrm>
        </p:spPr>
        <p:txBody>
          <a:bodyPr>
            <a:normAutofit/>
          </a:bodyPr>
          <a:lstStyle/>
          <a:p>
            <a:r>
              <a:rPr lang="ru-RU" dirty="0"/>
              <a:t>Обучение моделей</a:t>
            </a:r>
            <a:br>
              <a:rPr lang="ru-RU" dirty="0"/>
            </a:br>
            <a:r>
              <a:rPr lang="ru-RU" sz="1600" dirty="0"/>
              <a:t>Обучали на методах логистической регрессии, опорных векторов, решающих деревьев, случайного леса, градиентного </a:t>
            </a:r>
            <a:r>
              <a:rPr lang="ru-RU" sz="1600" err="1"/>
              <a:t>бустинга</a:t>
            </a:r>
            <a:r>
              <a:rPr lang="ru-RU" sz="1600" dirty="0"/>
              <a:t>.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B673B6-8E9D-8104-5401-3A20304E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490" y="2697209"/>
            <a:ext cx="5555824" cy="3759205"/>
          </a:xfrm>
        </p:spPr>
      </p:pic>
      <p:pic>
        <p:nvPicPr>
          <p:cNvPr id="5" name="Рисунок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2F4C9CF-527F-6376-1E0F-D3BF239C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7" y="2699280"/>
            <a:ext cx="5454650" cy="18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DC3D4-3BFF-CB45-FD40-C262820A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39" y="5401674"/>
            <a:ext cx="10380573" cy="79727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График соотношения легальных и нелегальных транзакций тренировочных данных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1DD689D-E7EF-0CFF-7C80-BC2E0143F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36" y="1431280"/>
            <a:ext cx="9722807" cy="3847942"/>
          </a:xfrm>
        </p:spPr>
      </p:pic>
    </p:spTree>
    <p:extLst>
      <p:ext uri="{BB962C8B-B14F-4D97-AF65-F5344CB8AC3E}">
        <p14:creationId xmlns:p14="http://schemas.microsoft.com/office/powerpoint/2010/main" val="176791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567EB-11F2-C7C5-F31B-C28EBEAC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55" y="5001136"/>
            <a:ext cx="10956957" cy="1432273"/>
          </a:xfrm>
        </p:spPr>
        <p:txBody>
          <a:bodyPr/>
          <a:lstStyle/>
          <a:p>
            <a:r>
              <a:rPr lang="ru-RU" sz="2500" dirty="0">
                <a:ea typeface="+mj-lt"/>
                <a:cs typeface="+mj-lt"/>
              </a:rPr>
              <a:t>График соотношения легальных и нелегальных транзакций оценочных</a:t>
            </a:r>
            <a:endParaRPr lang="ru-RU" sz="2500" dirty="0"/>
          </a:p>
        </p:txBody>
      </p:sp>
      <p:pic>
        <p:nvPicPr>
          <p:cNvPr id="4" name="Рисунок 3" descr="Изображение выглядит как текст, снимок экрана, дисплей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E312CE0-75DD-203C-5EF0-DDFFF9F7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337894"/>
            <a:ext cx="11085390" cy="4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3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80C0F-9A60-728C-78C5-DDA7B2E0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453184"/>
            <a:ext cx="10380572" cy="819628"/>
          </a:xfrm>
        </p:spPr>
        <p:txBody>
          <a:bodyPr/>
          <a:lstStyle/>
          <a:p>
            <a:r>
              <a:rPr lang="ru-RU" dirty="0"/>
              <a:t>Графики различных зависимостей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7EF69-D7A5-E807-1BB1-A2116DF6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49" y="5617761"/>
            <a:ext cx="5023424" cy="790781"/>
          </a:xfrm>
        </p:spPr>
        <p:txBody>
          <a:bodyPr>
            <a:normAutofit fontScale="47500" lnSpcReduction="20000"/>
          </a:bodyPr>
          <a:lstStyle/>
          <a:p>
            <a:endParaRPr lang="ru-RU" sz="1500" i="0" dirty="0">
              <a:latin typeface="Times New Roman"/>
              <a:cs typeface="Times New Roman"/>
            </a:endParaRPr>
          </a:p>
          <a:p>
            <a:r>
              <a:rPr lang="ru-RU" sz="4300" i="0">
                <a:latin typeface="Times New Roman"/>
                <a:cs typeface="Times New Roman"/>
              </a:rPr>
              <a:t>График зависимости категорий и суммы. </a:t>
            </a:r>
            <a:endParaRPr lang="ru-RU"/>
          </a:p>
          <a:p>
            <a:endParaRPr lang="ru-RU" dirty="0"/>
          </a:p>
        </p:txBody>
      </p:sp>
      <p:pic>
        <p:nvPicPr>
          <p:cNvPr id="20" name="Объект 19" descr="Изображение выглядит как текст, снимок экрана, программное обеспечение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12AF6DF-E791-ADC1-148B-B6EF1E030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943" y="1718266"/>
            <a:ext cx="4921402" cy="390266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90D60AB-225F-8C10-95F2-FAD29F8AA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168" y="5827586"/>
            <a:ext cx="5357380" cy="790783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ru-RU" sz="2000" i="0" dirty="0">
              <a:latin typeface="Times New Roman"/>
              <a:cs typeface="Times New Roman"/>
            </a:endParaRPr>
          </a:p>
          <a:p>
            <a:endParaRPr lang="ru-RU" sz="2000" i="0" dirty="0">
              <a:latin typeface="Times New Roman"/>
              <a:cs typeface="Times New Roman"/>
            </a:endParaRPr>
          </a:p>
          <a:p>
            <a:r>
              <a:rPr lang="ru-RU" sz="2000" i="0" dirty="0">
                <a:latin typeface="Times New Roman"/>
                <a:cs typeface="Times New Roman"/>
              </a:rPr>
              <a:t>График зависимости суммы от работы</a:t>
            </a:r>
            <a:endParaRPr lang="ru-RU" sz="2000" dirty="0"/>
          </a:p>
          <a:p>
            <a:endParaRPr lang="ru-RU" sz="2000" i="0" dirty="0">
              <a:latin typeface="Times New Roman"/>
              <a:cs typeface="Times New Roman"/>
            </a:endParaRPr>
          </a:p>
        </p:txBody>
      </p:sp>
      <p:pic>
        <p:nvPicPr>
          <p:cNvPr id="21" name="Объект 20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33B1B8D-B6F0-BE34-2FD1-E6A0EC23F3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4899" y="1663049"/>
            <a:ext cx="4920178" cy="3957881"/>
          </a:xfrm>
        </p:spPr>
      </p:pic>
    </p:spTree>
    <p:extLst>
      <p:ext uri="{BB962C8B-B14F-4D97-AF65-F5344CB8AC3E}">
        <p14:creationId xmlns:p14="http://schemas.microsoft.com/office/powerpoint/2010/main" val="363185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1C91F-BF19-7201-1443-FDA5350A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1712140"/>
            <a:ext cx="10380572" cy="587715"/>
          </a:xfrm>
        </p:spPr>
        <p:txBody>
          <a:bodyPr/>
          <a:lstStyle/>
          <a:p>
            <a:r>
              <a:rPr lang="ru-RU" sz="2000" dirty="0">
                <a:latin typeface="Times New Roman"/>
                <a:cs typeface="Times New Roman"/>
              </a:rPr>
              <a:t>Графики зависимости и разбиение на мошеннические и легальные. </a:t>
            </a:r>
            <a:endParaRPr lang="ru-RU" sz="2000" dirty="0"/>
          </a:p>
          <a:p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8" name="Объект 7" descr="Изображение выглядит как текст, снимок экрана, Графическ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EB25C99-048D-A9F5-2C52-FA985395AA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451" y="2712178"/>
            <a:ext cx="5188731" cy="3571360"/>
          </a:xfrm>
        </p:spPr>
      </p:pic>
      <p:pic>
        <p:nvPicPr>
          <p:cNvPr id="7" name="Объект 6" descr="Изображение выглядит как текст, снимок экрана, программное обеспечение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5FD79DAA-8672-AF12-85C5-87B8B1A55E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6897" y="2712179"/>
            <a:ext cx="4720703" cy="3571359"/>
          </a:xfrm>
        </p:spPr>
      </p:pic>
    </p:spTree>
    <p:extLst>
      <p:ext uri="{BB962C8B-B14F-4D97-AF65-F5344CB8AC3E}">
        <p14:creationId xmlns:p14="http://schemas.microsoft.com/office/powerpoint/2010/main" val="28026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FADA-836D-D3E2-8EFB-829F84BE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Logistic</a:t>
            </a:r>
            <a:r>
              <a:rPr lang="ru-RU" dirty="0"/>
              <a:t> </a:t>
            </a:r>
            <a:r>
              <a:rPr lang="ru-RU" dirty="0" err="1"/>
              <a:t>regression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12229B-2E25-8F38-A0DD-7B00F5CEE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Точность модели 84%</a:t>
            </a:r>
          </a:p>
        </p:txBody>
      </p:sp>
      <p:pic>
        <p:nvPicPr>
          <p:cNvPr id="7" name="Объект 6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B26C3CA-A5C4-0C62-51FF-198824C1C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281" y="3263101"/>
            <a:ext cx="3759131" cy="2853147"/>
          </a:xfrm>
        </p:spPr>
      </p:pic>
      <p:pic>
        <p:nvPicPr>
          <p:cNvPr id="8" name="Рисунок 7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3EFDFE1-540E-A1DC-4FD6-DB5A1460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71" y="3263289"/>
            <a:ext cx="3757491" cy="285188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767C514-2AA2-0A87-C6F1-FBC1EAFB5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53" y="3263167"/>
            <a:ext cx="3545987" cy="28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3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14C6F-964F-E9B5-6943-41EA2815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346"/>
            <a:ext cx="12192000" cy="14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5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CE7B5-3775-4D1A-DDCC-1B544E20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LinerSVC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1BC34-4110-2DF6-59A6-6081964BB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515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Точность 84%</a:t>
            </a:r>
          </a:p>
        </p:txBody>
      </p:sp>
      <p:pic>
        <p:nvPicPr>
          <p:cNvPr id="5" name="Объект 4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EC57D283-B40F-1D8C-3EE8-F2185759B3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54" y="3341255"/>
            <a:ext cx="4099775" cy="3165763"/>
          </a:xfrm>
        </p:spPr>
      </p:pic>
      <p:pic>
        <p:nvPicPr>
          <p:cNvPr id="6" name="Рисунок 5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2F5C938-CD78-8C34-7143-FA33AA14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96" y="3348037"/>
            <a:ext cx="3950391" cy="315470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404ADBD-638F-8BB4-6562-9B757E8A7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622" y="3346517"/>
            <a:ext cx="3866323" cy="31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EF9FDA-1D2F-A80F-2124-619CF106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023"/>
            <a:ext cx="12192000" cy="22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8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E34B6-EFBA-F1AE-FB07-C57995EE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Решающие 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D0B25-AE23-B9FC-51B5-B4B433FF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828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/>
              <a:t>Точность 89%</a:t>
            </a:r>
          </a:p>
        </p:txBody>
      </p:sp>
      <p:pic>
        <p:nvPicPr>
          <p:cNvPr id="5" name="Объект 4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E21CE80-ED44-A4F0-29A5-6777E48BE7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906" y="3208733"/>
            <a:ext cx="3424261" cy="3165763"/>
          </a:xfrm>
        </p:spPr>
      </p:pic>
      <p:pic>
        <p:nvPicPr>
          <p:cNvPr id="6" name="Рисунок 5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ED8BB95-3485-EE97-552E-458FFF8C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07" y="3208613"/>
            <a:ext cx="3596586" cy="316851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4EBCF98-3885-E52B-4ED2-9A3414A6A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704" y="3210753"/>
            <a:ext cx="3849895" cy="306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19453-98EF-1674-7C3F-58E4D362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ru-RU" dirty="0"/>
              <a:t>Цели 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EB50F-2DD5-EFC2-D451-2514EFBD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>
                <a:latin typeface="Times New Roman"/>
                <a:cs typeface="Times New Roman"/>
              </a:rPr>
              <a:t>Разработать алгоритм машинного обучения, способный с высокой точностью классифицировать транзакции как мошеннические или легитимные.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latin typeface="Times New Roman"/>
                <a:cs typeface="Times New Roman"/>
              </a:rPr>
              <a:t>Повысить эффективность обнаружения мошенничества и снизить финансовые потери для банков, платежных систем и других организаций.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latin typeface="Times New Roman"/>
                <a:cs typeface="Times New Roman"/>
              </a:rPr>
              <a:t>Обеспечить более безопасную и надежную среду для проведения онлайн-транзакций.</a:t>
            </a:r>
            <a:endParaRPr lang="ru-RU"/>
          </a:p>
          <a:p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4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E6DF8-6907-A7F3-8A3B-1B1AC92A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912"/>
            <a:ext cx="12192000" cy="20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BBB0-C874-0651-CB55-F8CADC11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 лес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B942E-E230-1133-FD85-ECBB22FE2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607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/>
              <a:t>Точность 91%</a:t>
            </a:r>
          </a:p>
        </p:txBody>
      </p:sp>
      <p:pic>
        <p:nvPicPr>
          <p:cNvPr id="5" name="Объект 4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D8750BA-4EE8-21AC-AD9D-828758132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9333" y="3186646"/>
            <a:ext cx="4027928" cy="3165763"/>
          </a:xfrm>
        </p:spPr>
      </p:pic>
      <p:pic>
        <p:nvPicPr>
          <p:cNvPr id="6" name="Рисунок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0FFAE2A-98F2-9F31-D48D-959824DB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308" y="3188666"/>
            <a:ext cx="4029904" cy="316423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C3A9294-E40E-E246-9CAA-287061A7F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319" y="3190391"/>
            <a:ext cx="3392143" cy="31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013BB1-2258-C85E-3213-E43EA19A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648"/>
            <a:ext cx="12192000" cy="15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A1C86-74BF-34F9-E172-58AEE753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Gradient</a:t>
            </a:r>
            <a:r>
              <a:rPr lang="ru-RU" dirty="0"/>
              <a:t> </a:t>
            </a:r>
            <a:r>
              <a:rPr lang="ru-RU" dirty="0" err="1"/>
              <a:t>Boosting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77FC3-A7AD-6ED8-F64F-C5190AC86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607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/>
              <a:t>Точность 97%</a:t>
            </a:r>
          </a:p>
        </p:txBody>
      </p:sp>
      <p:pic>
        <p:nvPicPr>
          <p:cNvPr id="5" name="Объект 4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305AF57-DB45-78FB-93A6-D881409DF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19" y="3186646"/>
            <a:ext cx="3969766" cy="3165763"/>
          </a:xfrm>
        </p:spPr>
      </p:pic>
      <p:pic>
        <p:nvPicPr>
          <p:cNvPr id="6" name="Рисунок 5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1FC4CD7-A9AE-54F7-AF91-D118CD56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27" y="3184111"/>
            <a:ext cx="3696668" cy="315125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77D81A1-4ACF-D4D1-C050-5870194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537" y="3185628"/>
            <a:ext cx="3160231" cy="31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5C8EA-FB46-5D8D-FA9C-A9E6E2F1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968"/>
            <a:ext cx="12192000" cy="16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C2B35-B408-037F-9D81-C12C87FB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C873A-B17B-379F-D9C2-EB11B8BA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Увеличение количества мошеннических транзакций: С ростом онлайн-платежей и </a:t>
            </a:r>
            <a:r>
              <a:rPr lang="ru-RU">
                <a:ea typeface="+mn-lt"/>
                <a:cs typeface="+mn-lt"/>
              </a:rPr>
              <a:t>электронных транзакций растет и количество мошеннических действий.</a:t>
            </a:r>
          </a:p>
          <a:p>
            <a:r>
              <a:rPr lang="ru-RU">
                <a:solidFill>
                  <a:srgbClr val="202736"/>
                </a:solidFill>
                <a:ea typeface="+mn-lt"/>
                <a:cs typeface="+mn-lt"/>
              </a:rPr>
              <a:t>Количество мошеннических операций с использованием платежных карт в 2023 году составило 984,8 тыс. операций, количество операций по счетам (без карт) составило 85,3 тыс., по Системе быстрых платежей (СБП) - 82,4 тыс., с использованием электронных кошельков - 11,7 тыс.</a:t>
            </a:r>
            <a:endParaRPr lang="ru-RU" dirty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35FCC-557B-20CF-7043-BEB14AC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0948A-E4A7-DE34-88AD-03BA7307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Использование методов машинного обучения для определения мошеннических транзакций позволит повысить точность выявления мошенничества по сравнению с традиционными методами анализа.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1E92E983-45DE-48C2-9F5C-4C57109A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D89666-CA44-47D1-ADBD-C4BFC525C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4694" cy="6858000"/>
          </a:xfrm>
          <a:prstGeom prst="rect">
            <a:avLst/>
          </a:prstGeom>
          <a:ln>
            <a:noFill/>
          </a:ln>
          <a:effectLst>
            <a:outerShdw blurRad="381000" dist="3175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1EDB3-8685-E8F4-2E89-6432B049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5181799" cy="2162232"/>
          </a:xfrm>
        </p:spPr>
        <p:txBody>
          <a:bodyPr anchor="b">
            <a:normAutofit/>
          </a:bodyPr>
          <a:lstStyle/>
          <a:p>
            <a:r>
              <a:rPr lang="ru-RU" sz="3400"/>
              <a:t>Инструменты для работы:</a:t>
            </a:r>
          </a:p>
        </p:txBody>
      </p:sp>
      <p:pic>
        <p:nvPicPr>
          <p:cNvPr id="5" name="Рисунок 4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6C2270E-5FD3-7F19-D8B1-2C5A611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479" y="209213"/>
            <a:ext cx="1535177" cy="1535177"/>
          </a:xfrm>
          <a:prstGeom prst="rect">
            <a:avLst/>
          </a:prstGeom>
        </p:spPr>
      </p:pic>
      <p:pic>
        <p:nvPicPr>
          <p:cNvPr id="6" name="Рисунок 5" descr="Изображение выглядит как круг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735F8FA-A653-CF3E-42A0-998BD5FA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479" y="1826470"/>
            <a:ext cx="1535177" cy="153517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6A29-1113-0174-41ED-182F9ABA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473470"/>
            <a:ext cx="5181799" cy="2643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ru-RU" sz="2000"/>
              <a:t>HDFS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ru-RU" sz="2000"/>
              <a:t>Apache Spark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ru-RU" sz="2000" err="1"/>
              <a:t>SparkML</a:t>
            </a:r>
            <a:endParaRPr lang="ru-RU" sz="2000"/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ru-RU" sz="2000" err="1"/>
              <a:t>Matplotlib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ru-RU" sz="2000" err="1"/>
              <a:t>Sklearn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ru-RU" sz="2000" err="1"/>
              <a:t>Pandas</a:t>
            </a:r>
          </a:p>
        </p:txBody>
      </p:sp>
      <p:pic>
        <p:nvPicPr>
          <p:cNvPr id="7" name="Рисунок 6" descr="Изображение выглядит как Графика, Шрифт, текс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C1A57E-6FC8-8FF7-8BAB-1EDE9CAF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996" y="3443727"/>
            <a:ext cx="2856143" cy="1535177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График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885CAB7-9E4A-614D-CD3E-836A358E0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429" y="5134582"/>
            <a:ext cx="3441278" cy="13879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FACA7C-FD77-4234-BC47-99FF15C1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4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3A5EF-AAF6-7605-0B4B-840D364D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  <a:r>
              <a:rPr lang="ru-RU" dirty="0" err="1"/>
              <a:t>датасета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B4147-F056-2F96-214D-DEC9B33C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000" dirty="0">
                <a:solidFill>
                  <a:srgbClr val="3C4043"/>
                </a:solidFill>
                <a:ea typeface="+mn-lt"/>
                <a:cs typeface="+mn-lt"/>
              </a:rPr>
              <a:t>Набор данных смоделированных транзакций по кредитным картам, содержащий законные и мошеннические транзакции за период с 1 января 2019 года по 31 декабря 2020 года. Он охватывает кредитные карты 1000 клиентов, совершающих транзакции с пулом из 800 продавцов.</a:t>
            </a:r>
          </a:p>
          <a:p>
            <a:r>
              <a:rPr lang="ru-RU" dirty="0">
                <a:solidFill>
                  <a:srgbClr val="262626"/>
                </a:solidFill>
                <a:ea typeface="+mn-lt"/>
                <a:cs typeface="+mn-lt"/>
              </a:rPr>
              <a:t>Количество записей в тренировочном </a:t>
            </a:r>
            <a:r>
              <a:rPr lang="ru-RU" dirty="0" err="1">
                <a:solidFill>
                  <a:srgbClr val="262626"/>
                </a:solidFill>
                <a:ea typeface="+mn-lt"/>
                <a:cs typeface="+mn-lt"/>
              </a:rPr>
              <a:t>датасете</a:t>
            </a:r>
            <a:r>
              <a:rPr lang="ru-RU" dirty="0">
                <a:solidFill>
                  <a:srgbClr val="262626"/>
                </a:solidFill>
                <a:ea typeface="+mn-lt"/>
                <a:cs typeface="+mn-lt"/>
              </a:rPr>
              <a:t> более 1048676, а в оценочном - 555720</a:t>
            </a:r>
          </a:p>
          <a:p>
            <a:r>
              <a:rPr lang="ru-RU" sz="2000" dirty="0" err="1">
                <a:ea typeface="+mn-lt"/>
                <a:cs typeface="+mn-lt"/>
              </a:rPr>
              <a:t>Датасет</a:t>
            </a:r>
            <a:r>
              <a:rPr lang="ru-RU" sz="2000" dirty="0">
                <a:ea typeface="+mn-lt"/>
                <a:cs typeface="+mn-lt"/>
              </a:rPr>
              <a:t> был создан с помощью </a:t>
            </a:r>
            <a:r>
              <a:rPr lang="ru-RU" sz="2000" dirty="0">
                <a:ea typeface="+mn-lt"/>
                <a:cs typeface="+mn-lt"/>
                <a:hlinkClick r:id="rId2"/>
              </a:rPr>
              <a:t>Sparkov Data Generation | Инструмент Github</a:t>
            </a:r>
            <a:r>
              <a:rPr lang="ru-RU" sz="2000" dirty="0">
                <a:ea typeface="+mn-lt"/>
                <a:cs typeface="+mn-lt"/>
              </a:rPr>
              <a:t>, созданный Брэндоном Харрисом. Это моделирование было запущено на период с 1 января 2019 года по 31 декабря 2020 года.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99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40732-7D03-7714-F446-7330BEBB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 </a:t>
            </a:r>
            <a:r>
              <a:rPr lang="ru-RU" dirty="0" err="1"/>
              <a:t>датасета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C81BD-0E88-50BA-349C-1BD16B49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884" y="2833255"/>
            <a:ext cx="5627363" cy="3800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index</a:t>
            </a:r>
            <a:r>
              <a:rPr lang="ru-RU" sz="1100" dirty="0">
                <a:ea typeface="+mn-lt"/>
                <a:cs typeface="+mn-lt"/>
              </a:rPr>
              <a:t> — уникальный идентификатор для каждой строки.</a:t>
            </a:r>
            <a:endParaRPr lang="ru-RU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trans_date_trans_time</a:t>
            </a:r>
            <a:r>
              <a:rPr lang="ru-RU" sz="1100" dirty="0">
                <a:ea typeface="+mn-lt"/>
                <a:cs typeface="+mn-lt"/>
              </a:rPr>
              <a:t> — Дата и время транзакции</a:t>
            </a:r>
            <a:endParaRPr lang="ru-RU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cc_num</a:t>
            </a:r>
            <a:r>
              <a:rPr lang="ru-RU" sz="1100" dirty="0">
                <a:ea typeface="+mn-lt"/>
                <a:cs typeface="+mn-lt"/>
              </a:rPr>
              <a:t> — номер кредитной карты клиента</a:t>
            </a:r>
            <a:endParaRPr lang="ru-RU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Merchant</a:t>
            </a:r>
            <a:r>
              <a:rPr lang="ru-RU" sz="1100" dirty="0">
                <a:ea typeface="+mn-lt"/>
                <a:cs typeface="+mn-lt"/>
              </a:rPr>
              <a:t> - Имя продавца</a:t>
            </a:r>
            <a:endParaRPr lang="ru-RU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Category</a:t>
            </a:r>
            <a:r>
              <a:rPr lang="ru-RU" sz="1100" dirty="0">
                <a:ea typeface="+mn-lt"/>
                <a:cs typeface="+mn-lt"/>
              </a:rPr>
              <a:t> - Категория продавца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amt</a:t>
            </a:r>
            <a:r>
              <a:rPr lang="ru-RU" sz="1100" dirty="0">
                <a:ea typeface="+mn-lt"/>
                <a:cs typeface="+mn-lt"/>
              </a:rPr>
              <a:t> - Сумма транзакции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first</a:t>
            </a:r>
            <a:r>
              <a:rPr lang="ru-RU" sz="1100" dirty="0">
                <a:ea typeface="+mn-lt"/>
                <a:cs typeface="+mn-lt"/>
              </a:rPr>
              <a:t> - Имя держателя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Last</a:t>
            </a:r>
            <a:r>
              <a:rPr lang="ru-RU" sz="1100" dirty="0">
                <a:ea typeface="+mn-lt"/>
                <a:cs typeface="+mn-lt"/>
              </a:rPr>
              <a:t> – фамилия владельца кредитной карты.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Gender</a:t>
            </a:r>
            <a:r>
              <a:rPr lang="ru-RU" sz="1100" dirty="0">
                <a:ea typeface="+mn-lt"/>
                <a:cs typeface="+mn-lt"/>
              </a:rPr>
              <a:t> – пол владельца кредитной карты.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street</a:t>
            </a:r>
            <a:r>
              <a:rPr lang="ru-RU" sz="1100" dirty="0">
                <a:ea typeface="+mn-lt"/>
                <a:cs typeface="+mn-lt"/>
              </a:rPr>
              <a:t> – адрес владельца кредитной карты.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56457-B289-4415-1966-B7B0EFD5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800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city</a:t>
            </a:r>
            <a:r>
              <a:rPr lang="ru-RU" sz="1100" dirty="0">
                <a:ea typeface="+mn-lt"/>
                <a:cs typeface="+mn-lt"/>
              </a:rPr>
              <a:t> - Город держателя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state</a:t>
            </a:r>
            <a:r>
              <a:rPr lang="ru-RU" sz="1100" dirty="0">
                <a:ea typeface="+mn-lt"/>
                <a:cs typeface="+mn-lt"/>
              </a:rPr>
              <a:t>- штат держателя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zip</a:t>
            </a:r>
            <a:r>
              <a:rPr lang="ru-RU" sz="1100" dirty="0">
                <a:ea typeface="+mn-lt"/>
                <a:cs typeface="+mn-lt"/>
              </a:rPr>
              <a:t> — застежка-молния на держателе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lat</a:t>
            </a:r>
            <a:r>
              <a:rPr lang="ru-RU" sz="1100" dirty="0">
                <a:ea typeface="+mn-lt"/>
                <a:cs typeface="+mn-lt"/>
              </a:rPr>
              <a:t> - широта местоположения держателя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long</a:t>
            </a:r>
            <a:r>
              <a:rPr lang="ru-RU" sz="1100" dirty="0">
                <a:ea typeface="+mn-lt"/>
                <a:cs typeface="+mn-lt"/>
              </a:rPr>
              <a:t> — долгота местоположения держателя кредитной карты.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city_pop</a:t>
            </a:r>
            <a:r>
              <a:rPr lang="ru-RU" sz="1100" dirty="0">
                <a:ea typeface="+mn-lt"/>
                <a:cs typeface="+mn-lt"/>
              </a:rPr>
              <a:t> — Население города владельца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Vacancy</a:t>
            </a:r>
            <a:r>
              <a:rPr lang="ru-RU" sz="1100" dirty="0">
                <a:ea typeface="+mn-lt"/>
                <a:cs typeface="+mn-lt"/>
              </a:rPr>
              <a:t> - Вакансия держателя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dob</a:t>
            </a:r>
            <a:r>
              <a:rPr lang="ru-RU" sz="1100" dirty="0">
                <a:ea typeface="+mn-lt"/>
                <a:cs typeface="+mn-lt"/>
              </a:rPr>
              <a:t> — дата рождения владельца кредитной карты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trans_num</a:t>
            </a:r>
            <a:r>
              <a:rPr lang="ru-RU" sz="1100" dirty="0">
                <a:ea typeface="+mn-lt"/>
                <a:cs typeface="+mn-lt"/>
              </a:rPr>
              <a:t> - Номер транзакции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unix_time</a:t>
            </a:r>
            <a:r>
              <a:rPr lang="ru-RU" sz="1100" dirty="0">
                <a:ea typeface="+mn-lt"/>
                <a:cs typeface="+mn-lt"/>
              </a:rPr>
              <a:t> - UNIX-время транзакции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merch_lat</a:t>
            </a:r>
            <a:r>
              <a:rPr lang="ru-RU" sz="1100" dirty="0">
                <a:ea typeface="+mn-lt"/>
                <a:cs typeface="+mn-lt"/>
              </a:rPr>
              <a:t> — широта местоположения продавца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merch_long</a:t>
            </a:r>
            <a:r>
              <a:rPr lang="ru-RU" sz="1100" dirty="0">
                <a:ea typeface="+mn-lt"/>
                <a:cs typeface="+mn-lt"/>
              </a:rPr>
              <a:t> — долгота местоположения торговца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100" dirty="0" err="1">
                <a:ea typeface="+mn-lt"/>
                <a:cs typeface="+mn-lt"/>
              </a:rPr>
              <a:t>is_fraud</a:t>
            </a:r>
            <a:r>
              <a:rPr lang="ru-RU" sz="1100" dirty="0">
                <a:ea typeface="+mn-lt"/>
                <a:cs typeface="+mn-lt"/>
              </a:rPr>
              <a:t> — Флаг мошенничества &lt;--- Целевой класс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85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71818-217E-29C0-4DE6-71785574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 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03FB7-F7F3-BF5D-3FAB-CE55D90F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Сбор и подготовка данных: Анализ реальных данных о транзакциях, очистка данных, формирование обучающего и тестового наборов.</a:t>
            </a: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Выбор и обучение моделей машинного обучения.</a:t>
            </a: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Оценка и оптимизация моделей: Проверка точности предсказаний моделей, определение оптимальных параметров, подбор наиболее подходящего алгоритма.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5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548CF-1E56-C87E-0533-E170430B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</a:t>
            </a:r>
          </a:p>
        </p:txBody>
      </p:sp>
      <p:pic>
        <p:nvPicPr>
          <p:cNvPr id="3" name="Рисунок 2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5E33A4C-FC35-7B1B-06E0-E02C33F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6" y="2487082"/>
            <a:ext cx="5328737" cy="41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549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185</Words>
  <Application>Microsoft Office PowerPoint</Application>
  <PresentationFormat>Широкоэкранный</PresentationFormat>
  <Paragraphs>38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BevelVTI</vt:lpstr>
      <vt:lpstr>Определение мошеннических транзакций</vt:lpstr>
      <vt:lpstr>Цели проекта:</vt:lpstr>
      <vt:lpstr>Актуальность</vt:lpstr>
      <vt:lpstr>Гипотеза</vt:lpstr>
      <vt:lpstr>Инструменты для работы:</vt:lpstr>
      <vt:lpstr>Характеристики датасета</vt:lpstr>
      <vt:lpstr>Поля датасета</vt:lpstr>
      <vt:lpstr>Этапы проекта:</vt:lpstr>
      <vt:lpstr>Предобработка</vt:lpstr>
      <vt:lpstr>Обучение моделей Обучали на методах логистической регрессии, опорных векторов, решающих деревьев, случайного леса, градиентного бустинга.</vt:lpstr>
      <vt:lpstr>График соотношения легальных и нелегальных транзакций тренировочных данных</vt:lpstr>
      <vt:lpstr>График соотношения легальных и нелегальных транзакций оценочных</vt:lpstr>
      <vt:lpstr>Графики различных зависимостей</vt:lpstr>
      <vt:lpstr>Графики зависимости и разбиение на мошеннические и легальные.  </vt:lpstr>
      <vt:lpstr>Logistic regression</vt:lpstr>
      <vt:lpstr>Презентация PowerPoint</vt:lpstr>
      <vt:lpstr>LinerSVC</vt:lpstr>
      <vt:lpstr>Презентация PowerPoint</vt:lpstr>
      <vt:lpstr>Решающие деревья</vt:lpstr>
      <vt:lpstr>Презентация PowerPoint</vt:lpstr>
      <vt:lpstr>Случайный лес</vt:lpstr>
      <vt:lpstr>Презентация PowerPoint</vt:lpstr>
      <vt:lpstr>Gradient Boosting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Сим Артём Евгеньевич</cp:lastModifiedBy>
  <cp:revision>418</cp:revision>
  <dcterms:created xsi:type="dcterms:W3CDTF">2024-06-15T13:08:59Z</dcterms:created>
  <dcterms:modified xsi:type="dcterms:W3CDTF">2024-06-22T20:42:57Z</dcterms:modified>
</cp:coreProperties>
</file>