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700" r:id="rId3"/>
    <p:sldId id="730" r:id="rId4"/>
    <p:sldId id="731" r:id="rId5"/>
    <p:sldId id="729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480" r:id="rId16"/>
    <p:sldId id="705" r:id="rId17"/>
    <p:sldId id="741" r:id="rId18"/>
    <p:sldId id="742" r:id="rId19"/>
    <p:sldId id="743" r:id="rId20"/>
    <p:sldId id="744" r:id="rId21"/>
    <p:sldId id="745" r:id="rId22"/>
    <p:sldId id="746" r:id="rId23"/>
    <p:sldId id="747" r:id="rId24"/>
    <p:sldId id="707" r:id="rId25"/>
    <p:sldId id="748" r:id="rId26"/>
    <p:sldId id="749" r:id="rId27"/>
    <p:sldId id="750" r:id="rId28"/>
    <p:sldId id="751" r:id="rId29"/>
    <p:sldId id="752" r:id="rId30"/>
    <p:sldId id="754" r:id="rId31"/>
    <p:sldId id="567" r:id="rId32"/>
    <p:sldId id="568" r:id="rId33"/>
    <p:sldId id="727" r:id="rId34"/>
    <p:sldId id="755" r:id="rId35"/>
    <p:sldId id="756" r:id="rId36"/>
    <p:sldId id="757" r:id="rId37"/>
    <p:sldId id="758" r:id="rId38"/>
    <p:sldId id="759" r:id="rId39"/>
    <p:sldId id="760" r:id="rId40"/>
    <p:sldId id="761" r:id="rId41"/>
    <p:sldId id="762" r:id="rId42"/>
    <p:sldId id="763" r:id="rId43"/>
    <p:sldId id="764" r:id="rId44"/>
    <p:sldId id="549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06786D-E6C9-E228-0ED0-31B3AA8BB811}" name="Данила Федоров" initials="ДФ" userId="S::danila.fedorov@maximumtest.ru::ffd025c5-b83c-49da-b31e-95efc07a538f" providerId="AD"/>
  <p188:author id="{4DBCBE6F-63B5-157A-96EA-CA1BC4BDFFD2}" name="Никита Бледнов" initials="НБ" userId="2b46e116d7c6f86a" providerId="Windows Live"/>
  <p188:author id="{D6E14BCA-3B03-4563-6C35-514858ADEE01}" name="Наталья Поднебесных" initials="НП" userId="S::natalia.krushinskaya@maximumtest.ru::5ae08936-0147-4a65-9711-b2059714b6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D75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448D-84E8-9C16-1C87-DEB98919204E}" v="2" dt="2022-06-21T14:21:31.536"/>
    <p1510:client id="{282A069C-939D-0529-9288-23AFC96F220E}" v="36" dt="2022-06-22T09:23:00.611"/>
    <p1510:client id="{605136EA-C8FE-5147-4167-4F51AE7DA77D}" v="793" dt="2022-06-30T15:06:49.460"/>
    <p1510:client id="{9904CA14-6E52-CCA5-C534-C91586660470}" v="1" dt="2023-01-24T15:37:00.028"/>
    <p1510:client id="{A252243B-5B6C-53E5-4209-46FFEE9BCA9B}" v="11" dt="2022-06-30T15:33:25.440"/>
    <p1510:client id="{A4F941B9-7C48-BC51-1D53-B86B52104C9A}" v="83" dt="2022-06-20T20:06:48.072"/>
    <p1510:client id="{B986C4E7-45B1-5EDA-99E2-A34B9F4FA534}" v="12" dt="2022-06-30T15:11:12.757"/>
    <p1510:client id="{BB4E452B-F7E4-63CD-7BD7-C5705E0020E1}" v="6" dt="2022-06-21T17:43:39.409"/>
    <p1510:client id="{C61286C9-9743-F752-61FE-4E0248476955}" v="24" dt="2022-06-30T14:17:23.444"/>
    <p1510:client id="{DD7C0943-8638-33A0-FEFB-B24600B725F9}" v="9" dt="2022-06-20T19:13:56.986"/>
    <p1510:client id="{EC578F86-1166-9272-926B-C44EF7D41A46}" v="166" dt="2022-06-20T20:13:53.423"/>
    <p1510:client id="{F26A6689-1855-63AA-8FE2-AAD44B345BDD}" v="61" dt="2022-06-30T15:15:5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8886" autoAdjust="0"/>
  </p:normalViewPr>
  <p:slideViewPr>
    <p:cSldViewPr snapToGrid="0">
      <p:cViewPr varScale="1">
        <p:scale>
          <a:sx n="91" d="100"/>
          <a:sy n="91" d="100"/>
        </p:scale>
        <p:origin x="22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10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11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Бледнов" userId="S::nikita.blednov@maximumtest.ru::a699d24e-5152-459f-95b9-d6e8109b22f3" providerId="AD" clId="Web-{9904CA14-6E52-CCA5-C534-C91586660470}"/>
    <pc:docChg chg="addSld">
      <pc:chgData name="Никита Бледнов" userId="S::nikita.blednov@maximumtest.ru::a699d24e-5152-459f-95b9-d6e8109b22f3" providerId="AD" clId="Web-{9904CA14-6E52-CCA5-C534-C91586660470}" dt="2023-01-24T15:37:00.028" v="0"/>
      <pc:docMkLst>
        <pc:docMk/>
      </pc:docMkLst>
      <pc:sldChg chg="add">
        <pc:chgData name="Никита Бледнов" userId="S::nikita.blednov@maximumtest.ru::a699d24e-5152-459f-95b9-d6e8109b22f3" providerId="AD" clId="Web-{9904CA14-6E52-CCA5-C534-C91586660470}" dt="2023-01-24T15:37:00.028" v="0"/>
        <pc:sldMkLst>
          <pc:docMk/>
          <pc:sldMk cId="2996507781" sldId="549"/>
        </pc:sldMkLst>
      </pc:sldChg>
      <pc:sldMasterChg chg="addSldLayout">
        <pc:chgData name="Никита Бледнов" userId="S::nikita.blednov@maximumtest.ru::a699d24e-5152-459f-95b9-d6e8109b22f3" providerId="AD" clId="Web-{9904CA14-6E52-CCA5-C534-C91586660470}" dt="2023-01-24T15:37:00.028" v="0"/>
        <pc:sldMasterMkLst>
          <pc:docMk/>
          <pc:sldMasterMk cId="2542077148" sldId="2147483648"/>
        </pc:sldMasterMkLst>
        <pc:sldLayoutChg chg="add">
          <pc:chgData name="Никита Бледнов" userId="S::nikita.blednov@maximumtest.ru::a699d24e-5152-459f-95b9-d6e8109b22f3" providerId="AD" clId="Web-{9904CA14-6E52-CCA5-C534-C91586660470}" dt="2023-01-24T15:37:00.028" v="0"/>
          <pc:sldLayoutMkLst>
            <pc:docMk/>
            <pc:sldMasterMk cId="2542077148" sldId="2147483648"/>
            <pc:sldLayoutMk cId="3709798261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600DE-EBE0-4597-B88F-D48E484DCD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C6DA6-AF9C-497E-BD82-6A6302B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ООО «</a:t>
            </a:r>
            <a:r>
              <a:rPr lang="ru-RU" dirty="0" err="1">
                <a:solidFill>
                  <a:prstClr val="black"/>
                </a:solidFill>
              </a:rPr>
              <a:t>Юмакс</a:t>
            </a:r>
            <a:r>
              <a:rPr lang="ru-RU">
                <a:solidFill>
                  <a:prstClr val="black"/>
                </a:solidFill>
              </a:rPr>
              <a:t>» 2017 Копирование, распространение и использование в коммерческих целях без письменного разрешения правообладателя не допускается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9E124-1758-46E0-8E3E-83D6FA5F46F5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0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7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0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4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120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17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96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34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87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7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занятии мы познакомимся с новыми для нас технологиями, а именно –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Посмотрим, какие и для чего теги бывают, как их применять и как применять различные стили.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Обзорно познакомиться с версткой при помощи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69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2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3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7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HTML (Hypertext Markup Language) – </a:t>
            </a:r>
            <a:r>
              <a:rPr lang="ru-RU" smtClean="0"/>
              <a:t>язык гипертекстовой разметки, который используется при верстке веб-страниц.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Когда мы парсили сайты мы говорили, что сервер отдает ответ в виде HTML-кода, который в дальнейшем отрендерит наш браузер (клиент), в дальнешей мы и будем выступать в качестве сервера.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HTML</a:t>
            </a:r>
            <a:r>
              <a:rPr lang="ru-RU" b="1" smtClean="0"/>
              <a:t> - тег </a:t>
            </a:r>
            <a:r>
              <a:rPr lang="ru-RU" smtClean="0"/>
              <a:t>– команда, которая задает способ отображения информации в браузере.</a:t>
            </a:r>
          </a:p>
          <a:p>
            <a:pPr algn="just"/>
            <a:r>
              <a:rPr lang="ru-RU" smtClean="0"/>
              <a:t>Теги бывают </a:t>
            </a:r>
            <a:r>
              <a:rPr lang="ru-RU" b="1" smtClean="0"/>
              <a:t>двух</a:t>
            </a:r>
            <a:r>
              <a:rPr lang="ru-RU" smtClean="0"/>
              <a:t> видов: парные и ординарные.</a:t>
            </a:r>
          </a:p>
          <a:p>
            <a:pPr algn="just"/>
            <a:endParaRPr lang="ru-RU" smtClean="0"/>
          </a:p>
          <a:p>
            <a:pPr algn="just"/>
            <a:r>
              <a:rPr lang="ru-RU" b="1" smtClean="0"/>
              <a:t>Парный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 </a:t>
            </a:r>
            <a:r>
              <a:rPr lang="ru-RU" smtClean="0"/>
              <a:t>info </a:t>
            </a:r>
            <a:r>
              <a:rPr lang="ru-RU" i="1" smtClean="0"/>
              <a:t>&lt;/tagname&gt;</a:t>
            </a:r>
          </a:p>
          <a:p>
            <a:pPr algn="just"/>
            <a:r>
              <a:rPr lang="ru-RU" b="1" smtClean="0"/>
              <a:t>Ординарный тег </a:t>
            </a:r>
            <a:r>
              <a:rPr lang="ru-RU" smtClean="0"/>
              <a:t>– тег вида </a:t>
            </a:r>
            <a:r>
              <a:rPr lang="ru-RU" i="1" smtClean="0"/>
              <a:t>&lt;tagname&gt;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12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2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694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5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313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29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83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занятии мы познакомимся с новыми для нас технологиями, а именно –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Посмотрим, какие и для чего теги бывают, как их применять и как применять различные стили.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Обзорно познакомиться с версткой при помощи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74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Style Sheets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код, который используется для стилизации веб-страницы.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понимать, насколько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важен в связке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представьте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ython без всех его библиотек. Вряд ли вам такое понравится, здесь тоже самое.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формальный язык, который задает внешний вид нашей страницы. В качестве единицы стилизации выступают так называемые селекторы, в которых описываются характеристики. Чтобы стало понятно, давайте сразу перейдем к практике, для этого создадим в этой же папке файлик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пропишем там следующий код: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что это похоже?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словарь или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273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Домашнее задание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𝑎=±2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Но мы же понимаем, что сторона не может быть равна 2. Получили оценку выражения исходя из реальной жизни.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Также вам может помочь ОДЗ.</a:t>
                </a:r>
              </a:p>
              <a:p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0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Домашнее задание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𝑎=±2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Но мы же понимаем, что сторона не может быть равна 2. Получили оценку выражения исходя из реальной жизни.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Также вам может помочь ОДЗ.</a:t>
                </a:r>
              </a:p>
              <a:p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177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374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572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166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43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7478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641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98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занятии мы познакомимся с новыми для нас технологиями, а именно –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Посмотрим, какие и для чего теги бывают, как их применять и как применять различные стили.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Обзорно познакомиться с версткой при помощи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83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11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2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языком программирования? Нет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-тег? Команда, описывающая расположение информации на странице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можно сделать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тегов? Один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что отвечает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За оформление и внешний вид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нужен атрибут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Для более гибкой стилизации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713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занятии мы изучили основы работы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Узнали самые главные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-теги, сделали свои собственные стили и подключили их к нашему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файлику. По мере нашего курса мы будем еще по чуть-чуть углубляться в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лишь в рамках необходимого, так как курс посвящен языку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следующем занятии мы изучим самый популярный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 для быстрой удобной и красивой стилизации веб страницы, а заодно подготовим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-шаблоны к следующим модулям, которыми уже будем пользоваться до конца нашего курса.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70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Домашнее 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01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6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9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2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повторения материала: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0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5A5E49-ABA8-45D4-B801-419EABC59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t="7134" b="13803"/>
          <a:stretch>
            <a:fillRect/>
          </a:stretch>
        </p:blipFill>
        <p:spPr>
          <a:xfrm>
            <a:off x="0" y="1"/>
            <a:ext cx="9144000" cy="6860628"/>
          </a:xfrm>
          <a:custGeom>
            <a:avLst/>
            <a:gdLst>
              <a:gd name="connsiteX0" fmla="*/ 0 w 9144000"/>
              <a:gd name="connsiteY0" fmla="*/ 0 h 6860628"/>
              <a:gd name="connsiteX1" fmla="*/ 9144000 w 9144000"/>
              <a:gd name="connsiteY1" fmla="*/ 0 h 6860628"/>
              <a:gd name="connsiteX2" fmla="*/ 9144000 w 9144000"/>
              <a:gd name="connsiteY2" fmla="*/ 6860628 h 6860628"/>
              <a:gd name="connsiteX3" fmla="*/ 0 w 9144000"/>
              <a:gd name="connsiteY3" fmla="*/ 6860628 h 686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60628">
                <a:moveTo>
                  <a:pt x="0" y="0"/>
                </a:moveTo>
                <a:lnTo>
                  <a:pt x="9144000" y="0"/>
                </a:lnTo>
                <a:lnTo>
                  <a:pt x="9144000" y="6860628"/>
                </a:lnTo>
                <a:lnTo>
                  <a:pt x="0" y="6860628"/>
                </a:lnTo>
                <a:close/>
              </a:path>
            </a:pathLst>
          </a:cu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71EB00-E555-4E5C-BA70-504F79E8CE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0" y="245226"/>
            <a:ext cx="2359746" cy="850295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4FC8492-AF77-4C5B-8C1F-260BBAE128E2}"/>
              </a:ext>
            </a:extLst>
          </p:cNvPr>
          <p:cNvSpPr/>
          <p:nvPr userDrawn="1"/>
        </p:nvSpPr>
        <p:spPr>
          <a:xfrm>
            <a:off x="0" y="4286058"/>
            <a:ext cx="9144000" cy="257194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6858000" cy="792088"/>
          </a:xfrm>
          <a:prstGeom prst="rect">
            <a:avLst/>
          </a:prstGeom>
        </p:spPr>
        <p:txBody>
          <a:bodyPr anchor="b"/>
          <a:lstStyle>
            <a:lvl1pPr algn="ctr">
              <a:defRPr lang="ru-RU" sz="4800" b="1" kern="12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62C8A8-875C-43AF-BE18-FEC5A25F440E}"/>
              </a:ext>
            </a:extLst>
          </p:cNvPr>
          <p:cNvGrpSpPr/>
          <p:nvPr userDrawn="1"/>
        </p:nvGrpSpPr>
        <p:grpSpPr>
          <a:xfrm>
            <a:off x="152226" y="4253653"/>
            <a:ext cx="8839553" cy="46450"/>
            <a:chOff x="131206" y="4826277"/>
            <a:chExt cx="11786070" cy="46450"/>
          </a:xfrm>
          <a:solidFill>
            <a:schemeClr val="bg1"/>
          </a:solidFill>
        </p:grpSpPr>
        <p:sp>
          <p:nvSpPr>
            <p:cNvPr id="24" name="Параллелограмм 23">
              <a:extLst>
                <a:ext uri="{FF2B5EF4-FFF2-40B4-BE49-F238E27FC236}">
                  <a16:creationId xmlns:a16="http://schemas.microsoft.com/office/drawing/2014/main" id="{7761F9AC-64A6-4A7B-9B73-639A1555F0C5}"/>
                </a:ext>
              </a:extLst>
            </p:cNvPr>
            <p:cNvSpPr/>
            <p:nvPr userDrawn="1"/>
          </p:nvSpPr>
          <p:spPr>
            <a:xfrm>
              <a:off x="11730635" y="4836727"/>
              <a:ext cx="186641" cy="360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sp>
          <p:nvSpPr>
            <p:cNvPr id="25" name="Параллелограмм 24">
              <a:extLst>
                <a:ext uri="{FF2B5EF4-FFF2-40B4-BE49-F238E27FC236}">
                  <a16:creationId xmlns:a16="http://schemas.microsoft.com/office/drawing/2014/main" id="{807199A0-A23C-4899-B1F2-CC51DA7B8947}"/>
                </a:ext>
              </a:extLst>
            </p:cNvPr>
            <p:cNvSpPr/>
            <p:nvPr userDrawn="1"/>
          </p:nvSpPr>
          <p:spPr>
            <a:xfrm>
              <a:off x="131206" y="4826277"/>
              <a:ext cx="186641" cy="360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sp>
          <p:nvSpPr>
            <p:cNvPr id="26" name="Параллелограмм 25">
              <a:extLst>
                <a:ext uri="{FF2B5EF4-FFF2-40B4-BE49-F238E27FC236}">
                  <a16:creationId xmlns:a16="http://schemas.microsoft.com/office/drawing/2014/main" id="{DE8AF5A7-907F-46E4-8632-6243F1E4BEC5}"/>
                </a:ext>
              </a:extLst>
            </p:cNvPr>
            <p:cNvSpPr/>
            <p:nvPr userDrawn="1"/>
          </p:nvSpPr>
          <p:spPr>
            <a:xfrm>
              <a:off x="336704" y="4844277"/>
              <a:ext cx="11376000" cy="144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831C6B6-2CB8-454E-A1EB-476BD0F35570}"/>
              </a:ext>
            </a:extLst>
          </p:cNvPr>
          <p:cNvGrpSpPr/>
          <p:nvPr userDrawn="1"/>
        </p:nvGrpSpPr>
        <p:grpSpPr>
          <a:xfrm>
            <a:off x="6240026" y="0"/>
            <a:ext cx="2903974" cy="2776693"/>
            <a:chOff x="6240026" y="0"/>
            <a:chExt cx="2903974" cy="2776693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F309954-991E-4617-84DC-2DC278E5B89E}"/>
                </a:ext>
              </a:extLst>
            </p:cNvPr>
            <p:cNvSpPr/>
            <p:nvPr userDrawn="1"/>
          </p:nvSpPr>
          <p:spPr>
            <a:xfrm flipV="1">
              <a:off x="6288412" y="84210"/>
              <a:ext cx="2855588" cy="2692483"/>
            </a:xfrm>
            <a:custGeom>
              <a:avLst/>
              <a:gdLst>
                <a:gd name="connsiteX0" fmla="*/ 0 w 3827212"/>
                <a:gd name="connsiteY0" fmla="*/ 2692483 h 2692483"/>
                <a:gd name="connsiteX1" fmla="*/ 3827212 w 3827212"/>
                <a:gd name="connsiteY1" fmla="*/ 2692483 h 2692483"/>
                <a:gd name="connsiteX2" fmla="*/ 3827212 w 3827212"/>
                <a:gd name="connsiteY2" fmla="*/ 812514 h 2692483"/>
                <a:gd name="connsiteX3" fmla="*/ 1875908 w 3827212"/>
                <a:gd name="connsiteY3" fmla="*/ 0 h 2692483"/>
                <a:gd name="connsiteX4" fmla="*/ 5 w 3827212"/>
                <a:gd name="connsiteY4" fmla="*/ 780842 h 2692483"/>
                <a:gd name="connsiteX5" fmla="*/ 0 w 3827212"/>
                <a:gd name="connsiteY5" fmla="*/ 780842 h 2692483"/>
                <a:gd name="connsiteX6" fmla="*/ 0 w 3827212"/>
                <a:gd name="connsiteY6" fmla="*/ 780844 h 269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7212" h="2692483">
                  <a:moveTo>
                    <a:pt x="0" y="2692483"/>
                  </a:moveTo>
                  <a:lnTo>
                    <a:pt x="3827212" y="2692483"/>
                  </a:lnTo>
                  <a:lnTo>
                    <a:pt x="3827212" y="812514"/>
                  </a:lnTo>
                  <a:lnTo>
                    <a:pt x="1875908" y="0"/>
                  </a:lnTo>
                  <a:lnTo>
                    <a:pt x="5" y="780842"/>
                  </a:lnTo>
                  <a:lnTo>
                    <a:pt x="0" y="780842"/>
                  </a:lnTo>
                  <a:lnTo>
                    <a:pt x="0" y="7808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1AB15F7E-3BC9-4317-9290-1E4A5D46A69F}"/>
                </a:ext>
              </a:extLst>
            </p:cNvPr>
            <p:cNvSpPr/>
            <p:nvPr userDrawn="1"/>
          </p:nvSpPr>
          <p:spPr>
            <a:xfrm flipV="1">
              <a:off x="6240026" y="0"/>
              <a:ext cx="2903974" cy="2720532"/>
            </a:xfrm>
            <a:custGeom>
              <a:avLst/>
              <a:gdLst>
                <a:gd name="connsiteX0" fmla="*/ 0 w 3892062"/>
                <a:gd name="connsiteY0" fmla="*/ 2720532 h 2720532"/>
                <a:gd name="connsiteX1" fmla="*/ 3892062 w 3892062"/>
                <a:gd name="connsiteY1" fmla="*/ 2720532 h 2720532"/>
                <a:gd name="connsiteX2" fmla="*/ 3892062 w 3892062"/>
                <a:gd name="connsiteY2" fmla="*/ 808893 h 2720532"/>
                <a:gd name="connsiteX3" fmla="*/ 3892062 w 3892062"/>
                <a:gd name="connsiteY3" fmla="*/ 808891 h 2720532"/>
                <a:gd name="connsiteX4" fmla="*/ 3892057 w 3892062"/>
                <a:gd name="connsiteY4" fmla="*/ 808891 h 2720532"/>
                <a:gd name="connsiteX5" fmla="*/ 1946031 w 3892062"/>
                <a:gd name="connsiteY5" fmla="*/ 0 h 2720532"/>
                <a:gd name="connsiteX6" fmla="*/ 5 w 3892062"/>
                <a:gd name="connsiteY6" fmla="*/ 808891 h 2720532"/>
                <a:gd name="connsiteX7" fmla="*/ 0 w 3892062"/>
                <a:gd name="connsiteY7" fmla="*/ 808891 h 2720532"/>
                <a:gd name="connsiteX8" fmla="*/ 0 w 3892062"/>
                <a:gd name="connsiteY8" fmla="*/ 808893 h 272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062" h="2720532">
                  <a:moveTo>
                    <a:pt x="0" y="2720532"/>
                  </a:moveTo>
                  <a:lnTo>
                    <a:pt x="3892062" y="2720532"/>
                  </a:lnTo>
                  <a:lnTo>
                    <a:pt x="3892062" y="808893"/>
                  </a:lnTo>
                  <a:lnTo>
                    <a:pt x="3892062" y="808891"/>
                  </a:lnTo>
                  <a:lnTo>
                    <a:pt x="3892057" y="808891"/>
                  </a:lnTo>
                  <a:lnTo>
                    <a:pt x="1946031" y="0"/>
                  </a:lnTo>
                  <a:lnTo>
                    <a:pt x="5" y="808891"/>
                  </a:lnTo>
                  <a:lnTo>
                    <a:pt x="0" y="808891"/>
                  </a:lnTo>
                  <a:lnTo>
                    <a:pt x="0" y="808893"/>
                  </a:lnTo>
                  <a:close/>
                </a:path>
              </a:pathLst>
            </a:custGeom>
            <a:pattFill prst="wdUpDiag">
              <a:fgClr>
                <a:schemeClr val="bg2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25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EAB0707A-A464-4E15-90F4-A677AEBC51CB}"/>
              </a:ext>
            </a:extLst>
          </p:cNvPr>
          <p:cNvSpPr/>
          <p:nvPr userDrawn="1"/>
        </p:nvSpPr>
        <p:spPr>
          <a:xfrm>
            <a:off x="-1" y="130"/>
            <a:ext cx="2274591" cy="535913"/>
          </a:xfrm>
          <a:custGeom>
            <a:avLst/>
            <a:gdLst>
              <a:gd name="connsiteX0" fmla="*/ 0 w 2279720"/>
              <a:gd name="connsiteY0" fmla="*/ 0 h 535913"/>
              <a:gd name="connsiteX1" fmla="*/ 2279720 w 2279720"/>
              <a:gd name="connsiteY1" fmla="*/ 417 h 535913"/>
              <a:gd name="connsiteX2" fmla="*/ 2174617 w 2279720"/>
              <a:gd name="connsiteY2" fmla="*/ 535913 h 535913"/>
              <a:gd name="connsiteX3" fmla="*/ 1766951 w 2279720"/>
              <a:gd name="connsiteY3" fmla="*/ 535913 h 535913"/>
              <a:gd name="connsiteX4" fmla="*/ 0 w 2279720"/>
              <a:gd name="connsiteY4" fmla="*/ 535913 h 53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720" h="535913">
                <a:moveTo>
                  <a:pt x="0" y="0"/>
                </a:moveTo>
                <a:lnTo>
                  <a:pt x="2279720" y="417"/>
                </a:lnTo>
                <a:lnTo>
                  <a:pt x="2174617" y="535913"/>
                </a:lnTo>
                <a:lnTo>
                  <a:pt x="1766951" y="535913"/>
                </a:lnTo>
                <a:lnTo>
                  <a:pt x="0" y="535913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6E31AC1-E631-4B96-9E24-2F2F128A56CE}"/>
              </a:ext>
            </a:extLst>
          </p:cNvPr>
          <p:cNvGrpSpPr/>
          <p:nvPr userDrawn="1"/>
        </p:nvGrpSpPr>
        <p:grpSpPr>
          <a:xfrm>
            <a:off x="0" y="0"/>
            <a:ext cx="2215272" cy="505143"/>
            <a:chOff x="0" y="0"/>
            <a:chExt cx="2215272" cy="505143"/>
          </a:xfrm>
        </p:grpSpPr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E0393BAE-FEC8-48CA-ADFB-A8AD48E437DD}"/>
                </a:ext>
              </a:extLst>
            </p:cNvPr>
            <p:cNvSpPr/>
            <p:nvPr userDrawn="1"/>
          </p:nvSpPr>
          <p:spPr>
            <a:xfrm>
              <a:off x="1" y="1"/>
              <a:ext cx="2215271" cy="505142"/>
            </a:xfrm>
            <a:custGeom>
              <a:avLst/>
              <a:gdLst>
                <a:gd name="connsiteX0" fmla="*/ 0 w 2215271"/>
                <a:gd name="connsiteY0" fmla="*/ 0 h 502781"/>
                <a:gd name="connsiteX1" fmla="*/ 2215271 w 2215271"/>
                <a:gd name="connsiteY1" fmla="*/ 0 h 502781"/>
                <a:gd name="connsiteX2" fmla="*/ 2116589 w 2215271"/>
                <a:gd name="connsiteY2" fmla="*/ 502781 h 502781"/>
                <a:gd name="connsiteX3" fmla="*/ 0 w 2215271"/>
                <a:gd name="connsiteY3" fmla="*/ 502781 h 50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271" h="502781">
                  <a:moveTo>
                    <a:pt x="0" y="0"/>
                  </a:moveTo>
                  <a:lnTo>
                    <a:pt x="2215271" y="0"/>
                  </a:lnTo>
                  <a:lnTo>
                    <a:pt x="2116589" y="502781"/>
                  </a:lnTo>
                  <a:lnTo>
                    <a:pt x="0" y="502781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1AFDAF46-2165-45C9-B788-59613C0A82B1}"/>
                </a:ext>
              </a:extLst>
            </p:cNvPr>
            <p:cNvSpPr/>
            <p:nvPr userDrawn="1"/>
          </p:nvSpPr>
          <p:spPr>
            <a:xfrm>
              <a:off x="0" y="0"/>
              <a:ext cx="2215271" cy="288320"/>
            </a:xfrm>
            <a:custGeom>
              <a:avLst/>
              <a:gdLst>
                <a:gd name="connsiteX0" fmla="*/ 0 w 2215271"/>
                <a:gd name="connsiteY0" fmla="*/ 0 h 288320"/>
                <a:gd name="connsiteX1" fmla="*/ 2215271 w 2215271"/>
                <a:gd name="connsiteY1" fmla="*/ 0 h 288320"/>
                <a:gd name="connsiteX2" fmla="*/ 2158946 w 2215271"/>
                <a:gd name="connsiteY2" fmla="*/ 288320 h 288320"/>
                <a:gd name="connsiteX3" fmla="*/ 0 w 2215271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271" h="288320">
                  <a:moveTo>
                    <a:pt x="0" y="0"/>
                  </a:moveTo>
                  <a:lnTo>
                    <a:pt x="2215271" y="0"/>
                  </a:lnTo>
                  <a:lnTo>
                    <a:pt x="2158946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5BD2DC35-56D2-4D57-B08E-DD2156319189}"/>
              </a:ext>
            </a:extLst>
          </p:cNvPr>
          <p:cNvSpPr/>
          <p:nvPr userDrawn="1"/>
        </p:nvSpPr>
        <p:spPr>
          <a:xfrm>
            <a:off x="263931" y="540493"/>
            <a:ext cx="1902691" cy="14398"/>
          </a:xfrm>
          <a:custGeom>
            <a:avLst/>
            <a:gdLst>
              <a:gd name="connsiteX0" fmla="*/ 12906 w 1902691"/>
              <a:gd name="connsiteY0" fmla="*/ 0 h 14398"/>
              <a:gd name="connsiteX1" fmla="*/ 338135 w 1902691"/>
              <a:gd name="connsiteY1" fmla="*/ 0 h 14398"/>
              <a:gd name="connsiteX2" fmla="*/ 1902691 w 1902691"/>
              <a:gd name="connsiteY2" fmla="*/ 0 h 14398"/>
              <a:gd name="connsiteX3" fmla="*/ 1899982 w 1902691"/>
              <a:gd name="connsiteY3" fmla="*/ 14398 h 14398"/>
              <a:gd name="connsiteX4" fmla="*/ 325229 w 1902691"/>
              <a:gd name="connsiteY4" fmla="*/ 14398 h 14398"/>
              <a:gd name="connsiteX5" fmla="*/ 0 w 1902691"/>
              <a:gd name="connsiteY5" fmla="*/ 14398 h 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691" h="14398">
                <a:moveTo>
                  <a:pt x="12906" y="0"/>
                </a:moveTo>
                <a:lnTo>
                  <a:pt x="338135" y="0"/>
                </a:lnTo>
                <a:lnTo>
                  <a:pt x="1902691" y="0"/>
                </a:lnTo>
                <a:lnTo>
                  <a:pt x="1899982" y="14398"/>
                </a:lnTo>
                <a:lnTo>
                  <a:pt x="325229" y="14398"/>
                </a:lnTo>
                <a:lnTo>
                  <a:pt x="0" y="143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15053C8-4C1B-4AA9-AEF1-B29FA029EE87}"/>
              </a:ext>
            </a:extLst>
          </p:cNvPr>
          <p:cNvGrpSpPr/>
          <p:nvPr userDrawn="1"/>
        </p:nvGrpSpPr>
        <p:grpSpPr>
          <a:xfrm>
            <a:off x="2189231" y="-7395"/>
            <a:ext cx="87936" cy="562285"/>
            <a:chOff x="2897474" y="-3966"/>
            <a:chExt cx="87936" cy="562285"/>
          </a:xfrm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C18A160C-D1C5-47D7-8ECA-4784431C0DF3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55DB8C4A-D277-40AD-8B56-78B4B87AB2FA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A29212F-2FE1-4F57-9020-50ED8FD8065E}"/>
              </a:ext>
            </a:extLst>
          </p:cNvPr>
          <p:cNvSpPr/>
          <p:nvPr userDrawn="1"/>
        </p:nvSpPr>
        <p:spPr>
          <a:xfrm>
            <a:off x="651054" y="38640"/>
            <a:ext cx="1626113" cy="42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40" name="Параллелограмм 39">
            <a:extLst>
              <a:ext uri="{FF2B5EF4-FFF2-40B4-BE49-F238E27FC236}">
                <a16:creationId xmlns:a16="http://schemas.microsoft.com/office/drawing/2014/main" id="{C71FEA75-C8CF-4C55-BFF1-2F1132E50B61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D7B85CD-2D9C-4EE2-9426-07D5041AC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1" y="84549"/>
            <a:ext cx="347935" cy="3479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3BAB44-75A5-4DE3-AEC2-7660FBAEA2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ор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5797D9BA-EB91-4A2D-8000-7EA485B97BFC}"/>
              </a:ext>
            </a:extLst>
          </p:cNvPr>
          <p:cNvSpPr/>
          <p:nvPr userDrawn="1"/>
        </p:nvSpPr>
        <p:spPr>
          <a:xfrm>
            <a:off x="-10042" y="1643"/>
            <a:ext cx="1843159" cy="535834"/>
          </a:xfrm>
          <a:custGeom>
            <a:avLst/>
            <a:gdLst>
              <a:gd name="connsiteX0" fmla="*/ 0 w 1843159"/>
              <a:gd name="connsiteY0" fmla="*/ 0 h 535834"/>
              <a:gd name="connsiteX1" fmla="*/ 1843159 w 1843159"/>
              <a:gd name="connsiteY1" fmla="*/ 338 h 535834"/>
              <a:gd name="connsiteX2" fmla="*/ 1738056 w 1843159"/>
              <a:gd name="connsiteY2" fmla="*/ 535834 h 535834"/>
              <a:gd name="connsiteX3" fmla="*/ 0 w 1843159"/>
              <a:gd name="connsiteY3" fmla="*/ 535834 h 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159" h="535834">
                <a:moveTo>
                  <a:pt x="0" y="0"/>
                </a:moveTo>
                <a:lnTo>
                  <a:pt x="1843159" y="338"/>
                </a:lnTo>
                <a:lnTo>
                  <a:pt x="1738056" y="535834"/>
                </a:lnTo>
                <a:lnTo>
                  <a:pt x="0" y="535834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844A6E45-81D2-4308-BD1D-1FD6AB56BDBE}"/>
              </a:ext>
            </a:extLst>
          </p:cNvPr>
          <p:cNvSpPr/>
          <p:nvPr userDrawn="1"/>
        </p:nvSpPr>
        <p:spPr>
          <a:xfrm rot="5962736">
            <a:off x="1718701" y="55205"/>
            <a:ext cx="154345" cy="36000"/>
          </a:xfrm>
          <a:custGeom>
            <a:avLst/>
            <a:gdLst>
              <a:gd name="connsiteX0" fmla="*/ 5947 w 154345"/>
              <a:gd name="connsiteY0" fmla="*/ 36000 h 36000"/>
              <a:gd name="connsiteX1" fmla="*/ 0 w 154345"/>
              <a:gd name="connsiteY1" fmla="*/ 0 h 36000"/>
              <a:gd name="connsiteX2" fmla="*/ 154345 w 154345"/>
              <a:gd name="connsiteY2" fmla="*/ 0 h 36000"/>
              <a:gd name="connsiteX3" fmla="*/ 122080 w 154345"/>
              <a:gd name="connsiteY3" fmla="*/ 36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45" h="36000">
                <a:moveTo>
                  <a:pt x="5947" y="36000"/>
                </a:moveTo>
                <a:lnTo>
                  <a:pt x="0" y="0"/>
                </a:lnTo>
                <a:lnTo>
                  <a:pt x="154345" y="0"/>
                </a:lnTo>
                <a:lnTo>
                  <a:pt x="122080" y="36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Параллелограмм 23">
            <a:extLst>
              <a:ext uri="{FF2B5EF4-FFF2-40B4-BE49-F238E27FC236}">
                <a16:creationId xmlns:a16="http://schemas.microsoft.com/office/drawing/2014/main" id="{B52395AE-EEA9-49DF-81E0-A0A92B2E1C41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4D76D473-DEC6-4BAA-B985-97D392F8AA8A}"/>
              </a:ext>
            </a:extLst>
          </p:cNvPr>
          <p:cNvSpPr/>
          <p:nvPr userDrawn="1"/>
        </p:nvSpPr>
        <p:spPr>
          <a:xfrm>
            <a:off x="263930" y="540492"/>
            <a:ext cx="1438506" cy="14399"/>
          </a:xfrm>
          <a:custGeom>
            <a:avLst/>
            <a:gdLst>
              <a:gd name="connsiteX0" fmla="*/ 12906 w 1438506"/>
              <a:gd name="connsiteY0" fmla="*/ 0 h 14399"/>
              <a:gd name="connsiteX1" fmla="*/ 1438506 w 1438506"/>
              <a:gd name="connsiteY1" fmla="*/ 0 h 14399"/>
              <a:gd name="connsiteX2" fmla="*/ 1435797 w 1438506"/>
              <a:gd name="connsiteY2" fmla="*/ 14399 h 14399"/>
              <a:gd name="connsiteX3" fmla="*/ 0 w 1438506"/>
              <a:gd name="connsiteY3" fmla="*/ 14399 h 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506" h="14399">
                <a:moveTo>
                  <a:pt x="12906" y="0"/>
                </a:moveTo>
                <a:lnTo>
                  <a:pt x="1438506" y="0"/>
                </a:lnTo>
                <a:lnTo>
                  <a:pt x="1435797" y="14399"/>
                </a:lnTo>
                <a:lnTo>
                  <a:pt x="0" y="143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6F9748A8-F209-4D1A-A226-31CE4E859531}"/>
              </a:ext>
            </a:extLst>
          </p:cNvPr>
          <p:cNvSpPr/>
          <p:nvPr userDrawn="1"/>
        </p:nvSpPr>
        <p:spPr>
          <a:xfrm rot="16839288">
            <a:off x="1533180" y="351159"/>
            <a:ext cx="399916" cy="14400"/>
          </a:xfrm>
          <a:custGeom>
            <a:avLst/>
            <a:gdLst>
              <a:gd name="connsiteX0" fmla="*/ 399916 w 399916"/>
              <a:gd name="connsiteY0" fmla="*/ 0 h 14400"/>
              <a:gd name="connsiteX1" fmla="*/ 386113 w 399916"/>
              <a:gd name="connsiteY1" fmla="*/ 14400 h 14400"/>
              <a:gd name="connsiteX2" fmla="*/ 2710 w 399916"/>
              <a:gd name="connsiteY2" fmla="*/ 14400 h 14400"/>
              <a:gd name="connsiteX3" fmla="*/ 0 w 399916"/>
              <a:gd name="connsiteY3" fmla="*/ 0 h 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916" h="14400">
                <a:moveTo>
                  <a:pt x="399916" y="0"/>
                </a:moveTo>
                <a:lnTo>
                  <a:pt x="386113" y="14400"/>
                </a:lnTo>
                <a:lnTo>
                  <a:pt x="2710" y="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8" name="Параллелограмм 37">
            <a:extLst>
              <a:ext uri="{FF2B5EF4-FFF2-40B4-BE49-F238E27FC236}">
                <a16:creationId xmlns:a16="http://schemas.microsoft.com/office/drawing/2014/main" id="{0022781B-A4E7-4E73-BC9F-0EEBFA6FBC0D}"/>
              </a:ext>
            </a:extLst>
          </p:cNvPr>
          <p:cNvSpPr/>
          <p:nvPr userDrawn="1"/>
        </p:nvSpPr>
        <p:spPr>
          <a:xfrm flipH="1" flipV="1">
            <a:off x="7945846" y="53293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3C6FFF60-E512-4F73-BECC-E1C12754DE88}"/>
              </a:ext>
            </a:extLst>
          </p:cNvPr>
          <p:cNvSpPr/>
          <p:nvPr userDrawn="1"/>
        </p:nvSpPr>
        <p:spPr>
          <a:xfrm flipH="1" flipV="1">
            <a:off x="8150426" y="546987"/>
            <a:ext cx="993574" cy="14402"/>
          </a:xfrm>
          <a:custGeom>
            <a:avLst/>
            <a:gdLst>
              <a:gd name="connsiteX0" fmla="*/ 324707 w 993574"/>
              <a:gd name="connsiteY0" fmla="*/ 14402 h 14402"/>
              <a:gd name="connsiteX1" fmla="*/ 0 w 993574"/>
              <a:gd name="connsiteY1" fmla="*/ 14402 h 14402"/>
              <a:gd name="connsiteX2" fmla="*/ 0 w 993574"/>
              <a:gd name="connsiteY2" fmla="*/ 2 h 14402"/>
              <a:gd name="connsiteX3" fmla="*/ 293775 w 993574"/>
              <a:gd name="connsiteY3" fmla="*/ 2 h 14402"/>
              <a:gd name="connsiteX4" fmla="*/ 293777 w 993574"/>
              <a:gd name="connsiteY4" fmla="*/ 0 h 14402"/>
              <a:gd name="connsiteX5" fmla="*/ 993574 w 993574"/>
              <a:gd name="connsiteY5" fmla="*/ 0 h 14402"/>
              <a:gd name="connsiteX6" fmla="*/ 980675 w 993574"/>
              <a:gd name="connsiteY6" fmla="*/ 14400 h 14402"/>
              <a:gd name="connsiteX7" fmla="*/ 324709 w 993574"/>
              <a:gd name="connsiteY7" fmla="*/ 14400 h 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74" h="14402">
                <a:moveTo>
                  <a:pt x="324707" y="14402"/>
                </a:moveTo>
                <a:lnTo>
                  <a:pt x="0" y="14402"/>
                </a:lnTo>
                <a:lnTo>
                  <a:pt x="0" y="2"/>
                </a:lnTo>
                <a:lnTo>
                  <a:pt x="293775" y="2"/>
                </a:lnTo>
                <a:lnTo>
                  <a:pt x="293777" y="0"/>
                </a:lnTo>
                <a:lnTo>
                  <a:pt x="993574" y="0"/>
                </a:lnTo>
                <a:lnTo>
                  <a:pt x="980675" y="14400"/>
                </a:lnTo>
                <a:lnTo>
                  <a:pt x="324709" y="14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85156A1-E64A-4018-ABD7-396228BAB5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2AF9FF1-4B2F-45C6-911E-5927617E6A86}"/>
              </a:ext>
            </a:extLst>
          </p:cNvPr>
          <p:cNvGrpSpPr/>
          <p:nvPr userDrawn="1"/>
        </p:nvGrpSpPr>
        <p:grpSpPr>
          <a:xfrm>
            <a:off x="-22854" y="0"/>
            <a:ext cx="2300021" cy="505143"/>
            <a:chOff x="-22854" y="0"/>
            <a:chExt cx="2300021" cy="505143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61B563F9-40F9-467B-8EAB-CCCB977A6EA6}"/>
                </a:ext>
              </a:extLst>
            </p:cNvPr>
            <p:cNvSpPr/>
            <p:nvPr userDrawn="1"/>
          </p:nvSpPr>
          <p:spPr>
            <a:xfrm>
              <a:off x="-22854" y="1"/>
              <a:ext cx="1781543" cy="505142"/>
            </a:xfrm>
            <a:custGeom>
              <a:avLst/>
              <a:gdLst>
                <a:gd name="connsiteX0" fmla="*/ 0 w 1781543"/>
                <a:gd name="connsiteY0" fmla="*/ 0 h 505142"/>
                <a:gd name="connsiteX1" fmla="*/ 1781543 w 1781543"/>
                <a:gd name="connsiteY1" fmla="*/ 0 h 505142"/>
                <a:gd name="connsiteX2" fmla="*/ 1682861 w 1781543"/>
                <a:gd name="connsiteY2" fmla="*/ 505142 h 505142"/>
                <a:gd name="connsiteX3" fmla="*/ 0 w 1781543"/>
                <a:gd name="connsiteY3" fmla="*/ 505142 h 5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43" h="505142">
                  <a:moveTo>
                    <a:pt x="0" y="0"/>
                  </a:moveTo>
                  <a:lnTo>
                    <a:pt x="1781543" y="0"/>
                  </a:lnTo>
                  <a:lnTo>
                    <a:pt x="1682861" y="505142"/>
                  </a:lnTo>
                  <a:lnTo>
                    <a:pt x="0" y="505142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52EA0DC-59B5-47D3-AEE3-F98D33D06217}"/>
                </a:ext>
              </a:extLst>
            </p:cNvPr>
            <p:cNvSpPr/>
            <p:nvPr userDrawn="1"/>
          </p:nvSpPr>
          <p:spPr>
            <a:xfrm>
              <a:off x="651054" y="38640"/>
              <a:ext cx="162611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Теория</a:t>
              </a: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755236EC-77A9-487B-A82F-C4E6C6F08FBA}"/>
                </a:ext>
              </a:extLst>
            </p:cNvPr>
            <p:cNvSpPr/>
            <p:nvPr userDrawn="1"/>
          </p:nvSpPr>
          <p:spPr>
            <a:xfrm>
              <a:off x="-16891" y="0"/>
              <a:ext cx="1775579" cy="288320"/>
            </a:xfrm>
            <a:custGeom>
              <a:avLst/>
              <a:gdLst>
                <a:gd name="connsiteX0" fmla="*/ 0 w 1775579"/>
                <a:gd name="connsiteY0" fmla="*/ 0 h 288320"/>
                <a:gd name="connsiteX1" fmla="*/ 1775579 w 1775579"/>
                <a:gd name="connsiteY1" fmla="*/ 0 h 288320"/>
                <a:gd name="connsiteX2" fmla="*/ 1719254 w 1775579"/>
                <a:gd name="connsiteY2" fmla="*/ 288320 h 288320"/>
                <a:gd name="connsiteX3" fmla="*/ 0 w 1775579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579" h="288320">
                  <a:moveTo>
                    <a:pt x="0" y="0"/>
                  </a:moveTo>
                  <a:lnTo>
                    <a:pt x="1775579" y="0"/>
                  </a:lnTo>
                  <a:lnTo>
                    <a:pt x="1719254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B9583596-A619-4BDC-B6AA-82D8C1146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93" y="91822"/>
              <a:ext cx="355266" cy="35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2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ори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B65B5794-BC3E-478A-96D4-90285DF6CE93}"/>
              </a:ext>
            </a:extLst>
          </p:cNvPr>
          <p:cNvSpPr/>
          <p:nvPr userDrawn="1"/>
        </p:nvSpPr>
        <p:spPr>
          <a:xfrm>
            <a:off x="-1" y="0"/>
            <a:ext cx="7946109" cy="536043"/>
          </a:xfrm>
          <a:custGeom>
            <a:avLst/>
            <a:gdLst>
              <a:gd name="connsiteX0" fmla="*/ 4972804 w 7959089"/>
              <a:gd name="connsiteY0" fmla="*/ 0 h 536043"/>
              <a:gd name="connsiteX1" fmla="*/ 7959089 w 7959089"/>
              <a:gd name="connsiteY1" fmla="*/ 547 h 536043"/>
              <a:gd name="connsiteX2" fmla="*/ 7853986 w 7959089"/>
              <a:gd name="connsiteY2" fmla="*/ 536043 h 536043"/>
              <a:gd name="connsiteX3" fmla="*/ 7446320 w 7959089"/>
              <a:gd name="connsiteY3" fmla="*/ 536043 h 536043"/>
              <a:gd name="connsiteX4" fmla="*/ 4972804 w 7959089"/>
              <a:gd name="connsiteY4" fmla="*/ 536043 h 536043"/>
              <a:gd name="connsiteX5" fmla="*/ 0 w 7959089"/>
              <a:gd name="connsiteY5" fmla="*/ 536043 h 536043"/>
              <a:gd name="connsiteX6" fmla="*/ 0 w 7959089"/>
              <a:gd name="connsiteY6" fmla="*/ 23 h 536043"/>
              <a:gd name="connsiteX7" fmla="*/ 4972804 w 7959089"/>
              <a:gd name="connsiteY7" fmla="*/ 360 h 53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59089" h="536043">
                <a:moveTo>
                  <a:pt x="4972804" y="0"/>
                </a:moveTo>
                <a:lnTo>
                  <a:pt x="7959089" y="547"/>
                </a:lnTo>
                <a:lnTo>
                  <a:pt x="7853986" y="536043"/>
                </a:lnTo>
                <a:lnTo>
                  <a:pt x="7446320" y="536043"/>
                </a:lnTo>
                <a:lnTo>
                  <a:pt x="4972804" y="536043"/>
                </a:lnTo>
                <a:lnTo>
                  <a:pt x="0" y="536043"/>
                </a:lnTo>
                <a:lnTo>
                  <a:pt x="0" y="23"/>
                </a:lnTo>
                <a:lnTo>
                  <a:pt x="4972804" y="360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3229F3-DCF7-4D9D-A746-D0463C87CA7C}"/>
              </a:ext>
            </a:extLst>
          </p:cNvPr>
          <p:cNvGrpSpPr/>
          <p:nvPr userDrawn="1"/>
        </p:nvGrpSpPr>
        <p:grpSpPr>
          <a:xfrm>
            <a:off x="-1" y="-3664"/>
            <a:ext cx="7902228" cy="506528"/>
            <a:chOff x="-1" y="-3664"/>
            <a:chExt cx="7902228" cy="506528"/>
          </a:xfrm>
        </p:grpSpPr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D75C005D-01BB-4C8E-B5B7-2E59C621C048}"/>
                </a:ext>
              </a:extLst>
            </p:cNvPr>
            <p:cNvSpPr/>
            <p:nvPr userDrawn="1"/>
          </p:nvSpPr>
          <p:spPr>
            <a:xfrm>
              <a:off x="0" y="-2277"/>
              <a:ext cx="7900894" cy="505141"/>
            </a:xfrm>
            <a:custGeom>
              <a:avLst/>
              <a:gdLst>
                <a:gd name="connsiteX0" fmla="*/ 0 w 7900894"/>
                <a:gd name="connsiteY0" fmla="*/ 0 h 505141"/>
                <a:gd name="connsiteX1" fmla="*/ 2487149 w 7900894"/>
                <a:gd name="connsiteY1" fmla="*/ 0 h 505141"/>
                <a:gd name="connsiteX2" fmla="*/ 4973644 w 7900894"/>
                <a:gd name="connsiteY2" fmla="*/ 0 h 505141"/>
                <a:gd name="connsiteX3" fmla="*/ 5130420 w 7900894"/>
                <a:gd name="connsiteY3" fmla="*/ 0 h 505141"/>
                <a:gd name="connsiteX4" fmla="*/ 7900894 w 7900894"/>
                <a:gd name="connsiteY4" fmla="*/ 0 h 505141"/>
                <a:gd name="connsiteX5" fmla="*/ 7801749 w 7900894"/>
                <a:gd name="connsiteY5" fmla="*/ 505141 h 505141"/>
                <a:gd name="connsiteX6" fmla="*/ 5031275 w 7900894"/>
                <a:gd name="connsiteY6" fmla="*/ 505141 h 505141"/>
                <a:gd name="connsiteX7" fmla="*/ 4973644 w 7900894"/>
                <a:gd name="connsiteY7" fmla="*/ 505141 h 505141"/>
                <a:gd name="connsiteX8" fmla="*/ 2388004 w 7900894"/>
                <a:gd name="connsiteY8" fmla="*/ 505141 h 505141"/>
                <a:gd name="connsiteX9" fmla="*/ 2203170 w 7900894"/>
                <a:gd name="connsiteY9" fmla="*/ 505141 h 505141"/>
                <a:gd name="connsiteX10" fmla="*/ 0 w 7900894"/>
                <a:gd name="connsiteY10" fmla="*/ 505141 h 5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0894" h="505141">
                  <a:moveTo>
                    <a:pt x="0" y="0"/>
                  </a:moveTo>
                  <a:lnTo>
                    <a:pt x="2487149" y="0"/>
                  </a:lnTo>
                  <a:lnTo>
                    <a:pt x="4973644" y="0"/>
                  </a:lnTo>
                  <a:lnTo>
                    <a:pt x="5130420" y="0"/>
                  </a:lnTo>
                  <a:lnTo>
                    <a:pt x="7900894" y="0"/>
                  </a:lnTo>
                  <a:lnTo>
                    <a:pt x="7801749" y="505141"/>
                  </a:lnTo>
                  <a:lnTo>
                    <a:pt x="5031275" y="505141"/>
                  </a:lnTo>
                  <a:lnTo>
                    <a:pt x="4973644" y="505141"/>
                  </a:lnTo>
                  <a:lnTo>
                    <a:pt x="2388004" y="505141"/>
                  </a:lnTo>
                  <a:lnTo>
                    <a:pt x="2203170" y="505141"/>
                  </a:lnTo>
                  <a:lnTo>
                    <a:pt x="0" y="505141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rgbClr val="FF883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C7DE66-DFC6-4269-8768-90F335222FB6}"/>
                </a:ext>
              </a:extLst>
            </p:cNvPr>
            <p:cNvSpPr/>
            <p:nvPr userDrawn="1"/>
          </p:nvSpPr>
          <p:spPr>
            <a:xfrm>
              <a:off x="-1" y="-3664"/>
              <a:ext cx="7902228" cy="201780"/>
            </a:xfrm>
            <a:custGeom>
              <a:avLst/>
              <a:gdLst>
                <a:gd name="connsiteX0" fmla="*/ 0 w 7902228"/>
                <a:gd name="connsiteY0" fmla="*/ 0 h 201780"/>
                <a:gd name="connsiteX1" fmla="*/ 19469 w 7902228"/>
                <a:gd name="connsiteY1" fmla="*/ 0 h 201780"/>
                <a:gd name="connsiteX2" fmla="*/ 18750 w 7902228"/>
                <a:gd name="connsiteY2" fmla="*/ 3664 h 201780"/>
                <a:gd name="connsiteX3" fmla="*/ 7902228 w 7902228"/>
                <a:gd name="connsiteY3" fmla="*/ 3664 h 201780"/>
                <a:gd name="connsiteX4" fmla="*/ 7863040 w 7902228"/>
                <a:gd name="connsiteY4" fmla="*/ 201780 h 201780"/>
                <a:gd name="connsiteX5" fmla="*/ 0 w 7902228"/>
                <a:gd name="connsiteY5" fmla="*/ 201780 h 20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02228" h="201780">
                  <a:moveTo>
                    <a:pt x="0" y="0"/>
                  </a:moveTo>
                  <a:lnTo>
                    <a:pt x="19469" y="0"/>
                  </a:lnTo>
                  <a:lnTo>
                    <a:pt x="18750" y="3664"/>
                  </a:lnTo>
                  <a:lnTo>
                    <a:pt x="7902228" y="3664"/>
                  </a:lnTo>
                  <a:lnTo>
                    <a:pt x="7863040" y="201780"/>
                  </a:lnTo>
                  <a:lnTo>
                    <a:pt x="0" y="20178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F328BF57-9594-481E-AD48-6340F84AD7F2}"/>
              </a:ext>
            </a:extLst>
          </p:cNvPr>
          <p:cNvSpPr/>
          <p:nvPr userDrawn="1"/>
        </p:nvSpPr>
        <p:spPr>
          <a:xfrm>
            <a:off x="263930" y="540492"/>
            <a:ext cx="7576420" cy="14399"/>
          </a:xfrm>
          <a:custGeom>
            <a:avLst/>
            <a:gdLst>
              <a:gd name="connsiteX0" fmla="*/ 12906 w 7576420"/>
              <a:gd name="connsiteY0" fmla="*/ 0 h 14399"/>
              <a:gd name="connsiteX1" fmla="*/ 338135 w 7576420"/>
              <a:gd name="connsiteY1" fmla="*/ 0 h 14399"/>
              <a:gd name="connsiteX2" fmla="*/ 2613047 w 7576420"/>
              <a:gd name="connsiteY2" fmla="*/ 0 h 14399"/>
              <a:gd name="connsiteX3" fmla="*/ 7576420 w 7576420"/>
              <a:gd name="connsiteY3" fmla="*/ 0 h 14399"/>
              <a:gd name="connsiteX4" fmla="*/ 7573710 w 7576420"/>
              <a:gd name="connsiteY4" fmla="*/ 14399 h 14399"/>
              <a:gd name="connsiteX5" fmla="*/ 2610338 w 7576420"/>
              <a:gd name="connsiteY5" fmla="*/ 14399 h 14399"/>
              <a:gd name="connsiteX6" fmla="*/ 325229 w 7576420"/>
              <a:gd name="connsiteY6" fmla="*/ 14399 h 14399"/>
              <a:gd name="connsiteX7" fmla="*/ 0 w 7576420"/>
              <a:gd name="connsiteY7" fmla="*/ 14399 h 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6420" h="14399">
                <a:moveTo>
                  <a:pt x="12906" y="0"/>
                </a:moveTo>
                <a:lnTo>
                  <a:pt x="338135" y="0"/>
                </a:lnTo>
                <a:lnTo>
                  <a:pt x="2613047" y="0"/>
                </a:lnTo>
                <a:lnTo>
                  <a:pt x="7576420" y="0"/>
                </a:lnTo>
                <a:lnTo>
                  <a:pt x="7573710" y="14399"/>
                </a:lnTo>
                <a:lnTo>
                  <a:pt x="2610338" y="14399"/>
                </a:lnTo>
                <a:lnTo>
                  <a:pt x="325229" y="14399"/>
                </a:lnTo>
                <a:lnTo>
                  <a:pt x="0" y="143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68F3A54-AB4C-4C22-B898-008A8D9B15D5}"/>
              </a:ext>
            </a:extLst>
          </p:cNvPr>
          <p:cNvGrpSpPr/>
          <p:nvPr userDrawn="1"/>
        </p:nvGrpSpPr>
        <p:grpSpPr>
          <a:xfrm>
            <a:off x="7862628" y="-7395"/>
            <a:ext cx="87936" cy="562285"/>
            <a:chOff x="2897474" y="-3966"/>
            <a:chExt cx="87936" cy="562285"/>
          </a:xfrm>
        </p:grpSpPr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E8E0B185-6648-4CE4-B356-CF945D3A0703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F63888E7-2E3F-4DE1-93DF-365B8D498945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3" name="Параллелограмм 32">
            <a:extLst>
              <a:ext uri="{FF2B5EF4-FFF2-40B4-BE49-F238E27FC236}">
                <a16:creationId xmlns:a16="http://schemas.microsoft.com/office/drawing/2014/main" id="{F753F0FD-75F2-4A70-A5E9-DD4E055B96B7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A4316BC-F973-4051-95C2-8F47A4BAD57E}"/>
              </a:ext>
            </a:extLst>
          </p:cNvPr>
          <p:cNvGrpSpPr/>
          <p:nvPr userDrawn="1"/>
        </p:nvGrpSpPr>
        <p:grpSpPr>
          <a:xfrm>
            <a:off x="-22854" y="0"/>
            <a:ext cx="2300021" cy="505143"/>
            <a:chOff x="-22854" y="0"/>
            <a:chExt cx="2300021" cy="505143"/>
          </a:xfrm>
        </p:grpSpPr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7D3A4C0D-1AF8-4AB6-A9D8-4327A18E71A8}"/>
                </a:ext>
              </a:extLst>
            </p:cNvPr>
            <p:cNvSpPr/>
            <p:nvPr userDrawn="1"/>
          </p:nvSpPr>
          <p:spPr>
            <a:xfrm>
              <a:off x="-22854" y="1"/>
              <a:ext cx="1781543" cy="505142"/>
            </a:xfrm>
            <a:custGeom>
              <a:avLst/>
              <a:gdLst>
                <a:gd name="connsiteX0" fmla="*/ 0 w 1781543"/>
                <a:gd name="connsiteY0" fmla="*/ 0 h 505142"/>
                <a:gd name="connsiteX1" fmla="*/ 1781543 w 1781543"/>
                <a:gd name="connsiteY1" fmla="*/ 0 h 505142"/>
                <a:gd name="connsiteX2" fmla="*/ 1682861 w 1781543"/>
                <a:gd name="connsiteY2" fmla="*/ 505142 h 505142"/>
                <a:gd name="connsiteX3" fmla="*/ 0 w 1781543"/>
                <a:gd name="connsiteY3" fmla="*/ 505142 h 5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43" h="505142">
                  <a:moveTo>
                    <a:pt x="0" y="0"/>
                  </a:moveTo>
                  <a:lnTo>
                    <a:pt x="1781543" y="0"/>
                  </a:lnTo>
                  <a:lnTo>
                    <a:pt x="1682861" y="505142"/>
                  </a:lnTo>
                  <a:lnTo>
                    <a:pt x="0" y="505142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90F3B024-669F-493F-AC46-8D34C764EBFB}"/>
                </a:ext>
              </a:extLst>
            </p:cNvPr>
            <p:cNvSpPr/>
            <p:nvPr userDrawn="1"/>
          </p:nvSpPr>
          <p:spPr>
            <a:xfrm>
              <a:off x="651054" y="38640"/>
              <a:ext cx="162611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Теория</a:t>
              </a: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356ABF33-4C10-474F-A304-5321ED8BB188}"/>
                </a:ext>
              </a:extLst>
            </p:cNvPr>
            <p:cNvSpPr/>
            <p:nvPr userDrawn="1"/>
          </p:nvSpPr>
          <p:spPr>
            <a:xfrm>
              <a:off x="-16891" y="0"/>
              <a:ext cx="1775579" cy="288320"/>
            </a:xfrm>
            <a:custGeom>
              <a:avLst/>
              <a:gdLst>
                <a:gd name="connsiteX0" fmla="*/ 0 w 1775579"/>
                <a:gd name="connsiteY0" fmla="*/ 0 h 288320"/>
                <a:gd name="connsiteX1" fmla="*/ 1775579 w 1775579"/>
                <a:gd name="connsiteY1" fmla="*/ 0 h 288320"/>
                <a:gd name="connsiteX2" fmla="*/ 1719254 w 1775579"/>
                <a:gd name="connsiteY2" fmla="*/ 288320 h 288320"/>
                <a:gd name="connsiteX3" fmla="*/ 0 w 1775579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579" h="288320">
                  <a:moveTo>
                    <a:pt x="0" y="0"/>
                  </a:moveTo>
                  <a:lnTo>
                    <a:pt x="1775579" y="0"/>
                  </a:lnTo>
                  <a:lnTo>
                    <a:pt x="1719254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AE60BD3A-65E1-4E69-887E-B00FB4E2DF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93" y="91822"/>
              <a:ext cx="355266" cy="355266"/>
            </a:xfrm>
            <a:prstGeom prst="rect">
              <a:avLst/>
            </a:prstGeom>
          </p:spPr>
        </p:pic>
      </p:grp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B58BC54-9BCB-4E39-808E-2E33A81675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т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6792C9D7-CDE6-4991-9AE3-8B8073A68764}"/>
              </a:ext>
            </a:extLst>
          </p:cNvPr>
          <p:cNvSpPr/>
          <p:nvPr userDrawn="1"/>
        </p:nvSpPr>
        <p:spPr>
          <a:xfrm>
            <a:off x="0" y="2629"/>
            <a:ext cx="1836464" cy="535833"/>
          </a:xfrm>
          <a:custGeom>
            <a:avLst/>
            <a:gdLst>
              <a:gd name="connsiteX0" fmla="*/ 0 w 1836464"/>
              <a:gd name="connsiteY0" fmla="*/ 0 h 535833"/>
              <a:gd name="connsiteX1" fmla="*/ 1836464 w 1836464"/>
              <a:gd name="connsiteY1" fmla="*/ 337 h 535833"/>
              <a:gd name="connsiteX2" fmla="*/ 1731533 w 1836464"/>
              <a:gd name="connsiteY2" fmla="*/ 535833 h 535833"/>
              <a:gd name="connsiteX3" fmla="*/ 1324531 w 1836464"/>
              <a:gd name="connsiteY3" fmla="*/ 535833 h 535833"/>
              <a:gd name="connsiteX4" fmla="*/ 0 w 1836464"/>
              <a:gd name="connsiteY4" fmla="*/ 535833 h 5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464" h="535833">
                <a:moveTo>
                  <a:pt x="0" y="0"/>
                </a:moveTo>
                <a:lnTo>
                  <a:pt x="1836464" y="337"/>
                </a:lnTo>
                <a:lnTo>
                  <a:pt x="1731533" y="535833"/>
                </a:lnTo>
                <a:lnTo>
                  <a:pt x="1324531" y="535833"/>
                </a:lnTo>
                <a:lnTo>
                  <a:pt x="0" y="535833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2F986F5-49C8-4AAC-81A0-740371AFE1F7}"/>
              </a:ext>
            </a:extLst>
          </p:cNvPr>
          <p:cNvGrpSpPr/>
          <p:nvPr userDrawn="1"/>
        </p:nvGrpSpPr>
        <p:grpSpPr>
          <a:xfrm>
            <a:off x="1756953" y="-7395"/>
            <a:ext cx="87936" cy="562285"/>
            <a:chOff x="2897474" y="-3966"/>
            <a:chExt cx="87936" cy="562285"/>
          </a:xfrm>
        </p:grpSpPr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FC39217F-0820-465F-AF47-710AE9F6842F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EEF9A4C0-7B25-442C-BEA4-5FBF5D02434B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7AD58BA-C1DC-4828-AC24-FC0B031AF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ABAC7EA9-DB13-4CC4-BBD0-227271CA4521}"/>
              </a:ext>
            </a:extLst>
          </p:cNvPr>
          <p:cNvGrpSpPr/>
          <p:nvPr userDrawn="1"/>
        </p:nvGrpSpPr>
        <p:grpSpPr>
          <a:xfrm>
            <a:off x="7945846" y="532939"/>
            <a:ext cx="1198154" cy="36000"/>
            <a:chOff x="7945846" y="532939"/>
            <a:chExt cx="1198154" cy="36000"/>
          </a:xfrm>
        </p:grpSpPr>
        <p:sp>
          <p:nvSpPr>
            <p:cNvPr id="48" name="Параллелограмм 47">
              <a:extLst>
                <a:ext uri="{FF2B5EF4-FFF2-40B4-BE49-F238E27FC236}">
                  <a16:creationId xmlns:a16="http://schemas.microsoft.com/office/drawing/2014/main" id="{A6C90B00-8AB7-45C5-89DB-9C6B3962D334}"/>
                </a:ext>
              </a:extLst>
            </p:cNvPr>
            <p:cNvSpPr/>
            <p:nvPr userDrawn="1"/>
          </p:nvSpPr>
          <p:spPr>
            <a:xfrm flipH="1" flipV="1">
              <a:off x="7945846" y="532939"/>
              <a:ext cx="186641" cy="36000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D3A60FA7-C934-4097-96EB-B9704D3934E7}"/>
                </a:ext>
              </a:extLst>
            </p:cNvPr>
            <p:cNvSpPr/>
            <p:nvPr userDrawn="1"/>
          </p:nvSpPr>
          <p:spPr>
            <a:xfrm flipH="1" flipV="1">
              <a:off x="8150426" y="546987"/>
              <a:ext cx="993574" cy="14402"/>
            </a:xfrm>
            <a:custGeom>
              <a:avLst/>
              <a:gdLst>
                <a:gd name="connsiteX0" fmla="*/ 324707 w 993574"/>
                <a:gd name="connsiteY0" fmla="*/ 14402 h 14402"/>
                <a:gd name="connsiteX1" fmla="*/ 0 w 993574"/>
                <a:gd name="connsiteY1" fmla="*/ 14402 h 14402"/>
                <a:gd name="connsiteX2" fmla="*/ 0 w 993574"/>
                <a:gd name="connsiteY2" fmla="*/ 2 h 14402"/>
                <a:gd name="connsiteX3" fmla="*/ 293775 w 993574"/>
                <a:gd name="connsiteY3" fmla="*/ 2 h 14402"/>
                <a:gd name="connsiteX4" fmla="*/ 293777 w 993574"/>
                <a:gd name="connsiteY4" fmla="*/ 0 h 14402"/>
                <a:gd name="connsiteX5" fmla="*/ 993574 w 993574"/>
                <a:gd name="connsiteY5" fmla="*/ 0 h 14402"/>
                <a:gd name="connsiteX6" fmla="*/ 980675 w 993574"/>
                <a:gd name="connsiteY6" fmla="*/ 14400 h 14402"/>
                <a:gd name="connsiteX7" fmla="*/ 324709 w 993574"/>
                <a:gd name="connsiteY7" fmla="*/ 14400 h 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574" h="14402">
                  <a:moveTo>
                    <a:pt x="324707" y="14402"/>
                  </a:moveTo>
                  <a:lnTo>
                    <a:pt x="0" y="14402"/>
                  </a:lnTo>
                  <a:lnTo>
                    <a:pt x="0" y="2"/>
                  </a:lnTo>
                  <a:lnTo>
                    <a:pt x="293775" y="2"/>
                  </a:lnTo>
                  <a:lnTo>
                    <a:pt x="293777" y="0"/>
                  </a:lnTo>
                  <a:lnTo>
                    <a:pt x="993574" y="0"/>
                  </a:lnTo>
                  <a:lnTo>
                    <a:pt x="980675" y="14400"/>
                  </a:lnTo>
                  <a:lnTo>
                    <a:pt x="324709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BAA72990-6307-4DDD-A364-3DC946BC3545}"/>
              </a:ext>
            </a:extLst>
          </p:cNvPr>
          <p:cNvSpPr/>
          <p:nvPr userDrawn="1"/>
        </p:nvSpPr>
        <p:spPr>
          <a:xfrm>
            <a:off x="263931" y="540490"/>
            <a:ext cx="1473151" cy="14400"/>
          </a:xfrm>
          <a:custGeom>
            <a:avLst/>
            <a:gdLst>
              <a:gd name="connsiteX0" fmla="*/ 12906 w 1473151"/>
              <a:gd name="connsiteY0" fmla="*/ 0 h 14400"/>
              <a:gd name="connsiteX1" fmla="*/ 338135 w 1473151"/>
              <a:gd name="connsiteY1" fmla="*/ 0 h 14400"/>
              <a:gd name="connsiteX2" fmla="*/ 1473151 w 1473151"/>
              <a:gd name="connsiteY2" fmla="*/ 0 h 14400"/>
              <a:gd name="connsiteX3" fmla="*/ 1470442 w 1473151"/>
              <a:gd name="connsiteY3" fmla="*/ 14400 h 14400"/>
              <a:gd name="connsiteX4" fmla="*/ 325229 w 1473151"/>
              <a:gd name="connsiteY4" fmla="*/ 14400 h 14400"/>
              <a:gd name="connsiteX5" fmla="*/ 0 w 1473151"/>
              <a:gd name="connsiteY5" fmla="*/ 14400 h 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151" h="14400">
                <a:moveTo>
                  <a:pt x="12906" y="0"/>
                </a:moveTo>
                <a:lnTo>
                  <a:pt x="338135" y="0"/>
                </a:lnTo>
                <a:lnTo>
                  <a:pt x="1473151" y="0"/>
                </a:lnTo>
                <a:lnTo>
                  <a:pt x="1470442" y="14400"/>
                </a:lnTo>
                <a:lnTo>
                  <a:pt x="325229" y="14400"/>
                </a:lnTo>
                <a:lnTo>
                  <a:pt x="0" y="14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6" name="Параллелограмм 55">
            <a:extLst>
              <a:ext uri="{FF2B5EF4-FFF2-40B4-BE49-F238E27FC236}">
                <a16:creationId xmlns:a16="http://schemas.microsoft.com/office/drawing/2014/main" id="{17C9E338-C01B-4CEA-810F-58CD50D55F4B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819CD87-12E2-453F-B21B-AEFED732B42E}"/>
              </a:ext>
            </a:extLst>
          </p:cNvPr>
          <p:cNvGrpSpPr/>
          <p:nvPr userDrawn="1"/>
        </p:nvGrpSpPr>
        <p:grpSpPr>
          <a:xfrm>
            <a:off x="-1" y="0"/>
            <a:ext cx="2300022" cy="505143"/>
            <a:chOff x="-22855" y="0"/>
            <a:chExt cx="2300022" cy="505143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BBED898-4C4A-4B3C-86A7-6E8849001894}"/>
                </a:ext>
              </a:extLst>
            </p:cNvPr>
            <p:cNvGrpSpPr/>
            <p:nvPr userDrawn="1"/>
          </p:nvGrpSpPr>
          <p:grpSpPr>
            <a:xfrm>
              <a:off x="-22855" y="0"/>
              <a:ext cx="2300022" cy="505143"/>
              <a:chOff x="-22855" y="0"/>
              <a:chExt cx="2300022" cy="505143"/>
            </a:xfrm>
          </p:grpSpPr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EE13C2FE-6C04-4693-A6FB-92F0CF708AD2}"/>
                  </a:ext>
                </a:extLst>
              </p:cNvPr>
              <p:cNvSpPr/>
              <p:nvPr userDrawn="1"/>
            </p:nvSpPr>
            <p:spPr>
              <a:xfrm>
                <a:off x="-22854" y="1"/>
                <a:ext cx="1781543" cy="505142"/>
              </a:xfrm>
              <a:custGeom>
                <a:avLst/>
                <a:gdLst>
                  <a:gd name="connsiteX0" fmla="*/ 0 w 1781543"/>
                  <a:gd name="connsiteY0" fmla="*/ 0 h 505142"/>
                  <a:gd name="connsiteX1" fmla="*/ 1781543 w 1781543"/>
                  <a:gd name="connsiteY1" fmla="*/ 0 h 505142"/>
                  <a:gd name="connsiteX2" fmla="*/ 1682861 w 1781543"/>
                  <a:gd name="connsiteY2" fmla="*/ 505142 h 505142"/>
                  <a:gd name="connsiteX3" fmla="*/ 0 w 1781543"/>
                  <a:gd name="connsiteY3" fmla="*/ 505142 h 50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43" h="505142">
                    <a:moveTo>
                      <a:pt x="0" y="0"/>
                    </a:moveTo>
                    <a:lnTo>
                      <a:pt x="1781543" y="0"/>
                    </a:lnTo>
                    <a:lnTo>
                      <a:pt x="1682861" y="505142"/>
                    </a:lnTo>
                    <a:lnTo>
                      <a:pt x="0" y="505142"/>
                    </a:lnTo>
                    <a:close/>
                  </a:path>
                </a:pathLst>
              </a:custGeom>
              <a:pattFill prst="wdUpDiag">
                <a:fgClr>
                  <a:srgbClr val="7D7D7D"/>
                </a:fgClr>
                <a:bgClr>
                  <a:srgbClr val="7272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47D7F04-D75A-45F2-972D-899A81408F3D}"/>
                  </a:ext>
                </a:extLst>
              </p:cNvPr>
              <p:cNvSpPr/>
              <p:nvPr userDrawn="1"/>
            </p:nvSpPr>
            <p:spPr>
              <a:xfrm>
                <a:off x="651054" y="38640"/>
                <a:ext cx="162611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ИТОГ</a:t>
                </a:r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0DC01101-D028-45BE-9C13-67B0802E27D6}"/>
                  </a:ext>
                </a:extLst>
              </p:cNvPr>
              <p:cNvSpPr/>
              <p:nvPr userDrawn="1"/>
            </p:nvSpPr>
            <p:spPr>
              <a:xfrm>
                <a:off x="-22855" y="0"/>
                <a:ext cx="1781543" cy="288320"/>
              </a:xfrm>
              <a:custGeom>
                <a:avLst/>
                <a:gdLst>
                  <a:gd name="connsiteX0" fmla="*/ 0 w 1775579"/>
                  <a:gd name="connsiteY0" fmla="*/ 0 h 288320"/>
                  <a:gd name="connsiteX1" fmla="*/ 1775579 w 1775579"/>
                  <a:gd name="connsiteY1" fmla="*/ 0 h 288320"/>
                  <a:gd name="connsiteX2" fmla="*/ 1719254 w 1775579"/>
                  <a:gd name="connsiteY2" fmla="*/ 288320 h 288320"/>
                  <a:gd name="connsiteX3" fmla="*/ 0 w 1775579"/>
                  <a:gd name="connsiteY3" fmla="*/ 288320 h 28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579" h="288320">
                    <a:moveTo>
                      <a:pt x="0" y="0"/>
                    </a:moveTo>
                    <a:lnTo>
                      <a:pt x="1775579" y="0"/>
                    </a:lnTo>
                    <a:lnTo>
                      <a:pt x="1719254" y="288320"/>
                    </a:lnTo>
                    <a:lnTo>
                      <a:pt x="0" y="288320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505E218C-DB20-409F-9C8B-B87D49AE57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02" y="81051"/>
              <a:ext cx="315680" cy="315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2B88-1BEA-443D-B176-69EC543C78D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46EA-D840-4C6D-AD14-FE220876E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258C9E-95A3-4EB0-964F-1D75F64CA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022" y="3485444"/>
            <a:ext cx="6953956" cy="792088"/>
          </a:xfrm>
        </p:spPr>
        <p:txBody>
          <a:bodyPr>
            <a:normAutofit/>
          </a:bodyPr>
          <a:lstStyle/>
          <a:p>
            <a:r>
              <a:rPr lang="en-US" sz="4000" smtClean="0"/>
              <a:t>HTML </a:t>
            </a:r>
            <a:r>
              <a:rPr lang="ru-RU" sz="4000" smtClean="0"/>
              <a:t>и </a:t>
            </a:r>
            <a:r>
              <a:rPr lang="en-US" sz="4000" smtClean="0"/>
              <a:t>CSS</a:t>
            </a:r>
            <a:endParaRPr lang="ru-RU" sz="4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302F5EC-D81A-41F0-84BD-968D09DD8FA4}"/>
              </a:ext>
            </a:extLst>
          </p:cNvPr>
          <p:cNvSpPr txBox="1">
            <a:spLocks/>
          </p:cNvSpPr>
          <p:nvPr/>
        </p:nvSpPr>
        <p:spPr>
          <a:xfrm>
            <a:off x="6330055" y="778572"/>
            <a:ext cx="2700956" cy="9698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</a:rPr>
              <a:t>DS</a:t>
            </a:r>
            <a:r>
              <a:rPr lang="ru-RU" b="1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</a:rPr>
              <a:t>программирование</a:t>
            </a:r>
            <a:endParaRPr lang="ru-RU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D766E44-9B5A-46D9-8999-E30FA29CA04F}"/>
              </a:ext>
            </a:extLst>
          </p:cNvPr>
          <p:cNvSpPr txBox="1">
            <a:spLocks/>
          </p:cNvSpPr>
          <p:nvPr/>
        </p:nvSpPr>
        <p:spPr>
          <a:xfrm>
            <a:off x="0" y="4038208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b="1" kern="12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72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/>
          <p:nvPr/>
        </p:nvSpPr>
        <p:spPr>
          <a:xfrm>
            <a:off x="8421226" y="3955072"/>
            <a:ext cx="211968" cy="19269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206543" y="3771200"/>
            <a:ext cx="4043840" cy="649271"/>
            <a:chOff x="1039874" y="3487585"/>
            <a:chExt cx="3906620" cy="443161"/>
          </a:xfrm>
        </p:grpSpPr>
        <p:sp>
          <p:nvSpPr>
            <p:cNvPr id="41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Для удобной работы в команде и работы с версиями проекта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508304" y="4018042"/>
            <a:ext cx="315427" cy="31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23198" y="4549398"/>
            <a:ext cx="5030762" cy="649355"/>
            <a:chOff x="1039871" y="4244068"/>
            <a:chExt cx="3906620" cy="443161"/>
          </a:xfrm>
        </p:grpSpPr>
        <p:sp>
          <p:nvSpPr>
            <p:cNvPr id="26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Какая </a:t>
              </a:r>
              <a:r>
                <a:rPr lang="ru-RU">
                  <a:solidFill>
                    <a:schemeClr val="tx1"/>
                  </a:solidFill>
                </a:rPr>
                <a:t>команда позволяет инициализировать локальный гит-репозиторий?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/>
          <p:nvPr/>
        </p:nvSpPr>
        <p:spPr>
          <a:xfrm>
            <a:off x="8421226" y="3955072"/>
            <a:ext cx="211968" cy="19269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206543" y="3771200"/>
            <a:ext cx="4043840" cy="649271"/>
            <a:chOff x="1039874" y="3487585"/>
            <a:chExt cx="3906620" cy="443161"/>
          </a:xfrm>
        </p:grpSpPr>
        <p:sp>
          <p:nvSpPr>
            <p:cNvPr id="41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Для удобной работы в команде и работы с версиями проекта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508304" y="4018042"/>
            <a:ext cx="315427" cy="31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23198" y="4549398"/>
            <a:ext cx="5030762" cy="649355"/>
            <a:chOff x="1039871" y="4244068"/>
            <a:chExt cx="3906620" cy="443161"/>
          </a:xfrm>
        </p:grpSpPr>
        <p:sp>
          <p:nvSpPr>
            <p:cNvPr id="26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Какая </a:t>
              </a:r>
              <a:r>
                <a:rPr lang="ru-RU">
                  <a:solidFill>
                    <a:schemeClr val="tx1"/>
                  </a:solidFill>
                </a:rPr>
                <a:t>команда позволяет инициализировать локальный гит-репозиторий?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/>
          <p:nvPr/>
        </p:nvSpPr>
        <p:spPr>
          <a:xfrm>
            <a:off x="8421226" y="3955072"/>
            <a:ext cx="211968" cy="19269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4-конечная звезда 31"/>
          <p:cNvSpPr/>
          <p:nvPr/>
        </p:nvSpPr>
        <p:spPr>
          <a:xfrm>
            <a:off x="8405446" y="46525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206543" y="3771200"/>
            <a:ext cx="4043840" cy="649271"/>
            <a:chOff x="1039874" y="3487585"/>
            <a:chExt cx="3906620" cy="443161"/>
          </a:xfrm>
        </p:grpSpPr>
        <p:sp>
          <p:nvSpPr>
            <p:cNvPr id="41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Для удобной работы в команде и работы с версиями проекта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>
            <a:off x="6513091" y="4761982"/>
            <a:ext cx="58506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7367751" y="4554992"/>
            <a:ext cx="882631" cy="443161"/>
            <a:chOff x="1039874" y="3487585"/>
            <a:chExt cx="3906620" cy="443161"/>
          </a:xfrm>
        </p:grpSpPr>
        <p:sp>
          <p:nvSpPr>
            <p:cNvPr id="48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af-ZA">
                  <a:solidFill>
                    <a:schemeClr val="tx1"/>
                  </a:solidFill>
                </a:rPr>
                <a:t> git init</a:t>
              </a:r>
              <a:endParaRPr lang="af-ZA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508304" y="4018042"/>
            <a:ext cx="315427" cy="31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23198" y="4549398"/>
            <a:ext cx="5030762" cy="649355"/>
            <a:chOff x="1039871" y="4244068"/>
            <a:chExt cx="3906620" cy="443161"/>
          </a:xfrm>
        </p:grpSpPr>
        <p:sp>
          <p:nvSpPr>
            <p:cNvPr id="26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Какая </a:t>
              </a:r>
              <a:r>
                <a:rPr lang="ru-RU">
                  <a:solidFill>
                    <a:schemeClr val="tx1"/>
                  </a:solidFill>
                </a:rPr>
                <a:t>команда позволяет инициализировать локальный гит-репозиторий?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/>
          <p:nvPr/>
        </p:nvSpPr>
        <p:spPr>
          <a:xfrm>
            <a:off x="8421226" y="3955072"/>
            <a:ext cx="211968" cy="19269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4-конечная звезда 31"/>
          <p:cNvSpPr/>
          <p:nvPr/>
        </p:nvSpPr>
        <p:spPr>
          <a:xfrm>
            <a:off x="8405446" y="46525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206543" y="3771200"/>
            <a:ext cx="4043840" cy="649271"/>
            <a:chOff x="1039874" y="3487585"/>
            <a:chExt cx="3906620" cy="443161"/>
          </a:xfrm>
        </p:grpSpPr>
        <p:sp>
          <p:nvSpPr>
            <p:cNvPr id="41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Для удобной работы в команде и работы с версиями проекта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>
            <a:off x="6513091" y="4761982"/>
            <a:ext cx="58506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7367751" y="4554992"/>
            <a:ext cx="882631" cy="443161"/>
            <a:chOff x="1039874" y="3487585"/>
            <a:chExt cx="3906620" cy="443161"/>
          </a:xfrm>
        </p:grpSpPr>
        <p:sp>
          <p:nvSpPr>
            <p:cNvPr id="48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af-ZA">
                  <a:solidFill>
                    <a:schemeClr val="tx1"/>
                  </a:solidFill>
                </a:rPr>
                <a:t> git init</a:t>
              </a:r>
              <a:endParaRPr lang="af-ZA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508304" y="4018042"/>
            <a:ext cx="315427" cy="31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1037359" y="5410644"/>
            <a:ext cx="4448673" cy="707884"/>
            <a:chOff x="1039871" y="4244068"/>
            <a:chExt cx="3906620" cy="443161"/>
          </a:xfrm>
        </p:grpSpPr>
        <p:sp>
          <p:nvSpPr>
            <p:cNvPr id="4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С </a:t>
              </a:r>
              <a:r>
                <a:rPr lang="ru-RU">
                  <a:solidFill>
                    <a:schemeClr val="tx1"/>
                  </a:solidFill>
                </a:rPr>
                <a:t>какой онлайн-системой контроля версий мы познакомились?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023198" y="4549398"/>
            <a:ext cx="5030762" cy="649355"/>
            <a:chOff x="1039871" y="4244068"/>
            <a:chExt cx="3906620" cy="443161"/>
          </a:xfrm>
        </p:grpSpPr>
        <p:sp>
          <p:nvSpPr>
            <p:cNvPr id="26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Какая </a:t>
              </a:r>
              <a:r>
                <a:rPr lang="ru-RU">
                  <a:solidFill>
                    <a:schemeClr val="tx1"/>
                  </a:solidFill>
                </a:rPr>
                <a:t>команда позволяет инициализировать локальный гит-репозиторий?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4-конечная звезда 30"/>
          <p:cNvSpPr/>
          <p:nvPr/>
        </p:nvSpPr>
        <p:spPr>
          <a:xfrm>
            <a:off x="8421226" y="3955072"/>
            <a:ext cx="211968" cy="19269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4-конечная звезда 31"/>
          <p:cNvSpPr/>
          <p:nvPr/>
        </p:nvSpPr>
        <p:spPr>
          <a:xfrm>
            <a:off x="8405446" y="46525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206543" y="3771200"/>
            <a:ext cx="4043840" cy="649271"/>
            <a:chOff x="1039874" y="3487585"/>
            <a:chExt cx="3906620" cy="443161"/>
          </a:xfrm>
        </p:grpSpPr>
        <p:sp>
          <p:nvSpPr>
            <p:cNvPr id="41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Для удобной работы в команде и работы с версиями проекта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>
            <a:off x="6513091" y="4761982"/>
            <a:ext cx="58506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7367751" y="4554992"/>
            <a:ext cx="882631" cy="443161"/>
            <a:chOff x="1039874" y="3487585"/>
            <a:chExt cx="3906620" cy="443161"/>
          </a:xfrm>
        </p:grpSpPr>
        <p:sp>
          <p:nvSpPr>
            <p:cNvPr id="48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af-ZA">
                  <a:solidFill>
                    <a:schemeClr val="tx1"/>
                  </a:solidFill>
                </a:rPr>
                <a:t> git init</a:t>
              </a:r>
              <a:endParaRPr lang="af-ZA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3508304" y="4018042"/>
            <a:ext cx="315427" cy="31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1037359" y="5410644"/>
            <a:ext cx="4448673" cy="707884"/>
            <a:chOff x="1039871" y="4244068"/>
            <a:chExt cx="3906620" cy="443161"/>
          </a:xfrm>
        </p:grpSpPr>
        <p:sp>
          <p:nvSpPr>
            <p:cNvPr id="4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47" y="2544586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07" y="2502934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С </a:t>
              </a:r>
              <a:r>
                <a:rPr lang="ru-RU">
                  <a:solidFill>
                    <a:schemeClr val="tx1"/>
                  </a:solidFill>
                </a:rPr>
                <a:t>какой онлайн-системой контроля версий мы познакомились?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0" name="4-конечная звезда 49"/>
          <p:cNvSpPr/>
          <p:nvPr/>
        </p:nvSpPr>
        <p:spPr>
          <a:xfrm>
            <a:off x="8405446" y="5619221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5886957" y="5725205"/>
            <a:ext cx="65383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6924675" y="5410644"/>
            <a:ext cx="1339868" cy="707885"/>
            <a:chOff x="1039874" y="3487585"/>
            <a:chExt cx="3906620" cy="443161"/>
          </a:xfrm>
        </p:grpSpPr>
        <p:sp>
          <p:nvSpPr>
            <p:cNvPr id="5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2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af-ZA">
                  <a:solidFill>
                    <a:schemeClr val="tx1"/>
                  </a:solidFill>
                </a:rPr>
                <a:t>GitHub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8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E920CDE6-E9FB-43A1-8D4E-8BA5B25660CB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96" name="Параллелограмм 95">
              <a:extLst>
                <a:ext uri="{FF2B5EF4-FFF2-40B4-BE49-F238E27FC236}">
                  <a16:creationId xmlns:a16="http://schemas.microsoft.com/office/drawing/2014/main" id="{C0F3BF6C-190A-4F01-95BA-0D1EA783B93C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араллелограмм 97">
              <a:extLst>
                <a:ext uri="{FF2B5EF4-FFF2-40B4-BE49-F238E27FC236}">
                  <a16:creationId xmlns:a16="http://schemas.microsoft.com/office/drawing/2014/main" id="{F8DF2F77-0041-40E6-8433-FB53648703F4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DF31C0E7-9214-4FAD-9255-4E98EFAB11D7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A82934E6-CF0D-4236-812E-9FD7F06A7A50}"/>
              </a:ext>
            </a:extLst>
          </p:cNvPr>
          <p:cNvSpPr/>
          <p:nvPr/>
        </p:nvSpPr>
        <p:spPr>
          <a:xfrm>
            <a:off x="1035431" y="2844225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mtClean="0">
                <a:solidFill>
                  <a:schemeClr val="accent2"/>
                </a:solidFill>
              </a:rPr>
              <a:t>HTML</a:t>
            </a:r>
            <a:endParaRPr lang="ru-RU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1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</a:t>
            </a:r>
            <a:r>
              <a:rPr lang="ru-RU" b="1"/>
              <a:t>Language</a:t>
            </a:r>
            <a:r>
              <a:rPr lang="ru-RU" b="1" smtClean="0"/>
              <a:t>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2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7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5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817266" y="3763186"/>
            <a:ext cx="7633413" cy="1028757"/>
            <a:chOff x="817267" y="1252209"/>
            <a:chExt cx="7633413" cy="1028757"/>
          </a:xfrm>
        </p:grpSpPr>
        <p:sp>
          <p:nvSpPr>
            <p:cNvPr id="21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946744" y="3856862"/>
            <a:ext cx="735642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/>
              <a:t>HTML</a:t>
            </a:r>
            <a:r>
              <a:rPr lang="ru-RU" b="1"/>
              <a:t> </a:t>
            </a:r>
            <a:r>
              <a:rPr lang="ru-RU" b="1"/>
              <a:t>- </a:t>
            </a:r>
            <a:r>
              <a:rPr lang="ru-RU" b="1" smtClean="0"/>
              <a:t>тег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71764" y="5492220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HTML</a:t>
            </a:r>
            <a:endParaRPr lang="ru-RU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52" y="1764177"/>
            <a:ext cx="3530437" cy="3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817266" y="3763186"/>
            <a:ext cx="7633413" cy="1028757"/>
            <a:chOff x="817267" y="1252209"/>
            <a:chExt cx="7633413" cy="1028757"/>
          </a:xfrm>
        </p:grpSpPr>
        <p:sp>
          <p:nvSpPr>
            <p:cNvPr id="21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946744" y="3856862"/>
            <a:ext cx="7356428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/>
              <a:t>HTML</a:t>
            </a:r>
            <a:r>
              <a:rPr lang="ru-RU" b="1"/>
              <a:t> - тег </a:t>
            </a:r>
            <a:r>
              <a:rPr lang="ru-RU"/>
              <a:t>– команда, которая задает способ отображения информации в </a:t>
            </a:r>
            <a:r>
              <a:rPr lang="ru-RU"/>
              <a:t>браузере</a:t>
            </a:r>
            <a:r>
              <a:rPr lang="ru-RU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3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817266" y="3763186"/>
            <a:ext cx="7633413" cy="1028757"/>
            <a:chOff x="817267" y="1252209"/>
            <a:chExt cx="7633413" cy="1028757"/>
          </a:xfrm>
        </p:grpSpPr>
        <p:sp>
          <p:nvSpPr>
            <p:cNvPr id="21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946744" y="3856862"/>
            <a:ext cx="7356428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/>
              <a:t>HTML</a:t>
            </a:r>
            <a:r>
              <a:rPr lang="ru-RU" b="1"/>
              <a:t> - тег </a:t>
            </a:r>
            <a:r>
              <a:rPr lang="ru-RU"/>
              <a:t>– команда, которая задает способ отображения информации в </a:t>
            </a:r>
            <a:r>
              <a:rPr lang="ru-RU"/>
              <a:t>браузере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085824" y="4961334"/>
            <a:ext cx="515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Теги бывают </a:t>
            </a:r>
            <a:r>
              <a:rPr lang="ru-RU" b="1"/>
              <a:t>двух</a:t>
            </a:r>
            <a:r>
              <a:rPr lang="ru-RU"/>
              <a:t> видов: парные и </a:t>
            </a:r>
            <a:r>
              <a:rPr lang="ru-RU"/>
              <a:t>ординарные</a:t>
            </a:r>
            <a:r>
              <a:rPr lang="ru-RU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46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817266" y="3763186"/>
            <a:ext cx="7633413" cy="1028757"/>
            <a:chOff x="817267" y="1252209"/>
            <a:chExt cx="7633413" cy="1028757"/>
          </a:xfrm>
        </p:grpSpPr>
        <p:sp>
          <p:nvSpPr>
            <p:cNvPr id="21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946744" y="3856862"/>
            <a:ext cx="7356428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/>
              <a:t>HTML</a:t>
            </a:r>
            <a:r>
              <a:rPr lang="ru-RU" b="1"/>
              <a:t> - тег </a:t>
            </a:r>
            <a:r>
              <a:rPr lang="ru-RU"/>
              <a:t>– команда, которая задает способ отображения информации в </a:t>
            </a:r>
            <a:r>
              <a:rPr lang="ru-RU"/>
              <a:t>браузере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085824" y="4961334"/>
            <a:ext cx="515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Теги бывают </a:t>
            </a:r>
            <a:r>
              <a:rPr lang="ru-RU" b="1"/>
              <a:t>двух</a:t>
            </a:r>
            <a:r>
              <a:rPr lang="ru-RU"/>
              <a:t> видов: парные и </a:t>
            </a:r>
            <a:r>
              <a:rPr lang="ru-RU"/>
              <a:t>ординарные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17266" y="5744073"/>
            <a:ext cx="286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Парный тег </a:t>
            </a:r>
            <a:r>
              <a:rPr lang="ru-RU"/>
              <a:t>– тег вида </a:t>
            </a:r>
            <a:r>
              <a:rPr lang="ru-RU" i="1"/>
              <a:t>&lt;tagname&gt; </a:t>
            </a:r>
            <a:r>
              <a:rPr lang="ru-RU"/>
              <a:t>info </a:t>
            </a:r>
            <a:r>
              <a:rPr lang="ru-RU" i="1"/>
              <a:t>&lt;/tagname&gt;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922348" y="5330666"/>
            <a:ext cx="232255" cy="36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64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HTML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HTML (Hypertext Markup Language) – </a:t>
            </a:r>
            <a:r>
              <a:rPr lang="ru-RU"/>
              <a:t>язык гипертекстовой разметки, который используется при верстке веб-страниц.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666523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мы парсили сайты мы говорили, что сервер отдает ответ в виде HTML-кода, который в дальнейшем отрендерит наш браузер (клиент</a:t>
            </a:r>
            <a:r>
              <a:rPr lang="ru-RU"/>
              <a:t>), </a:t>
            </a:r>
            <a:r>
              <a:rPr lang="ru-RU" smtClean="0"/>
              <a:t>в дальнешей мы и будем выступать в качестве сервера.</a:t>
            </a:r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817266" y="3763186"/>
            <a:ext cx="7633413" cy="1028757"/>
            <a:chOff x="817267" y="1252209"/>
            <a:chExt cx="7633413" cy="1028757"/>
          </a:xfrm>
        </p:grpSpPr>
        <p:sp>
          <p:nvSpPr>
            <p:cNvPr id="21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946744" y="3856862"/>
            <a:ext cx="7356428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/>
              <a:t>HTML</a:t>
            </a:r>
            <a:r>
              <a:rPr lang="ru-RU" b="1"/>
              <a:t> - тег </a:t>
            </a:r>
            <a:r>
              <a:rPr lang="ru-RU"/>
              <a:t>– команда, которая задает способ отображения информации в </a:t>
            </a:r>
            <a:r>
              <a:rPr lang="ru-RU"/>
              <a:t>браузере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085824" y="4961334"/>
            <a:ext cx="515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Теги бывают </a:t>
            </a:r>
            <a:r>
              <a:rPr lang="ru-RU" b="1"/>
              <a:t>двух</a:t>
            </a:r>
            <a:r>
              <a:rPr lang="ru-RU"/>
              <a:t> видов: парные и </a:t>
            </a:r>
            <a:r>
              <a:rPr lang="ru-RU"/>
              <a:t>ординарные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17266" y="5744073"/>
            <a:ext cx="286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Парный тег </a:t>
            </a:r>
            <a:r>
              <a:rPr lang="ru-RU"/>
              <a:t>– тег вида </a:t>
            </a:r>
            <a:r>
              <a:rPr lang="ru-RU" i="1"/>
              <a:t>&lt;tagname&gt; </a:t>
            </a:r>
            <a:r>
              <a:rPr lang="ru-RU"/>
              <a:t>info </a:t>
            </a:r>
            <a:r>
              <a:rPr lang="ru-RU" i="1"/>
              <a:t>&lt;/tagname&gt;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52124" y="5744073"/>
            <a:ext cx="2705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/>
              <a:t>Ординарный тег </a:t>
            </a:r>
            <a:r>
              <a:rPr lang="ru-RU"/>
              <a:t>– тег вида </a:t>
            </a:r>
            <a:r>
              <a:rPr lang="ru-RU" i="1"/>
              <a:t>&lt;tagname&gt;</a:t>
            </a:r>
            <a:endParaRPr lang="ru-RU" i="1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922348" y="5330666"/>
            <a:ext cx="232255" cy="36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926317" y="5330666"/>
            <a:ext cx="225354" cy="3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0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E920CDE6-E9FB-43A1-8D4E-8BA5B25660CB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96" name="Параллелограмм 95">
              <a:extLst>
                <a:ext uri="{FF2B5EF4-FFF2-40B4-BE49-F238E27FC236}">
                  <a16:creationId xmlns:a16="http://schemas.microsoft.com/office/drawing/2014/main" id="{C0F3BF6C-190A-4F01-95BA-0D1EA783B93C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араллелограмм 97">
              <a:extLst>
                <a:ext uri="{FF2B5EF4-FFF2-40B4-BE49-F238E27FC236}">
                  <a16:creationId xmlns:a16="http://schemas.microsoft.com/office/drawing/2014/main" id="{F8DF2F77-0041-40E6-8433-FB53648703F4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DF31C0E7-9214-4FAD-9255-4E98EFAB11D7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A82934E6-CF0D-4236-812E-9FD7F06A7A50}"/>
              </a:ext>
            </a:extLst>
          </p:cNvPr>
          <p:cNvSpPr/>
          <p:nvPr/>
        </p:nvSpPr>
        <p:spPr>
          <a:xfrm>
            <a:off x="1035431" y="2844225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mtClean="0">
                <a:solidFill>
                  <a:schemeClr val="accent2"/>
                </a:solidFill>
              </a:rPr>
              <a:t>CSS</a:t>
            </a:r>
            <a:endParaRPr lang="ru-RU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20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</a:t>
            </a:r>
            <a:r>
              <a:rPr lang="ru-RU" b="1"/>
              <a:t>Sheets</a:t>
            </a:r>
            <a:r>
              <a:rPr lang="ru-RU" b="1" smtClean="0"/>
              <a:t>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0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Sheets) – </a:t>
            </a:r>
            <a:r>
              <a:rPr lang="ru-RU"/>
              <a:t>код, который используется для стилизации веб-страницы.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1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Sheets) – </a:t>
            </a:r>
            <a:r>
              <a:rPr lang="ru-RU"/>
              <a:t>код, который используется для стилизации веб-страницы. 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487519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3"/>
            <a:ext cx="670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/>
              <a:t>Чтобы </a:t>
            </a:r>
            <a:r>
              <a:rPr lang="ru-RU"/>
              <a:t>понимать, насколько CSS важен </a:t>
            </a:r>
            <a:r>
              <a:rPr lang="ru-RU"/>
              <a:t>в </a:t>
            </a:r>
            <a:r>
              <a:rPr lang="ru-RU" smtClean="0"/>
              <a:t>связке с </a:t>
            </a:r>
            <a:r>
              <a:rPr lang="en-US" smtClean="0"/>
              <a:t>HTML</a:t>
            </a:r>
            <a:r>
              <a:rPr lang="ru-RU" smtClean="0"/>
              <a:t> </a:t>
            </a:r>
            <a:r>
              <a:rPr lang="ru-RU"/>
              <a:t>представьте Python без всех его библиотек</a:t>
            </a:r>
            <a:r>
              <a:rPr lang="ru-RU"/>
              <a:t>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6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Sheets) – </a:t>
            </a:r>
            <a:r>
              <a:rPr lang="ru-RU"/>
              <a:t>код, который используется для стилизации веб-страницы. 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487519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3"/>
            <a:ext cx="670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/>
              <a:t>Чтобы </a:t>
            </a:r>
            <a:r>
              <a:rPr lang="ru-RU"/>
              <a:t>понимать, насколько CSS важен </a:t>
            </a:r>
            <a:r>
              <a:rPr lang="ru-RU"/>
              <a:t>в </a:t>
            </a:r>
            <a:r>
              <a:rPr lang="ru-RU" smtClean="0"/>
              <a:t>связке с </a:t>
            </a:r>
            <a:r>
              <a:rPr lang="en-US" smtClean="0"/>
              <a:t>HTML</a:t>
            </a:r>
            <a:r>
              <a:rPr lang="ru-RU" smtClean="0"/>
              <a:t> </a:t>
            </a:r>
            <a:r>
              <a:rPr lang="ru-RU"/>
              <a:t>представьте Python без всех его библиотек</a:t>
            </a:r>
            <a:r>
              <a:rPr lang="ru-RU"/>
              <a:t>. 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11418" y="3643187"/>
            <a:ext cx="137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smtClean="0"/>
              <a:t>Пример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7" name="Прямоугольник 6"/>
          <p:cNvSpPr/>
          <p:nvPr/>
        </p:nvSpPr>
        <p:spPr>
          <a:xfrm>
            <a:off x="1828799" y="4235816"/>
            <a:ext cx="335718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h1 {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    background: red;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r>
              <a:rPr lang="ru-RU" kern="100">
                <a:latin typeface="Courier New" panose="02070309020205020404" pitchFamily="49" charset="0"/>
                <a:ea typeface="Noto Sans CJK SC Regular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4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Sheets) – </a:t>
            </a:r>
            <a:r>
              <a:rPr lang="ru-RU"/>
              <a:t>код, который используется для стилизации веб-страницы. 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487519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3"/>
            <a:ext cx="670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/>
              <a:t>Чтобы </a:t>
            </a:r>
            <a:r>
              <a:rPr lang="ru-RU"/>
              <a:t>понимать, насколько CSS важен </a:t>
            </a:r>
            <a:r>
              <a:rPr lang="ru-RU"/>
              <a:t>в </a:t>
            </a:r>
            <a:r>
              <a:rPr lang="ru-RU" smtClean="0"/>
              <a:t>связке с </a:t>
            </a:r>
            <a:r>
              <a:rPr lang="en-US" smtClean="0"/>
              <a:t>HTML</a:t>
            </a:r>
            <a:r>
              <a:rPr lang="ru-RU" smtClean="0"/>
              <a:t> </a:t>
            </a:r>
            <a:r>
              <a:rPr lang="ru-RU"/>
              <a:t>представьте Python без всех его библиотек</a:t>
            </a:r>
            <a:r>
              <a:rPr lang="ru-RU"/>
              <a:t>. 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11418" y="3643187"/>
            <a:ext cx="137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smtClean="0"/>
              <a:t>Пример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3" name="Прямоугольник 2"/>
          <p:cNvSpPr/>
          <p:nvPr/>
        </p:nvSpPr>
        <p:spPr>
          <a:xfrm>
            <a:off x="1828799" y="5823516"/>
            <a:ext cx="653357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mtClean="0"/>
              <a:t>На что похож данный формат?</a:t>
            </a:r>
            <a:r>
              <a:rPr lang="en-US" smtClean="0"/>
              <a:t> - </a:t>
            </a:r>
            <a:r>
              <a:rPr lang="ru-RU" i="1" smtClean="0"/>
              <a:t>На </a:t>
            </a:r>
            <a:r>
              <a:rPr lang="en-US" i="1" smtClean="0"/>
              <a:t>JSON</a:t>
            </a:r>
            <a:r>
              <a:rPr lang="ru-RU" i="1"/>
              <a:t> </a:t>
            </a:r>
            <a:r>
              <a:rPr lang="ru-RU" i="1" smtClean="0"/>
              <a:t>или словарик в </a:t>
            </a:r>
            <a:r>
              <a:rPr lang="en-US" i="1" smtClean="0"/>
              <a:t>Python</a:t>
            </a:r>
            <a:endParaRPr lang="ru-RU" i="1"/>
          </a:p>
        </p:txBody>
      </p:sp>
      <p:sp>
        <p:nvSpPr>
          <p:cNvPr id="7" name="Прямоугольник 6"/>
          <p:cNvSpPr/>
          <p:nvPr/>
        </p:nvSpPr>
        <p:spPr>
          <a:xfrm>
            <a:off x="1828799" y="4235816"/>
            <a:ext cx="335718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h1 {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    background: red;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r>
              <a:rPr lang="ru-RU" kern="100">
                <a:latin typeface="Courier New" panose="02070309020205020404" pitchFamily="49" charset="0"/>
                <a:ea typeface="Noto Sans CJK SC Regular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5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7" name="Крест 6"/>
          <p:cNvSpPr/>
          <p:nvPr/>
        </p:nvSpPr>
        <p:spPr>
          <a:xfrm>
            <a:off x="3999959" y="2982513"/>
            <a:ext cx="877211" cy="8360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371764" y="5492220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HTML</a:t>
            </a:r>
            <a:endParaRPr lang="ru-RU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52" y="1764177"/>
            <a:ext cx="3530437" cy="35304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62" y="1764176"/>
            <a:ext cx="3530437" cy="35304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85020" y="5492220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CSS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70499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CSS</a:t>
            </a:r>
            <a:endParaRPr lang="ru-RU" sz="2000" b="1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CSS (Cascading Style Sheets) – </a:t>
            </a:r>
            <a:r>
              <a:rPr lang="ru-RU"/>
              <a:t>код, который используется для стилизации веб-страницы. </a:t>
            </a:r>
            <a:endParaRPr lang="ru-RU"/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487519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3"/>
            <a:ext cx="670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/>
              <a:t>Чтобы </a:t>
            </a:r>
            <a:r>
              <a:rPr lang="ru-RU"/>
              <a:t>понимать, насколько CSS важен </a:t>
            </a:r>
            <a:r>
              <a:rPr lang="ru-RU"/>
              <a:t>в </a:t>
            </a:r>
            <a:r>
              <a:rPr lang="ru-RU" smtClean="0"/>
              <a:t>связке с </a:t>
            </a:r>
            <a:r>
              <a:rPr lang="en-US" smtClean="0"/>
              <a:t>HTML</a:t>
            </a:r>
            <a:r>
              <a:rPr lang="ru-RU" smtClean="0"/>
              <a:t> </a:t>
            </a:r>
            <a:r>
              <a:rPr lang="ru-RU"/>
              <a:t>представьте Python без всех его библиотек</a:t>
            </a:r>
            <a:r>
              <a:rPr lang="ru-RU"/>
              <a:t>. 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711418" y="3643187"/>
            <a:ext cx="137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smtClean="0"/>
              <a:t>Пример</a:t>
            </a:r>
            <a:r>
              <a:rPr lang="en-US" b="1" smtClean="0"/>
              <a:t>:</a:t>
            </a:r>
            <a:endParaRPr lang="ru-RU" b="1"/>
          </a:p>
        </p:txBody>
      </p:sp>
      <p:sp>
        <p:nvSpPr>
          <p:cNvPr id="3" name="Прямоугольник 2"/>
          <p:cNvSpPr/>
          <p:nvPr/>
        </p:nvSpPr>
        <p:spPr>
          <a:xfrm>
            <a:off x="1828799" y="5823516"/>
            <a:ext cx="653357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mtClean="0"/>
              <a:t>На что похож данный формат?</a:t>
            </a:r>
            <a:r>
              <a:rPr lang="en-US" smtClean="0"/>
              <a:t> - </a:t>
            </a:r>
            <a:r>
              <a:rPr lang="ru-RU" i="1" smtClean="0"/>
              <a:t>На </a:t>
            </a:r>
            <a:r>
              <a:rPr lang="en-US" i="1" smtClean="0"/>
              <a:t>JSON</a:t>
            </a:r>
            <a:r>
              <a:rPr lang="ru-RU" i="1"/>
              <a:t> </a:t>
            </a:r>
            <a:r>
              <a:rPr lang="ru-RU" i="1" smtClean="0"/>
              <a:t>или словарик в </a:t>
            </a:r>
            <a:r>
              <a:rPr lang="en-US" i="1" smtClean="0"/>
              <a:t>Python</a:t>
            </a:r>
            <a:endParaRPr lang="ru-RU" i="1"/>
          </a:p>
        </p:txBody>
      </p:sp>
      <p:sp>
        <p:nvSpPr>
          <p:cNvPr id="7" name="Прямоугольник 6"/>
          <p:cNvSpPr/>
          <p:nvPr/>
        </p:nvSpPr>
        <p:spPr>
          <a:xfrm>
            <a:off x="1828799" y="4235816"/>
            <a:ext cx="335718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h1 {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pPr algn="just">
              <a:spcAft>
                <a:spcPts val="0"/>
              </a:spcAft>
            </a:pPr>
            <a:r>
              <a:rPr lang="ru-RU" kern="100">
                <a:latin typeface="Courier New" panose="02070309020205020404" pitchFamily="49" charset="0"/>
                <a:ea typeface="Noto Sans CJK SC Regular"/>
                <a:cs typeface="Lohit Devanagari"/>
              </a:rPr>
              <a:t>    background: red;</a:t>
            </a:r>
            <a:endParaRPr lang="ru-RU" kern="100">
              <a:latin typeface="Liberation Serif"/>
              <a:ea typeface="Noto Sans CJK SC Regular"/>
              <a:cs typeface="Lohit Devanagari"/>
            </a:endParaRPr>
          </a:p>
          <a:p>
            <a:r>
              <a:rPr lang="ru-RU" kern="100">
                <a:latin typeface="Courier New" panose="02070309020205020404" pitchFamily="49" charset="0"/>
                <a:ea typeface="Noto Sans CJK SC Regular"/>
              </a:rPr>
              <a:t>}</a:t>
            </a:r>
            <a:endParaRPr lang="ru-RU"/>
          </a:p>
        </p:txBody>
      </p:sp>
      <p:pic>
        <p:nvPicPr>
          <p:cNvPr id="29" name="Рисунок 28"/>
          <p:cNvPicPr/>
          <p:nvPr/>
        </p:nvPicPr>
        <p:blipFill>
          <a:blip r:embed="rId4"/>
          <a:stretch>
            <a:fillRect/>
          </a:stretch>
        </p:blipFill>
        <p:spPr>
          <a:xfrm>
            <a:off x="6068037" y="4496146"/>
            <a:ext cx="2940970" cy="451657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5391807" y="4721974"/>
            <a:ext cx="4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7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1380555" y="2838096"/>
            <a:ext cx="7763445" cy="2291687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3354148" y="864502"/>
            <a:ext cx="2291687" cy="6238875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1380559" y="2838100"/>
            <a:ext cx="228672" cy="22804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78450"/>
            <a:ext cx="7515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Домашнее задание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EA52C-99D1-91B4-4848-056A108AB149}"/>
              </a:ext>
            </a:extLst>
          </p:cNvPr>
          <p:cNvSpPr txBox="1"/>
          <p:nvPr/>
        </p:nvSpPr>
        <p:spPr>
          <a:xfrm>
            <a:off x="1609231" y="2952120"/>
            <a:ext cx="6010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Задание 1</a:t>
            </a:r>
            <a:endParaRPr lang="ru-RU"/>
          </a:p>
          <a:p>
            <a:r>
              <a:rPr lang="ru-RU"/>
              <a:t>Добавьте в конец нашей странички изображение при помощи специального тега &lt;</a:t>
            </a:r>
            <a:r>
              <a:rPr lang="en-US"/>
              <a:t>img</a:t>
            </a:r>
            <a:r>
              <a:rPr lang="ru-RU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99439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1380555" y="2838096"/>
            <a:ext cx="7763445" cy="2919237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3040373" y="1178277"/>
            <a:ext cx="2919237" cy="6238875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1380559" y="2838100"/>
            <a:ext cx="228672" cy="22804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78450"/>
            <a:ext cx="7515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Домашнее задание</a:t>
            </a:r>
            <a:endParaRPr lang="ru-RU" sz="1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EA52C-99D1-91B4-4848-056A108AB149}"/>
              </a:ext>
            </a:extLst>
          </p:cNvPr>
          <p:cNvSpPr txBox="1"/>
          <p:nvPr/>
        </p:nvSpPr>
        <p:spPr>
          <a:xfrm>
            <a:off x="1609231" y="2952120"/>
            <a:ext cx="6010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Задание 2</a:t>
            </a:r>
            <a:endParaRPr lang="ru-RU"/>
          </a:p>
          <a:p>
            <a:r>
              <a:rPr lang="ru-RU"/>
              <a:t>Доработайте еще один любой параграф, который на вебинаре не был затронут. Сделайте так, чтобы текст был наклонным и был отцентрирован (располагался по центру). Размер шрифта при этом должен равняться 24</a:t>
            </a:r>
            <a:r>
              <a:rPr lang="en-US"/>
              <a:t>px</a:t>
            </a:r>
            <a:r>
              <a:rPr lang="ru-RU"/>
              <a:t>. Также сделайте шрифту тень зеленого цвета.</a:t>
            </a:r>
          </a:p>
        </p:txBody>
      </p:sp>
    </p:spTree>
    <p:extLst>
      <p:ext uri="{BB962C8B-B14F-4D97-AF65-F5344CB8AC3E}">
        <p14:creationId xmlns:p14="http://schemas.microsoft.com/office/powerpoint/2010/main" val="143447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671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22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954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57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85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400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74116" y="4936369"/>
            <a:ext cx="457949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 </a:t>
            </a:r>
            <a:r>
              <a:rPr lang="ru-RU" sz="1600"/>
              <a:t>что отвечает CSS? </a:t>
            </a:r>
            <a:endParaRPr lang="en-US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2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71764" y="5492220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HTML</a:t>
            </a:r>
            <a:endParaRPr lang="ru-RU" b="1"/>
          </a:p>
        </p:txBody>
      </p:sp>
      <p:sp>
        <p:nvSpPr>
          <p:cNvPr id="32" name="TextBox 31"/>
          <p:cNvSpPr txBox="1"/>
          <p:nvPr/>
        </p:nvSpPr>
        <p:spPr>
          <a:xfrm>
            <a:off x="4029336" y="5861552"/>
            <a:ext cx="19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=</a:t>
            </a:r>
            <a:r>
              <a:rPr lang="ru-RU" b="1" smtClean="0"/>
              <a:t> верстка</a:t>
            </a:r>
            <a:endParaRPr lang="ru-RU" b="1"/>
          </a:p>
        </p:txBody>
      </p:sp>
      <p:grpSp>
        <p:nvGrpSpPr>
          <p:cNvPr id="10" name="Группа 9"/>
          <p:cNvGrpSpPr/>
          <p:nvPr/>
        </p:nvGrpSpPr>
        <p:grpSpPr>
          <a:xfrm>
            <a:off x="-25052" y="1764176"/>
            <a:ext cx="9098251" cy="3530438"/>
            <a:chOff x="-25052" y="1764176"/>
            <a:chExt cx="9098251" cy="3530438"/>
          </a:xfrm>
        </p:grpSpPr>
        <p:sp>
          <p:nvSpPr>
            <p:cNvPr id="7" name="Крест 6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6885020" y="5492220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CSS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30707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74116" y="4936369"/>
            <a:ext cx="457949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 </a:t>
            </a:r>
            <a:r>
              <a:rPr lang="ru-RU" sz="1600"/>
              <a:t>что отвечает CSS?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67726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За оформление и внешний вид</a:t>
            </a:r>
            <a:endParaRPr lang="en-US" sz="160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068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74116" y="4936369"/>
            <a:ext cx="457949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 </a:t>
            </a:r>
            <a:r>
              <a:rPr lang="ru-RU" sz="1600"/>
              <a:t>что отвечает CSS?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67726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За оформление и внешний вид</a:t>
            </a:r>
            <a:endParaRPr lang="en-US" sz="1600"/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81038" y="5516110"/>
            <a:ext cx="394953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Зачем </a:t>
            </a:r>
            <a:r>
              <a:rPr lang="ru-RU" sz="1600"/>
              <a:t>нужен атрибут class? </a:t>
            </a:r>
            <a:endParaRPr lang="en-US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094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74116" y="4936369"/>
            <a:ext cx="457949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 </a:t>
            </a:r>
            <a:r>
              <a:rPr lang="ru-RU" sz="1600"/>
              <a:t>что отвечает CSS?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67726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За оформление и внешний вид</a:t>
            </a:r>
            <a:endParaRPr lang="en-US" sz="1600"/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81038" y="5516110"/>
            <a:ext cx="394953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Зачем </a:t>
            </a:r>
            <a:r>
              <a:rPr lang="ru-RU" sz="1600"/>
              <a:t>нужен атрибут class?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9" name="Прямоугольник 148">
            <a:extLst>
              <a:ext uri="{FF2B5EF4-FFF2-40B4-BE49-F238E27FC236}">
                <a16:creationId xmlns:a16="http://schemas.microsoft.com/office/drawing/2014/main" id="{C84DEF36-BD25-D537-0118-A926DF91D77B}"/>
              </a:ext>
            </a:extLst>
          </p:cNvPr>
          <p:cNvSpPr/>
          <p:nvPr/>
        </p:nvSpPr>
        <p:spPr>
          <a:xfrm>
            <a:off x="5620964" y="5543017"/>
            <a:ext cx="3519203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>
                <a:ea typeface="+mn-lt"/>
                <a:cs typeface="+mn-lt"/>
              </a:rPr>
              <a:t>Для более гибкой стилизации</a:t>
            </a:r>
            <a:endParaRPr lang="ru-RU" sz="160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02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2" y="3465450"/>
            <a:ext cx="426301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HTML </a:t>
            </a:r>
            <a:r>
              <a:rPr lang="ru-RU" sz="1600"/>
              <a:t>является языком программирования?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Нет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</a:t>
            </a:r>
            <a:r>
              <a:rPr lang="af-ZA" sz="1600"/>
              <a:t>HTML-</a:t>
            </a:r>
            <a:r>
              <a:rPr lang="ru-RU" sz="1600"/>
              <a:t>тег?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363981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Специальная </a:t>
            </a:r>
            <a:r>
              <a:rPr lang="en-US" sz="1600" smtClean="0"/>
              <a:t>HTML</a:t>
            </a:r>
            <a:r>
              <a:rPr lang="ru-RU" sz="1600" smtClean="0"/>
              <a:t> команда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Сколько </a:t>
            </a:r>
            <a:r>
              <a:rPr lang="ru-RU" sz="1600"/>
              <a:t>можно сделать h1 тегов?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Один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74116" y="4936369"/>
            <a:ext cx="457949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 </a:t>
            </a:r>
            <a:r>
              <a:rPr lang="ru-RU" sz="1600"/>
              <a:t>что отвечает CSS?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67726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За оформление и внешний вид</a:t>
            </a:r>
            <a:endParaRPr lang="en-US" sz="1600"/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81038" y="5516110"/>
            <a:ext cx="394953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Зачем </a:t>
            </a:r>
            <a:r>
              <a:rPr lang="ru-RU" sz="1600"/>
              <a:t>нужен атрибут class?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9" name="Прямоугольник 148">
            <a:extLst>
              <a:ext uri="{FF2B5EF4-FFF2-40B4-BE49-F238E27FC236}">
                <a16:creationId xmlns:a16="http://schemas.microsoft.com/office/drawing/2014/main" id="{C84DEF36-BD25-D537-0118-A926DF91D77B}"/>
              </a:ext>
            </a:extLst>
          </p:cNvPr>
          <p:cNvSpPr/>
          <p:nvPr/>
        </p:nvSpPr>
        <p:spPr>
          <a:xfrm>
            <a:off x="5620964" y="5543017"/>
            <a:ext cx="3519203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>
                <a:ea typeface="+mn-lt"/>
                <a:cs typeface="+mn-lt"/>
              </a:rPr>
              <a:t>Для более гибкой стилизации</a:t>
            </a:r>
            <a:endParaRPr lang="ru-RU" sz="160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3916413" y="1155104"/>
            <a:ext cx="3251728" cy="1261784"/>
            <a:chOff x="-25052" y="1764176"/>
            <a:chExt cx="9098251" cy="3530438"/>
          </a:xfrm>
        </p:grpSpPr>
        <p:sp>
          <p:nvSpPr>
            <p:cNvPr id="64" name="Крест 63"/>
            <p:cNvSpPr/>
            <p:nvPr/>
          </p:nvSpPr>
          <p:spPr>
            <a:xfrm>
              <a:off x="3999959" y="2982513"/>
              <a:ext cx="877211" cy="836072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5052" y="1764177"/>
              <a:ext cx="3530437" cy="3530437"/>
            </a:xfrm>
            <a:prstGeom prst="rect">
              <a:avLst/>
            </a:prstGeom>
          </p:spPr>
        </p:pic>
        <p:pic>
          <p:nvPicPr>
            <p:cNvPr id="66" name="Рисунок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2762" y="1764176"/>
              <a:ext cx="3530437" cy="3530437"/>
            </a:xfrm>
            <a:prstGeom prst="rect">
              <a:avLst/>
            </a:prstGeom>
          </p:spPr>
        </p:pic>
      </p:grpSp>
      <p:sp>
        <p:nvSpPr>
          <p:cNvPr id="67" name="TextBox 1">
            <a:extLst>
              <a:ext uri="{FF2B5EF4-FFF2-40B4-BE49-F238E27FC236}">
                <a16:creationId xmlns:a16="http://schemas.microsoft.com/office/drawing/2014/main" id="{09190F96-E305-4072-3240-22AFDD93F467}"/>
              </a:ext>
            </a:extLst>
          </p:cNvPr>
          <p:cNvSpPr txBox="1"/>
          <p:nvPr/>
        </p:nvSpPr>
        <p:spPr>
          <a:xfrm>
            <a:off x="5523383" y="6106948"/>
            <a:ext cx="2720597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60440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88219"/>
            <a:ext cx="261168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Подпишись на наш канал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03" y="2313173"/>
            <a:ext cx="3696232" cy="36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0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99" y="1028165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Вопросы для повторения материала</a:t>
            </a:r>
            <a:r>
              <a:rPr lang="en-US"/>
              <a:t>:</a:t>
            </a:r>
            <a:endParaRPr lang="ru-RU"/>
          </a:p>
        </p:txBody>
      </p:sp>
      <p:sp>
        <p:nvSpPr>
          <p:cNvPr id="12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Повторение</a:t>
            </a:r>
            <a:endParaRPr lang="ru-RU" sz="2000" b="1" dirty="0">
              <a:solidFill>
                <a:schemeClr val="bg1"/>
              </a:solidFill>
              <a:latin typeface="Calibri" panose="020F0502020204030204" pitchFamily="34" charset="0"/>
              <a:cs typeface="Helvetica"/>
            </a:endParaRPr>
          </a:p>
        </p:txBody>
      </p:sp>
      <p:pic>
        <p:nvPicPr>
          <p:cNvPr id="6156" name="Picture 12" descr="https://www.pinclipart.com/picdir/big/180-1806716_examination-questions-management-comments-sheet-paper-icon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" y="968846"/>
            <a:ext cx="479056" cy="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039874" y="2826465"/>
            <a:ext cx="3498671" cy="683168"/>
            <a:chOff x="1039874" y="2737635"/>
            <a:chExt cx="3906620" cy="443161"/>
          </a:xfrm>
        </p:grpSpPr>
        <p:sp>
          <p:nvSpPr>
            <p:cNvPr id="22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гит?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023198" y="3694954"/>
            <a:ext cx="2182458" cy="640961"/>
            <a:chOff x="1039874" y="3487585"/>
            <a:chExt cx="3906620" cy="443161"/>
          </a:xfrm>
        </p:grpSpPr>
        <p:sp>
          <p:nvSpPr>
            <p:cNvPr id="24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7881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17464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 smtClean="0">
                  <a:solidFill>
                    <a:schemeClr val="tx1"/>
                  </a:solidFill>
                </a:rPr>
                <a:t>Для </a:t>
              </a:r>
              <a:r>
                <a:rPr lang="ru-RU">
                  <a:solidFill>
                    <a:schemeClr val="tx1"/>
                  </a:solidFill>
                </a:rPr>
                <a:t>чего он нужен? 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4-конечная звезда 3"/>
          <p:cNvSpPr/>
          <p:nvPr/>
        </p:nvSpPr>
        <p:spPr>
          <a:xfrm>
            <a:off x="8405446" y="2144856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4-конечная звезда 29"/>
          <p:cNvSpPr/>
          <p:nvPr/>
        </p:nvSpPr>
        <p:spPr>
          <a:xfrm>
            <a:off x="8405446" y="3049964"/>
            <a:ext cx="211968" cy="211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5071791" y="1987685"/>
            <a:ext cx="3147071" cy="624954"/>
            <a:chOff x="1039880" y="1987685"/>
            <a:chExt cx="3906620" cy="443161"/>
          </a:xfrm>
        </p:grpSpPr>
        <p:sp>
          <p:nvSpPr>
            <p:cNvPr id="33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>
                  <a:solidFill>
                    <a:schemeClr val="tx1"/>
                  </a:solidFill>
                  <a:ea typeface="+mn-lt"/>
                  <a:cs typeface="+mn-lt"/>
                </a:rPr>
                <a:t>Способ подсчета ресурсов компьютера</a:t>
              </a:r>
              <a:endParaRPr lang="af-ZA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>
            <a:off x="4695960" y="3187904"/>
            <a:ext cx="632655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5486033" y="2852020"/>
            <a:ext cx="2764350" cy="673952"/>
            <a:chOff x="1039874" y="2737635"/>
            <a:chExt cx="3906620" cy="443161"/>
          </a:xfrm>
        </p:grpSpPr>
        <p:sp>
          <p:nvSpPr>
            <p:cNvPr id="37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0" y="103815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0" y="996501"/>
              <a:ext cx="385200" cy="3867468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/>
              <a:r>
                <a:rPr lang="ru-RU">
                  <a:solidFill>
                    <a:schemeClr val="tx1"/>
                  </a:solidFill>
                </a:rPr>
                <a:t>Система контроля версий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1023198" y="6293705"/>
            <a:ext cx="4863759" cy="81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380487" y="6466886"/>
            <a:ext cx="32704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039880" y="1987685"/>
            <a:ext cx="3498666" cy="624953"/>
            <a:chOff x="1039880" y="1987685"/>
            <a:chExt cx="3906620" cy="443161"/>
          </a:xfrm>
        </p:grpSpPr>
        <p:sp>
          <p:nvSpPr>
            <p:cNvPr id="55" name="Полилиния: фигура 27">
              <a:extLst>
                <a:ext uri="{FF2B5EF4-FFF2-40B4-BE49-F238E27FC236}">
                  <a16:creationId xmlns:a16="http://schemas.microsoft.com/office/drawing/2014/main" id="{438DCA97-07D4-4D0F-BD95-2BD925F0B4A5}"/>
                </a:ext>
              </a:extLst>
            </p:cNvPr>
            <p:cNvSpPr/>
            <p:nvPr/>
          </p:nvSpPr>
          <p:spPr>
            <a:xfrm rot="5400000" flipH="1">
              <a:off x="2803856" y="288203"/>
              <a:ext cx="378667" cy="3906620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28">
              <a:extLst>
                <a:ext uri="{FF2B5EF4-FFF2-40B4-BE49-F238E27FC236}">
                  <a16:creationId xmlns:a16="http://schemas.microsoft.com/office/drawing/2014/main" id="{7E81E5D7-9811-41E2-8D66-861EF96DBCB8}"/>
                </a:ext>
              </a:extLst>
            </p:cNvPr>
            <p:cNvSpPr/>
            <p:nvPr/>
          </p:nvSpPr>
          <p:spPr>
            <a:xfrm rot="5400000" flipH="1">
              <a:off x="2781016" y="246551"/>
              <a:ext cx="385200" cy="3867467"/>
            </a:xfrm>
            <a:custGeom>
              <a:avLst/>
              <a:gdLst>
                <a:gd name="connsiteX0" fmla="*/ 874748 w 874748"/>
                <a:gd name="connsiteY0" fmla="*/ 5860083 h 7346924"/>
                <a:gd name="connsiteX1" fmla="*/ 874748 w 874748"/>
                <a:gd name="connsiteY1" fmla="*/ 4 h 7346924"/>
                <a:gd name="connsiteX2" fmla="*/ 667314 w 874748"/>
                <a:gd name="connsiteY2" fmla="*/ 4 h 7346924"/>
                <a:gd name="connsiteX3" fmla="*/ 667314 w 874748"/>
                <a:gd name="connsiteY3" fmla="*/ 0 h 7346924"/>
                <a:gd name="connsiteX4" fmla="*/ 0 w 874748"/>
                <a:gd name="connsiteY4" fmla="*/ 0 h 7346924"/>
                <a:gd name="connsiteX5" fmla="*/ 0 w 874748"/>
                <a:gd name="connsiteY5" fmla="*/ 1435968 h 7346924"/>
                <a:gd name="connsiteX6" fmla="*/ 2 w 874748"/>
                <a:gd name="connsiteY6" fmla="*/ 1435968 h 7346924"/>
                <a:gd name="connsiteX7" fmla="*/ 2 w 874748"/>
                <a:gd name="connsiteY7" fmla="*/ 7346924 h 7346924"/>
                <a:gd name="connsiteX8" fmla="*/ 268692 w 874748"/>
                <a:gd name="connsiteY8" fmla="*/ 7346924 h 7346924"/>
                <a:gd name="connsiteX9" fmla="*/ 502829 w 874748"/>
                <a:gd name="connsiteY9" fmla="*/ 7346924 h 7346924"/>
                <a:gd name="connsiteX10" fmla="*/ 617069 w 874748"/>
                <a:gd name="connsiteY10" fmla="*/ 7346924 h 7346924"/>
                <a:gd name="connsiteX11" fmla="*/ 617069 w 874748"/>
                <a:gd name="connsiteY11" fmla="*/ 7346923 h 7346924"/>
                <a:gd name="connsiteX12" fmla="*/ 688446 w 874748"/>
                <a:gd name="connsiteY12" fmla="*/ 7346923 h 7346924"/>
                <a:gd name="connsiteX13" fmla="*/ 874747 w 874748"/>
                <a:gd name="connsiteY13" fmla="*/ 7160106 h 7346924"/>
                <a:gd name="connsiteX14" fmla="*/ 874747 w 874748"/>
                <a:gd name="connsiteY14" fmla="*/ 6894849 h 7346924"/>
                <a:gd name="connsiteX15" fmla="*/ 874748 w 874748"/>
                <a:gd name="connsiteY15" fmla="*/ 6894847 h 7346924"/>
                <a:gd name="connsiteX16" fmla="*/ 874748 w 874748"/>
                <a:gd name="connsiteY16" fmla="*/ 5860086 h 734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748" h="7346924">
                  <a:moveTo>
                    <a:pt x="874748" y="5860083"/>
                  </a:moveTo>
                  <a:lnTo>
                    <a:pt x="874748" y="4"/>
                  </a:lnTo>
                  <a:lnTo>
                    <a:pt x="667314" y="4"/>
                  </a:lnTo>
                  <a:lnTo>
                    <a:pt x="667314" y="0"/>
                  </a:lnTo>
                  <a:lnTo>
                    <a:pt x="0" y="0"/>
                  </a:lnTo>
                  <a:lnTo>
                    <a:pt x="0" y="1435968"/>
                  </a:lnTo>
                  <a:lnTo>
                    <a:pt x="2" y="1435968"/>
                  </a:lnTo>
                  <a:lnTo>
                    <a:pt x="2" y="7346924"/>
                  </a:lnTo>
                  <a:lnTo>
                    <a:pt x="268692" y="7346924"/>
                  </a:lnTo>
                  <a:lnTo>
                    <a:pt x="502829" y="7346924"/>
                  </a:lnTo>
                  <a:lnTo>
                    <a:pt x="617069" y="7346924"/>
                  </a:lnTo>
                  <a:lnTo>
                    <a:pt x="617069" y="7346923"/>
                  </a:lnTo>
                  <a:lnTo>
                    <a:pt x="688446" y="7346923"/>
                  </a:lnTo>
                  <a:lnTo>
                    <a:pt x="874747" y="7160106"/>
                  </a:lnTo>
                  <a:lnTo>
                    <a:pt x="874747" y="6894849"/>
                  </a:lnTo>
                  <a:lnTo>
                    <a:pt x="874748" y="6894847"/>
                  </a:lnTo>
                  <a:lnTo>
                    <a:pt x="874748" y="586008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45720" rIns="91440" bIns="45720" rtlCol="0" anchor="ctr"/>
            <a:lstStyle/>
            <a:p>
              <a:r>
                <a:rPr lang="ru-RU" smtClean="0">
                  <a:solidFill>
                    <a:schemeClr val="tx1"/>
                  </a:solidFill>
                </a:rPr>
                <a:t>Что </a:t>
              </a:r>
              <a:r>
                <a:rPr lang="ru-RU">
                  <a:solidFill>
                    <a:schemeClr val="tx1"/>
                  </a:solidFill>
                </a:rPr>
                <a:t>такое асимптотическая сложность алгоритма? </a:t>
              </a:r>
              <a:endParaRPr lang="ru-RU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</p:grpSp>
      <p:cxnSp>
        <p:nvCxnSpPr>
          <p:cNvPr id="60" name="Прямая со стрелкой 59"/>
          <p:cNvCxnSpPr/>
          <p:nvPr/>
        </p:nvCxnSpPr>
        <p:spPr>
          <a:xfrm flipV="1">
            <a:off x="4658230" y="2339884"/>
            <a:ext cx="314249" cy="64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MAXIMUM Colors">
      <a:dk1>
        <a:srgbClr val="262626"/>
      </a:dk1>
      <a:lt1>
        <a:srgbClr val="FFFFFF"/>
      </a:lt1>
      <a:dk2>
        <a:srgbClr val="656565"/>
      </a:dk2>
      <a:lt2>
        <a:srgbClr val="E4E4E4"/>
      </a:lt2>
      <a:accent1>
        <a:srgbClr val="F06305"/>
      </a:accent1>
      <a:accent2>
        <a:srgbClr val="F5731D"/>
      </a:accent2>
      <a:accent3>
        <a:srgbClr val="FA8434"/>
      </a:accent3>
      <a:accent4>
        <a:srgbClr val="FF944C"/>
      </a:accent4>
      <a:accent5>
        <a:srgbClr val="78A3B3"/>
      </a:accent5>
      <a:accent6>
        <a:srgbClr val="39A792"/>
      </a:accent6>
      <a:hlink>
        <a:srgbClr val="2871E8"/>
      </a:hlink>
      <a:folHlink>
        <a:srgbClr val="656565"/>
      </a:folHlink>
    </a:clrScheme>
    <a:fontScheme name="MAXIMUM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27031</TotalTime>
  <Words>3427</Words>
  <Application>Microsoft Office PowerPoint</Application>
  <PresentationFormat>Экран (4:3)</PresentationFormat>
  <Paragraphs>540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Helvetica</vt:lpstr>
      <vt:lpstr>Liberation Serif</vt:lpstr>
      <vt:lpstr>Lohit Devanagari</vt:lpstr>
      <vt:lpstr>Noto Sans CJK SC Regular</vt:lpstr>
      <vt:lpstr>Times New Roman</vt:lpstr>
      <vt:lpstr>1_Тема Office</vt:lpstr>
      <vt:lpstr>HTML и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Inf_Template_2020</dc:title>
  <dc:creator>Anastasiya</dc:creator>
  <dc:description>Тема</dc:description>
  <cp:lastModifiedBy>Админ</cp:lastModifiedBy>
  <cp:revision>1248</cp:revision>
  <dcterms:created xsi:type="dcterms:W3CDTF">1601-01-01T00:00:00Z</dcterms:created>
  <dcterms:modified xsi:type="dcterms:W3CDTF">2023-04-11T20:34:40Z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0x01010082218BAD092FA347AE073BF26610A3E8</vt:lpwstr>
  </property>
  <property fmtid="{D5CDD505-2E9C-101B-9397-08002B2CF9AE}" pid="3" name="Presentation">
    <vt:lpwstr>Inf_Template_2020</vt:lpwstr>
  </property>
  <property fmtid="{D5CDD505-2E9C-101B-9397-08002B2CF9AE}" pid="4" name="SlideDescription">
    <vt:lpwstr>Тема</vt:lpwstr>
  </property>
</Properties>
</file>