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698" r:id="rId3"/>
    <p:sldId id="699" r:id="rId4"/>
    <p:sldId id="700" r:id="rId5"/>
    <p:sldId id="480" r:id="rId6"/>
    <p:sldId id="647" r:id="rId7"/>
    <p:sldId id="702" r:id="rId8"/>
    <p:sldId id="703" r:id="rId9"/>
    <p:sldId id="704" r:id="rId10"/>
    <p:sldId id="706" r:id="rId11"/>
    <p:sldId id="705" r:id="rId12"/>
    <p:sldId id="701" r:id="rId13"/>
    <p:sldId id="707" r:id="rId14"/>
    <p:sldId id="708" r:id="rId15"/>
    <p:sldId id="709" r:id="rId16"/>
    <p:sldId id="710" r:id="rId17"/>
    <p:sldId id="711" r:id="rId18"/>
    <p:sldId id="716" r:id="rId19"/>
    <p:sldId id="712" r:id="rId20"/>
    <p:sldId id="713" r:id="rId21"/>
    <p:sldId id="717" r:id="rId22"/>
    <p:sldId id="714" r:id="rId23"/>
    <p:sldId id="567" r:id="rId24"/>
    <p:sldId id="568" r:id="rId25"/>
    <p:sldId id="689" r:id="rId26"/>
    <p:sldId id="719" r:id="rId27"/>
    <p:sldId id="720" r:id="rId28"/>
    <p:sldId id="721" r:id="rId29"/>
    <p:sldId id="722" r:id="rId30"/>
    <p:sldId id="723" r:id="rId31"/>
    <p:sldId id="724" r:id="rId32"/>
    <p:sldId id="725" r:id="rId33"/>
    <p:sldId id="726" r:id="rId34"/>
    <p:sldId id="727" r:id="rId35"/>
    <p:sldId id="718" r:id="rId36"/>
    <p:sldId id="549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06786D-E6C9-E228-0ED0-31B3AA8BB811}" name="Данила Федоров" initials="ДФ" userId="S::danila.fedorov@maximumtest.ru::ffd025c5-b83c-49da-b31e-95efc07a538f" providerId="AD"/>
  <p188:author id="{4DBCBE6F-63B5-157A-96EA-CA1BC4BDFFD2}" name="Никита Бледнов" initials="НБ" userId="2b46e116d7c6f86a" providerId="Windows Live"/>
  <p188:author id="{D6E14BCA-3B03-4563-6C35-514858ADEE01}" name="Наталья Поднебесных" initials="НП" userId="S::natalia.krushinskaya@maximumtest.ru::5ae08936-0147-4a65-9711-b2059714b6c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D75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2448D-84E8-9C16-1C87-DEB98919204E}" v="2" dt="2022-06-21T14:21:31.536"/>
    <p1510:client id="{282A069C-939D-0529-9288-23AFC96F220E}" v="36" dt="2022-06-22T09:23:00.611"/>
    <p1510:client id="{605136EA-C8FE-5147-4167-4F51AE7DA77D}" v="793" dt="2022-06-30T15:06:49.460"/>
    <p1510:client id="{9904CA14-6E52-CCA5-C534-C91586660470}" v="1" dt="2023-01-24T15:37:00.028"/>
    <p1510:client id="{A252243B-5B6C-53E5-4209-46FFEE9BCA9B}" v="11" dt="2022-06-30T15:33:25.440"/>
    <p1510:client id="{A4F941B9-7C48-BC51-1D53-B86B52104C9A}" v="83" dt="2022-06-20T20:06:48.072"/>
    <p1510:client id="{B986C4E7-45B1-5EDA-99E2-A34B9F4FA534}" v="12" dt="2022-06-30T15:11:12.757"/>
    <p1510:client id="{BB4E452B-F7E4-63CD-7BD7-C5705E0020E1}" v="6" dt="2022-06-21T17:43:39.409"/>
    <p1510:client id="{C61286C9-9743-F752-61FE-4E0248476955}" v="24" dt="2022-06-30T14:17:23.444"/>
    <p1510:client id="{DD7C0943-8638-33A0-FEFB-B24600B725F9}" v="9" dt="2022-06-20T19:13:56.986"/>
    <p1510:client id="{EC578F86-1166-9272-926B-C44EF7D41A46}" v="166" dt="2022-06-20T20:13:53.423"/>
    <p1510:client id="{F26A6689-1855-63AA-8FE2-AAD44B345BDD}" v="61" dt="2022-06-30T15:15:55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77494" autoAdjust="0"/>
  </p:normalViewPr>
  <p:slideViewPr>
    <p:cSldViewPr snapToGrid="0">
      <p:cViewPr varScale="1">
        <p:scale>
          <a:sx n="89" d="100"/>
          <a:sy n="89" d="100"/>
        </p:scale>
        <p:origin x="23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10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11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Бледнов" userId="S::nikita.blednov@maximumtest.ru::a699d24e-5152-459f-95b9-d6e8109b22f3" providerId="AD" clId="Web-{9904CA14-6E52-CCA5-C534-C91586660470}"/>
    <pc:docChg chg="addSld">
      <pc:chgData name="Никита Бледнов" userId="S::nikita.blednov@maximumtest.ru::a699d24e-5152-459f-95b9-d6e8109b22f3" providerId="AD" clId="Web-{9904CA14-6E52-CCA5-C534-C91586660470}" dt="2023-01-24T15:37:00.028" v="0"/>
      <pc:docMkLst>
        <pc:docMk/>
      </pc:docMkLst>
      <pc:sldChg chg="add">
        <pc:chgData name="Никита Бледнов" userId="S::nikita.blednov@maximumtest.ru::a699d24e-5152-459f-95b9-d6e8109b22f3" providerId="AD" clId="Web-{9904CA14-6E52-CCA5-C534-C91586660470}" dt="2023-01-24T15:37:00.028" v="0"/>
        <pc:sldMkLst>
          <pc:docMk/>
          <pc:sldMk cId="2996507781" sldId="549"/>
        </pc:sldMkLst>
      </pc:sldChg>
      <pc:sldMasterChg chg="addSldLayout">
        <pc:chgData name="Никита Бледнов" userId="S::nikita.blednov@maximumtest.ru::a699d24e-5152-459f-95b9-d6e8109b22f3" providerId="AD" clId="Web-{9904CA14-6E52-CCA5-C534-C91586660470}" dt="2023-01-24T15:37:00.028" v="0"/>
        <pc:sldMasterMkLst>
          <pc:docMk/>
          <pc:sldMasterMk cId="2542077148" sldId="2147483648"/>
        </pc:sldMasterMkLst>
        <pc:sldLayoutChg chg="add">
          <pc:chgData name="Никита Бледнов" userId="S::nikita.blednov@maximumtest.ru::a699d24e-5152-459f-95b9-d6e8109b22f3" providerId="AD" clId="Web-{9904CA14-6E52-CCA5-C534-C91586660470}" dt="2023-01-24T15:37:00.028" v="0"/>
          <pc:sldLayoutMkLst>
            <pc:docMk/>
            <pc:sldMasterMk cId="2542077148" sldId="2147483648"/>
            <pc:sldLayoutMk cId="3709798261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600DE-EBE0-4597-B88F-D48E484DCDDF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C6DA6-AF9C-497E-BD82-6A6302B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5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ООО «</a:t>
            </a:r>
            <a:r>
              <a:rPr lang="ru-RU" dirty="0" err="1">
                <a:solidFill>
                  <a:prstClr val="black"/>
                </a:solidFill>
              </a:rPr>
              <a:t>Юмакс</a:t>
            </a:r>
            <a:r>
              <a:rPr lang="ru-RU">
                <a:solidFill>
                  <a:prstClr val="black"/>
                </a:solidFill>
              </a:rPr>
              <a:t>» 2017 Копирование, распространение и использование в коммерческих целях без письменного разрешения правообладателя не допускается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99E124-1758-46E0-8E3E-83D6FA5F46F5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0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Асимптотическая сложность </a:t>
            </a:r>
            <a:r>
              <a:rPr lang="ru-RU" smtClean="0"/>
              <a:t>– это способ подсчета необходимых вычислительных ресурсов (время, память) во время выполнения программы. </a:t>
            </a:r>
          </a:p>
          <a:p>
            <a:endParaRPr lang="ru-RU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говорят об асимптотике, чаще всего имеют в виду Big O Notation (или О-большое). Оно позволяет описать наихудший из сценариев работы программы. Чтобы было понятнее давайте подумаем сколько операций необходимо совершить программе, которую мы написали. Итак, допустим, на вход подается строка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Внешний цикл перебирает символы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То есть это две операции. На каждую из этих операций внутренний цикл перебирает 3 символа (2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’). Таким образом мы получили сложность 2 * 3 = 6 операций. Если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кол-во элементов в нашей строке, 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кол-во уникальных элементов в нашей строке – то сложность получается равной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77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Асимптотическая сложность </a:t>
            </a:r>
            <a:r>
              <a:rPr lang="ru-RU" smtClean="0"/>
              <a:t>– это способ подсчета необходимых вычислительных ресурсов (время, память) во время выполнения программы. </a:t>
            </a:r>
          </a:p>
          <a:p>
            <a:endParaRPr lang="ru-RU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говорят об асимптотике, чаще всего имеют в виду Big O Notation (или О-большое). Оно позволяет описать наихудший из сценариев работы программы. Чтобы было понятнее давайте подумаем сколько операций необходимо совершить программе, которую мы написали. Итак, допустим, на вход подается строка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Внешний цикл перебирает символы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То есть это две операции. На каждую из этих операций внутренний цикл перебирает 3 символа (2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’). Таким образом мы получили сложность 2 * 3 = 6 операций. Если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кол-во элементов в нашей строке, 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кол-во уникальных элементов в нашей строке – то сложность получается равной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96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Асимптотическая сложность </a:t>
            </a:r>
            <a:r>
              <a:rPr lang="ru-RU" smtClean="0"/>
              <a:t>– это способ подсчета необходимых вычислительных ресурсов (время, память) во время выполнения программы. </a:t>
            </a:r>
          </a:p>
          <a:p>
            <a:endParaRPr lang="ru-RU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говорят об асимптотике, чаще всего имеют в виду Big O Notation (или О-большое). Оно позволяет описать наихудший из сценариев работы программы. Чтобы было понятнее давайте подумаем сколько операций необходимо совершить программе, которую мы написали. Итак, допустим, на вход подается строка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Внешний цикл перебирает символы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То есть это две операции. На каждую из этих операций внутренний цикл перебирает 3 символа (2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’). Таким образом мы получили сложность 2 * 3 = 6 операций. Если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кол-во элементов в нашей строке, 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кол-во уникальных элементов в нашей строке – то сложность получается равной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есть 2 ^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все, что про это стоит знать это то, что оно самое плохое и хуже квадратичного решения при больших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992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29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распределенная система контроля версий (разновидность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мы находимся в параллельной вселенной, где Пушкин и Есенин пишут совместное стихотворение. Вот Александр Сергеевич написал первое четверостишие и зафиксировал результат, после чего отослал его Сергею Александровичу. Последний, в свою очередь, написал еще одно четверостишие, опять зафиксировал результат и отослал его обратно Пушкину. Пушкин внес правки в 6-ую строчку, дописал еще одно четверостишие и отправил Есенину. Сергея Александровича все устроило, и они «дропнули в продакшн» новое произведение.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069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распределенная система контроля версий (разновидность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мы находимся в параллельной вселенной, где Пушкин и Есенин пишут совместное стихотворение. Вот Александр Сергеевич написал первое четверостишие и зафиксировал результат, после чего отослал его Сергею Александровичу. Последний, в свою очередь, написал еще одно четверостишие, опять зафиксировал результат и отослал его обратно Пушкину. Пушкин внес правки в 6-ую строчку, дописал еще одно четверостишие и отправил Есенину. Сергея Александровича все устроило, и они «дропнули в продакшн» новое произведение.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1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распределенная система контроля версий (разновидность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мы находимся в параллельной вселенной, где Пушкин и Есенин пишут совместное стихотворение. Вот Александр Сергеевич написал первое четверостишие и зафиксировал результат, после чего отослал его Сергею Александровичу. Последний, в свою очередь, написал еще одно четверостишие, опять зафиксировал результат и отослал его обратно Пушкину. Пушкин внес правки в 6-ую строчку, дописал еще одно четверостишие и отправил Есенину. Сергея Александровича все устроило, и они «дропнули в продакшн» новое произведение.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9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распределенная система контроля версий (разновидность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мы находимся в параллельной вселенной, где Пушкин и Есенин пишут совместное стихотворение. Вот Александр Сергеевич написал первое четверостишие и зафиксировал результат, после чего отослал его Сергею Александровичу. Последний, в свою очередь, написал еще одно четверостишие, опять зафиксировал результат и отослал его обратно Пушкину. Пушкин внес правки в 6-ую строчку, дописал еще одно четверостишие и отправил Есенину. Сергея Александровича все устроило, и они «дропнули в продакшн» новое произведение.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648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распределенная система контроля версий (разновидность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мы находимся в параллельной вселенной, где Пушкин и Есенин пишут совместное стихотворение. Вот Александр Сергеевич написал первое четверостишие и зафиксировал результат, после чего отослал его Сергею Александровичу. Последний, в свою очередь, написал еще одно четверостишие, опять зафиксировал результат и отослал его обратно Пушкину. Пушкин внес правки в 6-ую строчку, дописал еще одно четверостишие и отправил Есенину. Сергея Александровича все устроило, и они «дропнули в продакшн» новое произведение.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708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распределенная система контроля версий (разновидность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мы находимся в параллельной вселенной, где Пушкин и Есенин пишут совместное стихотворение. Вот Александр Сергеевич написал первое четверостишие и зафиксировал результат, после чего отослал его Сергею Александровичу. Последний, в свою очередь, написал еще одно четверостишие, опять зафиксировал результат и отослал его обратно Пушкину. Пушкин внес правки в 6-ую строчку, дописал еще одно четверостишие и отправил Есенину. Сергея Александровича все устроило, и они «дропнули в продакшн» новое произведение.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93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Добро пожаловать на четвертый завершающий модуль нашей программы по изучению языка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этом модуле нас ждет погружение в мир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-а, мы узнаем, как работают сайты, как они создаются и какие технологии при этом используются. Помимо всего прочего в рамках курса будут разобраны не менее важные для каждого разработчика темы и с одной из таких тем мы начнем знакомиться уже на этом занятии.</a:t>
            </a: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занятия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Немного освежить материал предыдущего модуля, познакомиться с гитом, зарегистрировать там свой аккаунт и сделать свой первый пуш.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3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распределенная система контроля версий (разновидность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мы находимся в параллельной вселенной, где Пушкин и Есенин пишут совместное стихотворение. Вот Александр Сергеевич написал первое четверостишие и зафиксировал результат, после чего отослал его Сергею Александровичу. Последний, в свою очередь, написал еще одно четверостишие, опять зафиксировал результат и отослал его обратно Пушкину. Пушкин внес правки в 6-ую строчку, дописал еще одно четверостишие и отправил Есенину. Сергея Александровича все устроило, и они «дропнули в продакшн» новое произведение.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726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распределенная система контроля версий (разновидность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мы находимся в параллельной вселенной, где Пушкин и Есенин пишут совместное стихотворение. Вот Александр Сергеевич написал первое четверостишие и зафиксировал результат, после чего отослал его Сергею Александровичу. Последний, в свою очередь, написал еще одно четверостишие, опять зафиксировал результат и отослал его обратно Пушкину. Пушкин внес правки в 6-ую строчку, дописал еще одно четверостишие и отправил Есенину. Сергея Александровича все устроило, и они «дропнули в продакшн» новое произведение.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510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распределенная система контроля версий (разновидность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мы находимся в параллельной вселенной, где Пушкин и Есенин пишут совместное стихотворение. Вот Александр Сергеевич написал первое четверостишие и зафиксировал результат, после чего отослал его Сергею Александровичу. Последний, в свою очередь, написал еще одно четверостишие, опять зафиксировал результат и отослал его обратно Пушкину. Пушкин внес правки в 6-ую строчку, дописал еще одно четверостишие и отправил Есенину. Сергея Александровича все устроило, и они «дропнули в продакшн» новое произведение.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009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Домашнее задание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𝑎=±2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Но мы же понимаем, что сторона не может быть равна 2. Получили оценку выражения исходя из реальной жизни.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Также вам может помочь ОДЗ.</a:t>
                </a:r>
              </a:p>
              <a:p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0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Домашнее задание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𝑎=±2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Но мы же понимаем, что сторона не может быть равна 2. Получили оценку выражения исходя из реальной жизни.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Также вам может помочь ОДЗ.</a:t>
                </a:r>
              </a:p>
              <a:p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177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991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133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905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067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57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Добро пожаловать на четвертый завершающий модуль нашей программы по изучению языка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этом модуле нас ждет погружение в мир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-а, мы узнаем, как работают сайты, как они создаются и какие технологии при этом используются. Помимо всего прочего в рамках курса будут разобраны не менее важные для каждого разработчика темы и с одной из таких тем мы начнем знакомиться уже на этом занятии.</a:t>
            </a: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занятия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Немного освежить материал предыдущего модуля, познакомиться с гитом, зарегистрировать там свой аккаунт и сделать свой первый пуш.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68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374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9142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6520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512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для проверки понимания: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асимптотическая сложность алгоритма? Способ подсчета ресурсов компьютера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гит? Система контроля версий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чего он нужен? Для удобной работы в команде и работы с версиями проекта</a:t>
            </a: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Какая команда позволяет инициализировать локальный гит-репозиторий?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init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fontAlgn="auto">
              <a:buFont typeface="+mj-lt"/>
              <a:buAutoNum type="arabicPeriod"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какой онлайн-системой контроля версий мы сегодня познакомились?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374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 занятии мы вспомнили основные структуры данных и потренировались в написании алгоритмов. Узнали, что такое асимптотическая сложность алгоритма и зачем ее вообще нужно определять. Кроме того, мы познакомились с мощнейшим и важнейшим инструментом в жизни любого разработчика – гитом, создали свой гитхаб аккаунт, создали свой локальный репозиторий, сделали коммит и запушили изменения на удаленный репозиторий. На следующем занятии мы познакомимся с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узнаем, как верстают сайты.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276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Домашнее задание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01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Добро пожаловать на четвертый завершающий модуль нашей программы по изучению языка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этом модуле нас ждет погружение в мир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-а, мы узнаем, как работают сайты, как они создаются и какие технологии при этом используются. Помимо всего прочего в рамках курса будут разобраны не менее важные для каждого разработчика темы и с одной из таких тем мы начнем знакомиться уже на этом занятии.</a:t>
            </a: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занятия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Немного освежить материал предыдущего модуля, познакомиться с гитом, зарегистрировать там свой аккаунт и сделать свой первый пуш.</a:t>
            </a: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488A-F38A-45EA-A660-DC94EBCB647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86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C6DA6-AF9C-497E-BD82-6A6302B499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1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Асимптотическая сложность </a:t>
            </a:r>
            <a:r>
              <a:rPr lang="ru-RU" smtClean="0"/>
              <a:t>– это способ подсчета необходимых вычислительных ресурсов (время, память) во время выполнения программы. </a:t>
            </a:r>
          </a:p>
          <a:p>
            <a:endParaRPr lang="ru-RU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говорят об асимптотике, чаще всего имеют в виду Big O Notation (или О-большое). Оно позволяет описать наихудший из сценариев работы программы. Чтобы было понятнее давайте подумаем сколько операций необходимо совершить программе, которую мы написали. Итак, допустим, на вход подается строка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Внешний цикл перебирает символы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То есть это две операции. На каждую из этих операций внутренний цикл перебирает 3 символа (2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’). Таким образом мы получили сложность 2 * 3 = 6 операций. Если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кол-во элементов в нашей строке, 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кол-во уникальных элементов в нашей строке – то сложность получается равной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7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Асимптотическая сложность </a:t>
            </a:r>
            <a:r>
              <a:rPr lang="ru-RU" smtClean="0"/>
              <a:t>– это способ подсчета необходимых вычислительных ресурсов (время, память) во время выполнения программы. </a:t>
            </a:r>
          </a:p>
          <a:p>
            <a:endParaRPr lang="ru-RU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говорят об асимптотике, чаще всего имеют в виду Big O Notation (или О-большое). Оно позволяет описать наихудший из сценариев работы программы. Чтобы было понятнее давайте подумаем сколько операций необходимо совершить программе, которую мы написали. Итак, допустим, на вход подается строка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Внешний цикл перебирает символы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То есть это две операции. На каждую из этих операций внутренний цикл перебирает 3 символа (2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’). Таким образом мы получили сложность 2 * 3 = 6 операций. Если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кол-во элементов в нашей строке, 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кол-во уникальных элементов в нашей строке – то сложность получается равной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86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Асимптотическая сложность </a:t>
            </a:r>
            <a:r>
              <a:rPr lang="ru-RU" smtClean="0"/>
              <a:t>– это способ подсчета необходимых вычислительных ресурсов (время, память) во время выполнения программы. </a:t>
            </a:r>
          </a:p>
          <a:p>
            <a:endParaRPr lang="ru-RU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говорят об асимптотике, чаще всего имеют в виду Big O Notation (или О-большое). Оно позволяет описать наихудший из сценариев работы программы. Чтобы было понятнее давайте подумаем сколько операций необходимо совершить программе, которую мы написали. Итак, допустим, на вход подается строка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Внешний цикл перебирает символы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То есть это две операции. На каждую из этих операций внутренний цикл перебирает 3 символа (2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’). Таким образом мы получили сложность 2 * 3 = 6 операций. Если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кол-во элементов в нашей строке, 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кол-во уникальных элементов в нашей строке – то сложность получается равной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1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/>
              <a:t>Асимптотическая сложность </a:t>
            </a:r>
            <a:r>
              <a:rPr lang="ru-RU" smtClean="0"/>
              <a:t>– это способ подсчета необходимых вычислительных ресурсов (время, память) во время выполнения программы. </a:t>
            </a:r>
          </a:p>
          <a:p>
            <a:endParaRPr lang="ru-RU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говорят об асимптотике, чаще всего имеют в виду Big O Notation (или О-большое). Оно позволяет описать наихудший из сценариев работы программы. Чтобы было понятнее давайте подумаем сколько операций необходимо совершить программе, которую мы написали. Итак, допустим, на вход подается строка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Внешний цикл перебирает символы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То есть это две операции. На каждую из этих операций внутренний цикл перебирает 3 символа (2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и ‘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’). Таким образом мы получили сложность 2 * 3 = 6 операций. Если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кол-во элементов в нашей строке, 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кол-во уникальных элементов в нашей строке – то сложность получается равной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5A5E49-ABA8-45D4-B801-419EABC59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t="7134" b="13803"/>
          <a:stretch>
            <a:fillRect/>
          </a:stretch>
        </p:blipFill>
        <p:spPr>
          <a:xfrm>
            <a:off x="0" y="1"/>
            <a:ext cx="9144000" cy="6860628"/>
          </a:xfrm>
          <a:custGeom>
            <a:avLst/>
            <a:gdLst>
              <a:gd name="connsiteX0" fmla="*/ 0 w 9144000"/>
              <a:gd name="connsiteY0" fmla="*/ 0 h 6860628"/>
              <a:gd name="connsiteX1" fmla="*/ 9144000 w 9144000"/>
              <a:gd name="connsiteY1" fmla="*/ 0 h 6860628"/>
              <a:gd name="connsiteX2" fmla="*/ 9144000 w 9144000"/>
              <a:gd name="connsiteY2" fmla="*/ 6860628 h 6860628"/>
              <a:gd name="connsiteX3" fmla="*/ 0 w 9144000"/>
              <a:gd name="connsiteY3" fmla="*/ 6860628 h 686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60628">
                <a:moveTo>
                  <a:pt x="0" y="0"/>
                </a:moveTo>
                <a:lnTo>
                  <a:pt x="9144000" y="0"/>
                </a:lnTo>
                <a:lnTo>
                  <a:pt x="9144000" y="6860628"/>
                </a:lnTo>
                <a:lnTo>
                  <a:pt x="0" y="6860628"/>
                </a:lnTo>
                <a:close/>
              </a:path>
            </a:pathLst>
          </a:cu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C71EB00-E555-4E5C-BA70-504F79E8CE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0" y="245226"/>
            <a:ext cx="2359746" cy="850295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4FC8492-AF77-4C5B-8C1F-260BBAE128E2}"/>
              </a:ext>
            </a:extLst>
          </p:cNvPr>
          <p:cNvSpPr/>
          <p:nvPr userDrawn="1"/>
        </p:nvSpPr>
        <p:spPr>
          <a:xfrm>
            <a:off x="0" y="4286058"/>
            <a:ext cx="9144000" cy="257194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6858000" cy="792088"/>
          </a:xfrm>
          <a:prstGeom prst="rect">
            <a:avLst/>
          </a:prstGeom>
        </p:spPr>
        <p:txBody>
          <a:bodyPr anchor="b"/>
          <a:lstStyle>
            <a:lvl1pPr algn="ctr">
              <a:defRPr lang="ru-RU" sz="4800" b="1" kern="1200" dirty="0">
                <a:solidFill>
                  <a:schemeClr val="bg1"/>
                </a:solidFill>
                <a:uFillTx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562C8A8-875C-43AF-BE18-FEC5A25F440E}"/>
              </a:ext>
            </a:extLst>
          </p:cNvPr>
          <p:cNvGrpSpPr/>
          <p:nvPr userDrawn="1"/>
        </p:nvGrpSpPr>
        <p:grpSpPr>
          <a:xfrm>
            <a:off x="152226" y="4253653"/>
            <a:ext cx="8839553" cy="46450"/>
            <a:chOff x="131206" y="4826277"/>
            <a:chExt cx="11786070" cy="46450"/>
          </a:xfrm>
          <a:solidFill>
            <a:schemeClr val="bg1"/>
          </a:solidFill>
        </p:grpSpPr>
        <p:sp>
          <p:nvSpPr>
            <p:cNvPr id="24" name="Параллелограмм 23">
              <a:extLst>
                <a:ext uri="{FF2B5EF4-FFF2-40B4-BE49-F238E27FC236}">
                  <a16:creationId xmlns:a16="http://schemas.microsoft.com/office/drawing/2014/main" id="{7761F9AC-64A6-4A7B-9B73-639A1555F0C5}"/>
                </a:ext>
              </a:extLst>
            </p:cNvPr>
            <p:cNvSpPr/>
            <p:nvPr userDrawn="1"/>
          </p:nvSpPr>
          <p:spPr>
            <a:xfrm>
              <a:off x="11730635" y="4836727"/>
              <a:ext cx="186641" cy="36000"/>
            </a:xfrm>
            <a:prstGeom prst="parallelogram">
              <a:avLst>
                <a:gd name="adj" fmla="val 896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  <p:sp>
          <p:nvSpPr>
            <p:cNvPr id="25" name="Параллелограмм 24">
              <a:extLst>
                <a:ext uri="{FF2B5EF4-FFF2-40B4-BE49-F238E27FC236}">
                  <a16:creationId xmlns:a16="http://schemas.microsoft.com/office/drawing/2014/main" id="{807199A0-A23C-4899-B1F2-CC51DA7B8947}"/>
                </a:ext>
              </a:extLst>
            </p:cNvPr>
            <p:cNvSpPr/>
            <p:nvPr userDrawn="1"/>
          </p:nvSpPr>
          <p:spPr>
            <a:xfrm>
              <a:off x="131206" y="4826277"/>
              <a:ext cx="186641" cy="36000"/>
            </a:xfrm>
            <a:prstGeom prst="parallelogram">
              <a:avLst>
                <a:gd name="adj" fmla="val 896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  <p:sp>
          <p:nvSpPr>
            <p:cNvPr id="26" name="Параллелограмм 25">
              <a:extLst>
                <a:ext uri="{FF2B5EF4-FFF2-40B4-BE49-F238E27FC236}">
                  <a16:creationId xmlns:a16="http://schemas.microsoft.com/office/drawing/2014/main" id="{DE8AF5A7-907F-46E4-8632-6243F1E4BEC5}"/>
                </a:ext>
              </a:extLst>
            </p:cNvPr>
            <p:cNvSpPr/>
            <p:nvPr userDrawn="1"/>
          </p:nvSpPr>
          <p:spPr>
            <a:xfrm>
              <a:off x="336704" y="4844277"/>
              <a:ext cx="11376000" cy="14400"/>
            </a:xfrm>
            <a:prstGeom prst="parallelogram">
              <a:avLst>
                <a:gd name="adj" fmla="val 896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831C6B6-2CB8-454E-A1EB-476BD0F35570}"/>
              </a:ext>
            </a:extLst>
          </p:cNvPr>
          <p:cNvGrpSpPr/>
          <p:nvPr userDrawn="1"/>
        </p:nvGrpSpPr>
        <p:grpSpPr>
          <a:xfrm>
            <a:off x="6240026" y="0"/>
            <a:ext cx="2903974" cy="2776693"/>
            <a:chOff x="6240026" y="0"/>
            <a:chExt cx="2903974" cy="2776693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6F309954-991E-4617-84DC-2DC278E5B89E}"/>
                </a:ext>
              </a:extLst>
            </p:cNvPr>
            <p:cNvSpPr/>
            <p:nvPr userDrawn="1"/>
          </p:nvSpPr>
          <p:spPr>
            <a:xfrm flipV="1">
              <a:off x="6288412" y="84210"/>
              <a:ext cx="2855588" cy="2692483"/>
            </a:xfrm>
            <a:custGeom>
              <a:avLst/>
              <a:gdLst>
                <a:gd name="connsiteX0" fmla="*/ 0 w 3827212"/>
                <a:gd name="connsiteY0" fmla="*/ 2692483 h 2692483"/>
                <a:gd name="connsiteX1" fmla="*/ 3827212 w 3827212"/>
                <a:gd name="connsiteY1" fmla="*/ 2692483 h 2692483"/>
                <a:gd name="connsiteX2" fmla="*/ 3827212 w 3827212"/>
                <a:gd name="connsiteY2" fmla="*/ 812514 h 2692483"/>
                <a:gd name="connsiteX3" fmla="*/ 1875908 w 3827212"/>
                <a:gd name="connsiteY3" fmla="*/ 0 h 2692483"/>
                <a:gd name="connsiteX4" fmla="*/ 5 w 3827212"/>
                <a:gd name="connsiteY4" fmla="*/ 780842 h 2692483"/>
                <a:gd name="connsiteX5" fmla="*/ 0 w 3827212"/>
                <a:gd name="connsiteY5" fmla="*/ 780842 h 2692483"/>
                <a:gd name="connsiteX6" fmla="*/ 0 w 3827212"/>
                <a:gd name="connsiteY6" fmla="*/ 780844 h 269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7212" h="2692483">
                  <a:moveTo>
                    <a:pt x="0" y="2692483"/>
                  </a:moveTo>
                  <a:lnTo>
                    <a:pt x="3827212" y="2692483"/>
                  </a:lnTo>
                  <a:lnTo>
                    <a:pt x="3827212" y="812514"/>
                  </a:lnTo>
                  <a:lnTo>
                    <a:pt x="1875908" y="0"/>
                  </a:lnTo>
                  <a:lnTo>
                    <a:pt x="5" y="780842"/>
                  </a:lnTo>
                  <a:lnTo>
                    <a:pt x="0" y="780842"/>
                  </a:lnTo>
                  <a:lnTo>
                    <a:pt x="0" y="7808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1AB15F7E-3BC9-4317-9290-1E4A5D46A69F}"/>
                </a:ext>
              </a:extLst>
            </p:cNvPr>
            <p:cNvSpPr/>
            <p:nvPr userDrawn="1"/>
          </p:nvSpPr>
          <p:spPr>
            <a:xfrm flipV="1">
              <a:off x="6240026" y="0"/>
              <a:ext cx="2903974" cy="2720532"/>
            </a:xfrm>
            <a:custGeom>
              <a:avLst/>
              <a:gdLst>
                <a:gd name="connsiteX0" fmla="*/ 0 w 3892062"/>
                <a:gd name="connsiteY0" fmla="*/ 2720532 h 2720532"/>
                <a:gd name="connsiteX1" fmla="*/ 3892062 w 3892062"/>
                <a:gd name="connsiteY1" fmla="*/ 2720532 h 2720532"/>
                <a:gd name="connsiteX2" fmla="*/ 3892062 w 3892062"/>
                <a:gd name="connsiteY2" fmla="*/ 808893 h 2720532"/>
                <a:gd name="connsiteX3" fmla="*/ 3892062 w 3892062"/>
                <a:gd name="connsiteY3" fmla="*/ 808891 h 2720532"/>
                <a:gd name="connsiteX4" fmla="*/ 3892057 w 3892062"/>
                <a:gd name="connsiteY4" fmla="*/ 808891 h 2720532"/>
                <a:gd name="connsiteX5" fmla="*/ 1946031 w 3892062"/>
                <a:gd name="connsiteY5" fmla="*/ 0 h 2720532"/>
                <a:gd name="connsiteX6" fmla="*/ 5 w 3892062"/>
                <a:gd name="connsiteY6" fmla="*/ 808891 h 2720532"/>
                <a:gd name="connsiteX7" fmla="*/ 0 w 3892062"/>
                <a:gd name="connsiteY7" fmla="*/ 808891 h 2720532"/>
                <a:gd name="connsiteX8" fmla="*/ 0 w 3892062"/>
                <a:gd name="connsiteY8" fmla="*/ 808893 h 272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2062" h="2720532">
                  <a:moveTo>
                    <a:pt x="0" y="2720532"/>
                  </a:moveTo>
                  <a:lnTo>
                    <a:pt x="3892062" y="2720532"/>
                  </a:lnTo>
                  <a:lnTo>
                    <a:pt x="3892062" y="808893"/>
                  </a:lnTo>
                  <a:lnTo>
                    <a:pt x="3892062" y="808891"/>
                  </a:lnTo>
                  <a:lnTo>
                    <a:pt x="3892057" y="808891"/>
                  </a:lnTo>
                  <a:lnTo>
                    <a:pt x="1946031" y="0"/>
                  </a:lnTo>
                  <a:lnTo>
                    <a:pt x="5" y="808891"/>
                  </a:lnTo>
                  <a:lnTo>
                    <a:pt x="0" y="808891"/>
                  </a:lnTo>
                  <a:lnTo>
                    <a:pt x="0" y="808893"/>
                  </a:lnTo>
                  <a:close/>
                </a:path>
              </a:pathLst>
            </a:custGeom>
            <a:pattFill prst="wdUpDiag">
              <a:fgClr>
                <a:schemeClr val="bg2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225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EAB0707A-A464-4E15-90F4-A677AEBC51CB}"/>
              </a:ext>
            </a:extLst>
          </p:cNvPr>
          <p:cNvSpPr/>
          <p:nvPr userDrawn="1"/>
        </p:nvSpPr>
        <p:spPr>
          <a:xfrm>
            <a:off x="-1" y="130"/>
            <a:ext cx="2274591" cy="535913"/>
          </a:xfrm>
          <a:custGeom>
            <a:avLst/>
            <a:gdLst>
              <a:gd name="connsiteX0" fmla="*/ 0 w 2279720"/>
              <a:gd name="connsiteY0" fmla="*/ 0 h 535913"/>
              <a:gd name="connsiteX1" fmla="*/ 2279720 w 2279720"/>
              <a:gd name="connsiteY1" fmla="*/ 417 h 535913"/>
              <a:gd name="connsiteX2" fmla="*/ 2174617 w 2279720"/>
              <a:gd name="connsiteY2" fmla="*/ 535913 h 535913"/>
              <a:gd name="connsiteX3" fmla="*/ 1766951 w 2279720"/>
              <a:gd name="connsiteY3" fmla="*/ 535913 h 535913"/>
              <a:gd name="connsiteX4" fmla="*/ 0 w 2279720"/>
              <a:gd name="connsiteY4" fmla="*/ 535913 h 53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720" h="535913">
                <a:moveTo>
                  <a:pt x="0" y="0"/>
                </a:moveTo>
                <a:lnTo>
                  <a:pt x="2279720" y="417"/>
                </a:lnTo>
                <a:lnTo>
                  <a:pt x="2174617" y="535913"/>
                </a:lnTo>
                <a:lnTo>
                  <a:pt x="1766951" y="535913"/>
                </a:lnTo>
                <a:lnTo>
                  <a:pt x="0" y="535913"/>
                </a:lnTo>
                <a:close/>
              </a:path>
            </a:pathLst>
          </a:custGeom>
          <a:pattFill prst="wdUpDiag">
            <a:fgClr>
              <a:srgbClr val="F7F7F7"/>
            </a:fgClr>
            <a:bgClr>
              <a:srgbClr val="F9F9F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6E31AC1-E631-4B96-9E24-2F2F128A56CE}"/>
              </a:ext>
            </a:extLst>
          </p:cNvPr>
          <p:cNvGrpSpPr/>
          <p:nvPr userDrawn="1"/>
        </p:nvGrpSpPr>
        <p:grpSpPr>
          <a:xfrm>
            <a:off x="0" y="0"/>
            <a:ext cx="2215272" cy="505143"/>
            <a:chOff x="0" y="0"/>
            <a:chExt cx="2215272" cy="505143"/>
          </a:xfrm>
        </p:grpSpPr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E0393BAE-FEC8-48CA-ADFB-A8AD48E437DD}"/>
                </a:ext>
              </a:extLst>
            </p:cNvPr>
            <p:cNvSpPr/>
            <p:nvPr userDrawn="1"/>
          </p:nvSpPr>
          <p:spPr>
            <a:xfrm>
              <a:off x="1" y="1"/>
              <a:ext cx="2215271" cy="505142"/>
            </a:xfrm>
            <a:custGeom>
              <a:avLst/>
              <a:gdLst>
                <a:gd name="connsiteX0" fmla="*/ 0 w 2215271"/>
                <a:gd name="connsiteY0" fmla="*/ 0 h 502781"/>
                <a:gd name="connsiteX1" fmla="*/ 2215271 w 2215271"/>
                <a:gd name="connsiteY1" fmla="*/ 0 h 502781"/>
                <a:gd name="connsiteX2" fmla="*/ 2116589 w 2215271"/>
                <a:gd name="connsiteY2" fmla="*/ 502781 h 502781"/>
                <a:gd name="connsiteX3" fmla="*/ 0 w 2215271"/>
                <a:gd name="connsiteY3" fmla="*/ 502781 h 50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5271" h="502781">
                  <a:moveTo>
                    <a:pt x="0" y="0"/>
                  </a:moveTo>
                  <a:lnTo>
                    <a:pt x="2215271" y="0"/>
                  </a:lnTo>
                  <a:lnTo>
                    <a:pt x="2116589" y="502781"/>
                  </a:lnTo>
                  <a:lnTo>
                    <a:pt x="0" y="502781"/>
                  </a:lnTo>
                  <a:close/>
                </a:path>
              </a:pathLst>
            </a:custGeom>
            <a:pattFill prst="wdUpDiag">
              <a:fgClr>
                <a:srgbClr val="7D7D7D"/>
              </a:fgClr>
              <a:bgClr>
                <a:srgbClr val="7272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1AFDAF46-2165-45C9-B788-59613C0A82B1}"/>
                </a:ext>
              </a:extLst>
            </p:cNvPr>
            <p:cNvSpPr/>
            <p:nvPr userDrawn="1"/>
          </p:nvSpPr>
          <p:spPr>
            <a:xfrm>
              <a:off x="0" y="0"/>
              <a:ext cx="2215271" cy="288320"/>
            </a:xfrm>
            <a:custGeom>
              <a:avLst/>
              <a:gdLst>
                <a:gd name="connsiteX0" fmla="*/ 0 w 2215271"/>
                <a:gd name="connsiteY0" fmla="*/ 0 h 288320"/>
                <a:gd name="connsiteX1" fmla="*/ 2215271 w 2215271"/>
                <a:gd name="connsiteY1" fmla="*/ 0 h 288320"/>
                <a:gd name="connsiteX2" fmla="*/ 2158946 w 2215271"/>
                <a:gd name="connsiteY2" fmla="*/ 288320 h 288320"/>
                <a:gd name="connsiteX3" fmla="*/ 0 w 2215271"/>
                <a:gd name="connsiteY3" fmla="*/ 288320 h 28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5271" h="288320">
                  <a:moveTo>
                    <a:pt x="0" y="0"/>
                  </a:moveTo>
                  <a:lnTo>
                    <a:pt x="2215271" y="0"/>
                  </a:lnTo>
                  <a:lnTo>
                    <a:pt x="2158946" y="288320"/>
                  </a:lnTo>
                  <a:lnTo>
                    <a:pt x="0" y="28832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4CB18-B8D3-4B04-9423-5B1B4DFBB6EA}"/>
              </a:ext>
            </a:extLst>
          </p:cNvPr>
          <p:cNvSpPr/>
          <p:nvPr userDrawn="1"/>
        </p:nvSpPr>
        <p:spPr>
          <a:xfrm>
            <a:off x="2" y="6667404"/>
            <a:ext cx="9143427" cy="19060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3" name="Нижний колонтитул 2"/>
          <p:cNvSpPr txBox="1">
            <a:spLocks/>
          </p:cNvSpPr>
          <p:nvPr userDrawn="1"/>
        </p:nvSpPr>
        <p:spPr>
          <a:xfrm>
            <a:off x="76890" y="6650930"/>
            <a:ext cx="9077728" cy="207073"/>
          </a:xfrm>
          <a:prstGeom prst="rect">
            <a:avLst/>
          </a:prstGeom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900">
                <a:solidFill>
                  <a:schemeClr val="bg1"/>
                </a:solidFill>
              </a:rPr>
              <a:t>©2023 ООО </a:t>
            </a:r>
            <a:r>
              <a:rPr lang="ru-RU" sz="900" dirty="0">
                <a:solidFill>
                  <a:schemeClr val="bg1"/>
                </a:solidFill>
              </a:rPr>
              <a:t>«</a:t>
            </a:r>
            <a:r>
              <a:rPr lang="ru-RU" sz="900" dirty="0" err="1">
                <a:solidFill>
                  <a:schemeClr val="bg1"/>
                </a:solidFill>
              </a:rPr>
              <a:t>Юмакс</a:t>
            </a:r>
            <a:r>
              <a:rPr lang="ru-RU" sz="900" dirty="0">
                <a:solidFill>
                  <a:schemeClr val="bg1"/>
                </a:solidFill>
              </a:rPr>
              <a:t>». Все права защищены. Любое использование материалов допускается только с  письменного согласия компании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5BD2DC35-56D2-4D57-B08E-DD2156319189}"/>
              </a:ext>
            </a:extLst>
          </p:cNvPr>
          <p:cNvSpPr/>
          <p:nvPr userDrawn="1"/>
        </p:nvSpPr>
        <p:spPr>
          <a:xfrm>
            <a:off x="263931" y="540493"/>
            <a:ext cx="1902691" cy="14398"/>
          </a:xfrm>
          <a:custGeom>
            <a:avLst/>
            <a:gdLst>
              <a:gd name="connsiteX0" fmla="*/ 12906 w 1902691"/>
              <a:gd name="connsiteY0" fmla="*/ 0 h 14398"/>
              <a:gd name="connsiteX1" fmla="*/ 338135 w 1902691"/>
              <a:gd name="connsiteY1" fmla="*/ 0 h 14398"/>
              <a:gd name="connsiteX2" fmla="*/ 1902691 w 1902691"/>
              <a:gd name="connsiteY2" fmla="*/ 0 h 14398"/>
              <a:gd name="connsiteX3" fmla="*/ 1899982 w 1902691"/>
              <a:gd name="connsiteY3" fmla="*/ 14398 h 14398"/>
              <a:gd name="connsiteX4" fmla="*/ 325229 w 1902691"/>
              <a:gd name="connsiteY4" fmla="*/ 14398 h 14398"/>
              <a:gd name="connsiteX5" fmla="*/ 0 w 1902691"/>
              <a:gd name="connsiteY5" fmla="*/ 14398 h 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691" h="14398">
                <a:moveTo>
                  <a:pt x="12906" y="0"/>
                </a:moveTo>
                <a:lnTo>
                  <a:pt x="338135" y="0"/>
                </a:lnTo>
                <a:lnTo>
                  <a:pt x="1902691" y="0"/>
                </a:lnTo>
                <a:lnTo>
                  <a:pt x="1899982" y="14398"/>
                </a:lnTo>
                <a:lnTo>
                  <a:pt x="325229" y="14398"/>
                </a:lnTo>
                <a:lnTo>
                  <a:pt x="0" y="143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F15053C8-4C1B-4AA9-AEF1-B29FA029EE87}"/>
              </a:ext>
            </a:extLst>
          </p:cNvPr>
          <p:cNvGrpSpPr/>
          <p:nvPr userDrawn="1"/>
        </p:nvGrpSpPr>
        <p:grpSpPr>
          <a:xfrm>
            <a:off x="2189231" y="-7395"/>
            <a:ext cx="87936" cy="562285"/>
            <a:chOff x="2897474" y="-3966"/>
            <a:chExt cx="87936" cy="562285"/>
          </a:xfrm>
        </p:grpSpPr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C18A160C-D1C5-47D7-8ECA-4784431C0DF3}"/>
                </a:ext>
              </a:extLst>
            </p:cNvPr>
            <p:cNvSpPr/>
            <p:nvPr userDrawn="1"/>
          </p:nvSpPr>
          <p:spPr>
            <a:xfrm rot="5962736">
              <a:off x="2890237" y="55207"/>
              <a:ext cx="154345" cy="36000"/>
            </a:xfrm>
            <a:custGeom>
              <a:avLst/>
              <a:gdLst>
                <a:gd name="connsiteX0" fmla="*/ 5947 w 154345"/>
                <a:gd name="connsiteY0" fmla="*/ 36000 h 36000"/>
                <a:gd name="connsiteX1" fmla="*/ 0 w 154345"/>
                <a:gd name="connsiteY1" fmla="*/ 0 h 36000"/>
                <a:gd name="connsiteX2" fmla="*/ 154345 w 154345"/>
                <a:gd name="connsiteY2" fmla="*/ 0 h 36000"/>
                <a:gd name="connsiteX3" fmla="*/ 122080 w 154345"/>
                <a:gd name="connsiteY3" fmla="*/ 36000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345" h="36000">
                  <a:moveTo>
                    <a:pt x="5947" y="36000"/>
                  </a:moveTo>
                  <a:lnTo>
                    <a:pt x="0" y="0"/>
                  </a:lnTo>
                  <a:lnTo>
                    <a:pt x="154345" y="0"/>
                  </a:lnTo>
                  <a:lnTo>
                    <a:pt x="122080" y="36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55DB8C4A-D277-40AD-8B56-78B4B87AB2FA}"/>
                </a:ext>
              </a:extLst>
            </p:cNvPr>
            <p:cNvSpPr/>
            <p:nvPr userDrawn="1"/>
          </p:nvSpPr>
          <p:spPr>
            <a:xfrm rot="16839288">
              <a:off x="2704716" y="351161"/>
              <a:ext cx="399916" cy="14400"/>
            </a:xfrm>
            <a:custGeom>
              <a:avLst/>
              <a:gdLst>
                <a:gd name="connsiteX0" fmla="*/ 399916 w 399916"/>
                <a:gd name="connsiteY0" fmla="*/ 0 h 14400"/>
                <a:gd name="connsiteX1" fmla="*/ 386113 w 399916"/>
                <a:gd name="connsiteY1" fmla="*/ 14400 h 14400"/>
                <a:gd name="connsiteX2" fmla="*/ 2710 w 399916"/>
                <a:gd name="connsiteY2" fmla="*/ 14400 h 14400"/>
                <a:gd name="connsiteX3" fmla="*/ 0 w 399916"/>
                <a:gd name="connsiteY3" fmla="*/ 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916" h="14400">
                  <a:moveTo>
                    <a:pt x="399916" y="0"/>
                  </a:moveTo>
                  <a:lnTo>
                    <a:pt x="386113" y="14400"/>
                  </a:lnTo>
                  <a:lnTo>
                    <a:pt x="271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A29212F-2FE1-4F57-9020-50ED8FD8065E}"/>
              </a:ext>
            </a:extLst>
          </p:cNvPr>
          <p:cNvSpPr/>
          <p:nvPr userDrawn="1"/>
        </p:nvSpPr>
        <p:spPr>
          <a:xfrm>
            <a:off x="651054" y="38640"/>
            <a:ext cx="1626113" cy="42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Введение</a:t>
            </a:r>
          </a:p>
        </p:txBody>
      </p:sp>
      <p:sp>
        <p:nvSpPr>
          <p:cNvPr id="40" name="Параллелограмм 39">
            <a:extLst>
              <a:ext uri="{FF2B5EF4-FFF2-40B4-BE49-F238E27FC236}">
                <a16:creationId xmlns:a16="http://schemas.microsoft.com/office/drawing/2014/main" id="{C71FEA75-C8CF-4C55-BFF1-2F1132E50B61}"/>
              </a:ext>
            </a:extLst>
          </p:cNvPr>
          <p:cNvSpPr/>
          <p:nvPr userDrawn="1"/>
        </p:nvSpPr>
        <p:spPr>
          <a:xfrm>
            <a:off x="72161" y="52248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D7B85CD-2D9C-4EE2-9426-07D5041AC2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1" y="84549"/>
            <a:ext cx="347935" cy="3479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3BAB44-75A5-4DE3-AEC2-7660FBAEA2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3" y="-47101"/>
            <a:ext cx="1086636" cy="6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ор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4CB18-B8D3-4B04-9423-5B1B4DFBB6EA}"/>
              </a:ext>
            </a:extLst>
          </p:cNvPr>
          <p:cNvSpPr/>
          <p:nvPr userDrawn="1"/>
        </p:nvSpPr>
        <p:spPr>
          <a:xfrm>
            <a:off x="2" y="6667404"/>
            <a:ext cx="9143427" cy="19060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3" name="Нижний колонтитул 2"/>
          <p:cNvSpPr txBox="1">
            <a:spLocks/>
          </p:cNvSpPr>
          <p:nvPr userDrawn="1"/>
        </p:nvSpPr>
        <p:spPr>
          <a:xfrm>
            <a:off x="76890" y="6650930"/>
            <a:ext cx="9077728" cy="207073"/>
          </a:xfrm>
          <a:prstGeom prst="rect">
            <a:avLst/>
          </a:prstGeom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900">
                <a:solidFill>
                  <a:schemeClr val="bg1"/>
                </a:solidFill>
              </a:rPr>
              <a:t>©2023 ООО </a:t>
            </a:r>
            <a:r>
              <a:rPr lang="ru-RU" sz="900" dirty="0">
                <a:solidFill>
                  <a:schemeClr val="bg1"/>
                </a:solidFill>
              </a:rPr>
              <a:t>«</a:t>
            </a:r>
            <a:r>
              <a:rPr lang="ru-RU" sz="900" dirty="0" err="1">
                <a:solidFill>
                  <a:schemeClr val="bg1"/>
                </a:solidFill>
              </a:rPr>
              <a:t>Юмакс</a:t>
            </a:r>
            <a:r>
              <a:rPr lang="ru-RU" sz="900" dirty="0">
                <a:solidFill>
                  <a:schemeClr val="bg1"/>
                </a:solidFill>
              </a:rPr>
              <a:t>». Все права защищены. Любое использование материалов допускается только с  письменного согласия компании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5797D9BA-EB91-4A2D-8000-7EA485B97BFC}"/>
              </a:ext>
            </a:extLst>
          </p:cNvPr>
          <p:cNvSpPr/>
          <p:nvPr userDrawn="1"/>
        </p:nvSpPr>
        <p:spPr>
          <a:xfrm>
            <a:off x="-10042" y="1643"/>
            <a:ext cx="1843159" cy="535834"/>
          </a:xfrm>
          <a:custGeom>
            <a:avLst/>
            <a:gdLst>
              <a:gd name="connsiteX0" fmla="*/ 0 w 1843159"/>
              <a:gd name="connsiteY0" fmla="*/ 0 h 535834"/>
              <a:gd name="connsiteX1" fmla="*/ 1843159 w 1843159"/>
              <a:gd name="connsiteY1" fmla="*/ 338 h 535834"/>
              <a:gd name="connsiteX2" fmla="*/ 1738056 w 1843159"/>
              <a:gd name="connsiteY2" fmla="*/ 535834 h 535834"/>
              <a:gd name="connsiteX3" fmla="*/ 0 w 1843159"/>
              <a:gd name="connsiteY3" fmla="*/ 535834 h 5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159" h="535834">
                <a:moveTo>
                  <a:pt x="0" y="0"/>
                </a:moveTo>
                <a:lnTo>
                  <a:pt x="1843159" y="338"/>
                </a:lnTo>
                <a:lnTo>
                  <a:pt x="1738056" y="535834"/>
                </a:lnTo>
                <a:lnTo>
                  <a:pt x="0" y="535834"/>
                </a:lnTo>
                <a:close/>
              </a:path>
            </a:pathLst>
          </a:custGeom>
          <a:pattFill prst="wdUpDiag">
            <a:fgClr>
              <a:srgbClr val="F7F7F7"/>
            </a:fgClr>
            <a:bgClr>
              <a:srgbClr val="F9F9F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844A6E45-81D2-4308-BD1D-1FD6AB56BDBE}"/>
              </a:ext>
            </a:extLst>
          </p:cNvPr>
          <p:cNvSpPr/>
          <p:nvPr userDrawn="1"/>
        </p:nvSpPr>
        <p:spPr>
          <a:xfrm rot="5962736">
            <a:off x="1718701" y="55205"/>
            <a:ext cx="154345" cy="36000"/>
          </a:xfrm>
          <a:custGeom>
            <a:avLst/>
            <a:gdLst>
              <a:gd name="connsiteX0" fmla="*/ 5947 w 154345"/>
              <a:gd name="connsiteY0" fmla="*/ 36000 h 36000"/>
              <a:gd name="connsiteX1" fmla="*/ 0 w 154345"/>
              <a:gd name="connsiteY1" fmla="*/ 0 h 36000"/>
              <a:gd name="connsiteX2" fmla="*/ 154345 w 154345"/>
              <a:gd name="connsiteY2" fmla="*/ 0 h 36000"/>
              <a:gd name="connsiteX3" fmla="*/ 122080 w 154345"/>
              <a:gd name="connsiteY3" fmla="*/ 36000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45" h="36000">
                <a:moveTo>
                  <a:pt x="5947" y="36000"/>
                </a:moveTo>
                <a:lnTo>
                  <a:pt x="0" y="0"/>
                </a:lnTo>
                <a:lnTo>
                  <a:pt x="154345" y="0"/>
                </a:lnTo>
                <a:lnTo>
                  <a:pt x="122080" y="36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4" name="Параллелограмм 23">
            <a:extLst>
              <a:ext uri="{FF2B5EF4-FFF2-40B4-BE49-F238E27FC236}">
                <a16:creationId xmlns:a16="http://schemas.microsoft.com/office/drawing/2014/main" id="{B52395AE-EEA9-49DF-81E0-A0A92B2E1C41}"/>
              </a:ext>
            </a:extLst>
          </p:cNvPr>
          <p:cNvSpPr/>
          <p:nvPr userDrawn="1"/>
        </p:nvSpPr>
        <p:spPr>
          <a:xfrm>
            <a:off x="72161" y="52248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4D76D473-DEC6-4BAA-B985-97D392F8AA8A}"/>
              </a:ext>
            </a:extLst>
          </p:cNvPr>
          <p:cNvSpPr/>
          <p:nvPr userDrawn="1"/>
        </p:nvSpPr>
        <p:spPr>
          <a:xfrm>
            <a:off x="263930" y="540492"/>
            <a:ext cx="1438506" cy="14399"/>
          </a:xfrm>
          <a:custGeom>
            <a:avLst/>
            <a:gdLst>
              <a:gd name="connsiteX0" fmla="*/ 12906 w 1438506"/>
              <a:gd name="connsiteY0" fmla="*/ 0 h 14399"/>
              <a:gd name="connsiteX1" fmla="*/ 1438506 w 1438506"/>
              <a:gd name="connsiteY1" fmla="*/ 0 h 14399"/>
              <a:gd name="connsiteX2" fmla="*/ 1435797 w 1438506"/>
              <a:gd name="connsiteY2" fmla="*/ 14399 h 14399"/>
              <a:gd name="connsiteX3" fmla="*/ 0 w 1438506"/>
              <a:gd name="connsiteY3" fmla="*/ 14399 h 1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506" h="14399">
                <a:moveTo>
                  <a:pt x="12906" y="0"/>
                </a:moveTo>
                <a:lnTo>
                  <a:pt x="1438506" y="0"/>
                </a:lnTo>
                <a:lnTo>
                  <a:pt x="1435797" y="14399"/>
                </a:lnTo>
                <a:lnTo>
                  <a:pt x="0" y="143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6F9748A8-F209-4D1A-A226-31CE4E859531}"/>
              </a:ext>
            </a:extLst>
          </p:cNvPr>
          <p:cNvSpPr/>
          <p:nvPr userDrawn="1"/>
        </p:nvSpPr>
        <p:spPr>
          <a:xfrm rot="16839288">
            <a:off x="1533180" y="351159"/>
            <a:ext cx="399916" cy="14400"/>
          </a:xfrm>
          <a:custGeom>
            <a:avLst/>
            <a:gdLst>
              <a:gd name="connsiteX0" fmla="*/ 399916 w 399916"/>
              <a:gd name="connsiteY0" fmla="*/ 0 h 14400"/>
              <a:gd name="connsiteX1" fmla="*/ 386113 w 399916"/>
              <a:gd name="connsiteY1" fmla="*/ 14400 h 14400"/>
              <a:gd name="connsiteX2" fmla="*/ 2710 w 399916"/>
              <a:gd name="connsiteY2" fmla="*/ 14400 h 14400"/>
              <a:gd name="connsiteX3" fmla="*/ 0 w 399916"/>
              <a:gd name="connsiteY3" fmla="*/ 0 h 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916" h="14400">
                <a:moveTo>
                  <a:pt x="399916" y="0"/>
                </a:moveTo>
                <a:lnTo>
                  <a:pt x="386113" y="14400"/>
                </a:lnTo>
                <a:lnTo>
                  <a:pt x="2710" y="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8" name="Параллелограмм 37">
            <a:extLst>
              <a:ext uri="{FF2B5EF4-FFF2-40B4-BE49-F238E27FC236}">
                <a16:creationId xmlns:a16="http://schemas.microsoft.com/office/drawing/2014/main" id="{0022781B-A4E7-4E73-BC9F-0EEBFA6FBC0D}"/>
              </a:ext>
            </a:extLst>
          </p:cNvPr>
          <p:cNvSpPr/>
          <p:nvPr userDrawn="1"/>
        </p:nvSpPr>
        <p:spPr>
          <a:xfrm flipH="1" flipV="1">
            <a:off x="7945846" y="53293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3C6FFF60-E512-4F73-BECC-E1C12754DE88}"/>
              </a:ext>
            </a:extLst>
          </p:cNvPr>
          <p:cNvSpPr/>
          <p:nvPr userDrawn="1"/>
        </p:nvSpPr>
        <p:spPr>
          <a:xfrm flipH="1" flipV="1">
            <a:off x="8150426" y="546987"/>
            <a:ext cx="993574" cy="14402"/>
          </a:xfrm>
          <a:custGeom>
            <a:avLst/>
            <a:gdLst>
              <a:gd name="connsiteX0" fmla="*/ 324707 w 993574"/>
              <a:gd name="connsiteY0" fmla="*/ 14402 h 14402"/>
              <a:gd name="connsiteX1" fmla="*/ 0 w 993574"/>
              <a:gd name="connsiteY1" fmla="*/ 14402 h 14402"/>
              <a:gd name="connsiteX2" fmla="*/ 0 w 993574"/>
              <a:gd name="connsiteY2" fmla="*/ 2 h 14402"/>
              <a:gd name="connsiteX3" fmla="*/ 293775 w 993574"/>
              <a:gd name="connsiteY3" fmla="*/ 2 h 14402"/>
              <a:gd name="connsiteX4" fmla="*/ 293777 w 993574"/>
              <a:gd name="connsiteY4" fmla="*/ 0 h 14402"/>
              <a:gd name="connsiteX5" fmla="*/ 993574 w 993574"/>
              <a:gd name="connsiteY5" fmla="*/ 0 h 14402"/>
              <a:gd name="connsiteX6" fmla="*/ 980675 w 993574"/>
              <a:gd name="connsiteY6" fmla="*/ 14400 h 14402"/>
              <a:gd name="connsiteX7" fmla="*/ 324709 w 993574"/>
              <a:gd name="connsiteY7" fmla="*/ 14400 h 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574" h="14402">
                <a:moveTo>
                  <a:pt x="324707" y="14402"/>
                </a:moveTo>
                <a:lnTo>
                  <a:pt x="0" y="14402"/>
                </a:lnTo>
                <a:lnTo>
                  <a:pt x="0" y="2"/>
                </a:lnTo>
                <a:lnTo>
                  <a:pt x="293775" y="2"/>
                </a:lnTo>
                <a:lnTo>
                  <a:pt x="293777" y="0"/>
                </a:lnTo>
                <a:lnTo>
                  <a:pt x="993574" y="0"/>
                </a:lnTo>
                <a:lnTo>
                  <a:pt x="980675" y="14400"/>
                </a:lnTo>
                <a:lnTo>
                  <a:pt x="324709" y="144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85156A1-E64A-4018-ABD7-396228BAB5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3" y="-47101"/>
            <a:ext cx="1086636" cy="611233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2AF9FF1-4B2F-45C6-911E-5927617E6A86}"/>
              </a:ext>
            </a:extLst>
          </p:cNvPr>
          <p:cNvGrpSpPr/>
          <p:nvPr userDrawn="1"/>
        </p:nvGrpSpPr>
        <p:grpSpPr>
          <a:xfrm>
            <a:off x="-22854" y="0"/>
            <a:ext cx="2300021" cy="505143"/>
            <a:chOff x="-22854" y="0"/>
            <a:chExt cx="2300021" cy="505143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61B563F9-40F9-467B-8EAB-CCCB977A6EA6}"/>
                </a:ext>
              </a:extLst>
            </p:cNvPr>
            <p:cNvSpPr/>
            <p:nvPr userDrawn="1"/>
          </p:nvSpPr>
          <p:spPr>
            <a:xfrm>
              <a:off x="-22854" y="1"/>
              <a:ext cx="1781543" cy="505142"/>
            </a:xfrm>
            <a:custGeom>
              <a:avLst/>
              <a:gdLst>
                <a:gd name="connsiteX0" fmla="*/ 0 w 1781543"/>
                <a:gd name="connsiteY0" fmla="*/ 0 h 505142"/>
                <a:gd name="connsiteX1" fmla="*/ 1781543 w 1781543"/>
                <a:gd name="connsiteY1" fmla="*/ 0 h 505142"/>
                <a:gd name="connsiteX2" fmla="*/ 1682861 w 1781543"/>
                <a:gd name="connsiteY2" fmla="*/ 505142 h 505142"/>
                <a:gd name="connsiteX3" fmla="*/ 0 w 1781543"/>
                <a:gd name="connsiteY3" fmla="*/ 505142 h 50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43" h="505142">
                  <a:moveTo>
                    <a:pt x="0" y="0"/>
                  </a:moveTo>
                  <a:lnTo>
                    <a:pt x="1781543" y="0"/>
                  </a:lnTo>
                  <a:lnTo>
                    <a:pt x="1682861" y="505142"/>
                  </a:lnTo>
                  <a:lnTo>
                    <a:pt x="0" y="505142"/>
                  </a:lnTo>
                  <a:close/>
                </a:path>
              </a:pathLst>
            </a:custGeom>
            <a:pattFill prst="wdUpDiag">
              <a:fgClr>
                <a:srgbClr val="7D7D7D"/>
              </a:fgClr>
              <a:bgClr>
                <a:srgbClr val="7272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52EA0DC-59B5-47D3-AEE3-F98D33D06217}"/>
                </a:ext>
              </a:extLst>
            </p:cNvPr>
            <p:cNvSpPr/>
            <p:nvPr userDrawn="1"/>
          </p:nvSpPr>
          <p:spPr>
            <a:xfrm>
              <a:off x="651054" y="38640"/>
              <a:ext cx="1626113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Теория</a:t>
              </a: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755236EC-77A9-487B-A82F-C4E6C6F08FBA}"/>
                </a:ext>
              </a:extLst>
            </p:cNvPr>
            <p:cNvSpPr/>
            <p:nvPr userDrawn="1"/>
          </p:nvSpPr>
          <p:spPr>
            <a:xfrm>
              <a:off x="-16891" y="0"/>
              <a:ext cx="1775579" cy="288320"/>
            </a:xfrm>
            <a:custGeom>
              <a:avLst/>
              <a:gdLst>
                <a:gd name="connsiteX0" fmla="*/ 0 w 1775579"/>
                <a:gd name="connsiteY0" fmla="*/ 0 h 288320"/>
                <a:gd name="connsiteX1" fmla="*/ 1775579 w 1775579"/>
                <a:gd name="connsiteY1" fmla="*/ 0 h 288320"/>
                <a:gd name="connsiteX2" fmla="*/ 1719254 w 1775579"/>
                <a:gd name="connsiteY2" fmla="*/ 288320 h 288320"/>
                <a:gd name="connsiteX3" fmla="*/ 0 w 1775579"/>
                <a:gd name="connsiteY3" fmla="*/ 288320 h 28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579" h="288320">
                  <a:moveTo>
                    <a:pt x="0" y="0"/>
                  </a:moveTo>
                  <a:lnTo>
                    <a:pt x="1775579" y="0"/>
                  </a:lnTo>
                  <a:lnTo>
                    <a:pt x="1719254" y="288320"/>
                  </a:lnTo>
                  <a:lnTo>
                    <a:pt x="0" y="28832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B9583596-A619-4BDC-B6AA-82D8C1146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93" y="91822"/>
              <a:ext cx="355266" cy="35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24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ори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B65B5794-BC3E-478A-96D4-90285DF6CE93}"/>
              </a:ext>
            </a:extLst>
          </p:cNvPr>
          <p:cNvSpPr/>
          <p:nvPr userDrawn="1"/>
        </p:nvSpPr>
        <p:spPr>
          <a:xfrm>
            <a:off x="-1" y="0"/>
            <a:ext cx="7946109" cy="536043"/>
          </a:xfrm>
          <a:custGeom>
            <a:avLst/>
            <a:gdLst>
              <a:gd name="connsiteX0" fmla="*/ 4972804 w 7959089"/>
              <a:gd name="connsiteY0" fmla="*/ 0 h 536043"/>
              <a:gd name="connsiteX1" fmla="*/ 7959089 w 7959089"/>
              <a:gd name="connsiteY1" fmla="*/ 547 h 536043"/>
              <a:gd name="connsiteX2" fmla="*/ 7853986 w 7959089"/>
              <a:gd name="connsiteY2" fmla="*/ 536043 h 536043"/>
              <a:gd name="connsiteX3" fmla="*/ 7446320 w 7959089"/>
              <a:gd name="connsiteY3" fmla="*/ 536043 h 536043"/>
              <a:gd name="connsiteX4" fmla="*/ 4972804 w 7959089"/>
              <a:gd name="connsiteY4" fmla="*/ 536043 h 536043"/>
              <a:gd name="connsiteX5" fmla="*/ 0 w 7959089"/>
              <a:gd name="connsiteY5" fmla="*/ 536043 h 536043"/>
              <a:gd name="connsiteX6" fmla="*/ 0 w 7959089"/>
              <a:gd name="connsiteY6" fmla="*/ 23 h 536043"/>
              <a:gd name="connsiteX7" fmla="*/ 4972804 w 7959089"/>
              <a:gd name="connsiteY7" fmla="*/ 360 h 53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59089" h="536043">
                <a:moveTo>
                  <a:pt x="4972804" y="0"/>
                </a:moveTo>
                <a:lnTo>
                  <a:pt x="7959089" y="547"/>
                </a:lnTo>
                <a:lnTo>
                  <a:pt x="7853986" y="536043"/>
                </a:lnTo>
                <a:lnTo>
                  <a:pt x="7446320" y="536043"/>
                </a:lnTo>
                <a:lnTo>
                  <a:pt x="4972804" y="536043"/>
                </a:lnTo>
                <a:lnTo>
                  <a:pt x="0" y="536043"/>
                </a:lnTo>
                <a:lnTo>
                  <a:pt x="0" y="23"/>
                </a:lnTo>
                <a:lnTo>
                  <a:pt x="4972804" y="360"/>
                </a:lnTo>
                <a:close/>
              </a:path>
            </a:pathLst>
          </a:custGeom>
          <a:pattFill prst="wdUpDiag">
            <a:fgClr>
              <a:srgbClr val="F7F7F7"/>
            </a:fgClr>
            <a:bgClr>
              <a:srgbClr val="F9F9F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F3229F3-DCF7-4D9D-A746-D0463C87CA7C}"/>
              </a:ext>
            </a:extLst>
          </p:cNvPr>
          <p:cNvGrpSpPr/>
          <p:nvPr userDrawn="1"/>
        </p:nvGrpSpPr>
        <p:grpSpPr>
          <a:xfrm>
            <a:off x="-1" y="-3664"/>
            <a:ext cx="7902228" cy="506528"/>
            <a:chOff x="-1" y="-3664"/>
            <a:chExt cx="7902228" cy="506528"/>
          </a:xfrm>
        </p:grpSpPr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D75C005D-01BB-4C8E-B5B7-2E59C621C048}"/>
                </a:ext>
              </a:extLst>
            </p:cNvPr>
            <p:cNvSpPr/>
            <p:nvPr userDrawn="1"/>
          </p:nvSpPr>
          <p:spPr>
            <a:xfrm>
              <a:off x="0" y="-2277"/>
              <a:ext cx="7900894" cy="505141"/>
            </a:xfrm>
            <a:custGeom>
              <a:avLst/>
              <a:gdLst>
                <a:gd name="connsiteX0" fmla="*/ 0 w 7900894"/>
                <a:gd name="connsiteY0" fmla="*/ 0 h 505141"/>
                <a:gd name="connsiteX1" fmla="*/ 2487149 w 7900894"/>
                <a:gd name="connsiteY1" fmla="*/ 0 h 505141"/>
                <a:gd name="connsiteX2" fmla="*/ 4973644 w 7900894"/>
                <a:gd name="connsiteY2" fmla="*/ 0 h 505141"/>
                <a:gd name="connsiteX3" fmla="*/ 5130420 w 7900894"/>
                <a:gd name="connsiteY3" fmla="*/ 0 h 505141"/>
                <a:gd name="connsiteX4" fmla="*/ 7900894 w 7900894"/>
                <a:gd name="connsiteY4" fmla="*/ 0 h 505141"/>
                <a:gd name="connsiteX5" fmla="*/ 7801749 w 7900894"/>
                <a:gd name="connsiteY5" fmla="*/ 505141 h 505141"/>
                <a:gd name="connsiteX6" fmla="*/ 5031275 w 7900894"/>
                <a:gd name="connsiteY6" fmla="*/ 505141 h 505141"/>
                <a:gd name="connsiteX7" fmla="*/ 4973644 w 7900894"/>
                <a:gd name="connsiteY7" fmla="*/ 505141 h 505141"/>
                <a:gd name="connsiteX8" fmla="*/ 2388004 w 7900894"/>
                <a:gd name="connsiteY8" fmla="*/ 505141 h 505141"/>
                <a:gd name="connsiteX9" fmla="*/ 2203170 w 7900894"/>
                <a:gd name="connsiteY9" fmla="*/ 505141 h 505141"/>
                <a:gd name="connsiteX10" fmla="*/ 0 w 7900894"/>
                <a:gd name="connsiteY10" fmla="*/ 505141 h 50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00894" h="505141">
                  <a:moveTo>
                    <a:pt x="0" y="0"/>
                  </a:moveTo>
                  <a:lnTo>
                    <a:pt x="2487149" y="0"/>
                  </a:lnTo>
                  <a:lnTo>
                    <a:pt x="4973644" y="0"/>
                  </a:lnTo>
                  <a:lnTo>
                    <a:pt x="5130420" y="0"/>
                  </a:lnTo>
                  <a:lnTo>
                    <a:pt x="7900894" y="0"/>
                  </a:lnTo>
                  <a:lnTo>
                    <a:pt x="7801749" y="505141"/>
                  </a:lnTo>
                  <a:lnTo>
                    <a:pt x="5031275" y="505141"/>
                  </a:lnTo>
                  <a:lnTo>
                    <a:pt x="4973644" y="505141"/>
                  </a:lnTo>
                  <a:lnTo>
                    <a:pt x="2388004" y="505141"/>
                  </a:lnTo>
                  <a:lnTo>
                    <a:pt x="2203170" y="505141"/>
                  </a:lnTo>
                  <a:lnTo>
                    <a:pt x="0" y="505141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rgbClr val="FF883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C7DE66-DFC6-4269-8768-90F335222FB6}"/>
                </a:ext>
              </a:extLst>
            </p:cNvPr>
            <p:cNvSpPr/>
            <p:nvPr userDrawn="1"/>
          </p:nvSpPr>
          <p:spPr>
            <a:xfrm>
              <a:off x="-1" y="-3664"/>
              <a:ext cx="7902228" cy="201780"/>
            </a:xfrm>
            <a:custGeom>
              <a:avLst/>
              <a:gdLst>
                <a:gd name="connsiteX0" fmla="*/ 0 w 7902228"/>
                <a:gd name="connsiteY0" fmla="*/ 0 h 201780"/>
                <a:gd name="connsiteX1" fmla="*/ 19469 w 7902228"/>
                <a:gd name="connsiteY1" fmla="*/ 0 h 201780"/>
                <a:gd name="connsiteX2" fmla="*/ 18750 w 7902228"/>
                <a:gd name="connsiteY2" fmla="*/ 3664 h 201780"/>
                <a:gd name="connsiteX3" fmla="*/ 7902228 w 7902228"/>
                <a:gd name="connsiteY3" fmla="*/ 3664 h 201780"/>
                <a:gd name="connsiteX4" fmla="*/ 7863040 w 7902228"/>
                <a:gd name="connsiteY4" fmla="*/ 201780 h 201780"/>
                <a:gd name="connsiteX5" fmla="*/ 0 w 7902228"/>
                <a:gd name="connsiteY5" fmla="*/ 201780 h 20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02228" h="201780">
                  <a:moveTo>
                    <a:pt x="0" y="0"/>
                  </a:moveTo>
                  <a:lnTo>
                    <a:pt x="19469" y="0"/>
                  </a:lnTo>
                  <a:lnTo>
                    <a:pt x="18750" y="3664"/>
                  </a:lnTo>
                  <a:lnTo>
                    <a:pt x="7902228" y="3664"/>
                  </a:lnTo>
                  <a:lnTo>
                    <a:pt x="7863040" y="201780"/>
                  </a:lnTo>
                  <a:lnTo>
                    <a:pt x="0" y="20178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4CB18-B8D3-4B04-9423-5B1B4DFBB6EA}"/>
              </a:ext>
            </a:extLst>
          </p:cNvPr>
          <p:cNvSpPr/>
          <p:nvPr userDrawn="1"/>
        </p:nvSpPr>
        <p:spPr>
          <a:xfrm>
            <a:off x="2" y="6667404"/>
            <a:ext cx="9143427" cy="19060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3" name="Нижний колонтитул 2"/>
          <p:cNvSpPr txBox="1">
            <a:spLocks/>
          </p:cNvSpPr>
          <p:nvPr userDrawn="1"/>
        </p:nvSpPr>
        <p:spPr>
          <a:xfrm>
            <a:off x="76890" y="6650930"/>
            <a:ext cx="9077728" cy="207073"/>
          </a:xfrm>
          <a:prstGeom prst="rect">
            <a:avLst/>
          </a:prstGeom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900">
                <a:solidFill>
                  <a:schemeClr val="bg1"/>
                </a:solidFill>
              </a:rPr>
              <a:t>©2023 ООО </a:t>
            </a:r>
            <a:r>
              <a:rPr lang="ru-RU" sz="900" dirty="0">
                <a:solidFill>
                  <a:schemeClr val="bg1"/>
                </a:solidFill>
              </a:rPr>
              <a:t>«</a:t>
            </a:r>
            <a:r>
              <a:rPr lang="ru-RU" sz="900" dirty="0" err="1">
                <a:solidFill>
                  <a:schemeClr val="bg1"/>
                </a:solidFill>
              </a:rPr>
              <a:t>Юмакс</a:t>
            </a:r>
            <a:r>
              <a:rPr lang="ru-RU" sz="900" dirty="0">
                <a:solidFill>
                  <a:schemeClr val="bg1"/>
                </a:solidFill>
              </a:rPr>
              <a:t>». Все права защищены. Любое использование материалов допускается только с  письменного согласия компании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F328BF57-9594-481E-AD48-6340F84AD7F2}"/>
              </a:ext>
            </a:extLst>
          </p:cNvPr>
          <p:cNvSpPr/>
          <p:nvPr userDrawn="1"/>
        </p:nvSpPr>
        <p:spPr>
          <a:xfrm>
            <a:off x="263930" y="540492"/>
            <a:ext cx="7576420" cy="14399"/>
          </a:xfrm>
          <a:custGeom>
            <a:avLst/>
            <a:gdLst>
              <a:gd name="connsiteX0" fmla="*/ 12906 w 7576420"/>
              <a:gd name="connsiteY0" fmla="*/ 0 h 14399"/>
              <a:gd name="connsiteX1" fmla="*/ 338135 w 7576420"/>
              <a:gd name="connsiteY1" fmla="*/ 0 h 14399"/>
              <a:gd name="connsiteX2" fmla="*/ 2613047 w 7576420"/>
              <a:gd name="connsiteY2" fmla="*/ 0 h 14399"/>
              <a:gd name="connsiteX3" fmla="*/ 7576420 w 7576420"/>
              <a:gd name="connsiteY3" fmla="*/ 0 h 14399"/>
              <a:gd name="connsiteX4" fmla="*/ 7573710 w 7576420"/>
              <a:gd name="connsiteY4" fmla="*/ 14399 h 14399"/>
              <a:gd name="connsiteX5" fmla="*/ 2610338 w 7576420"/>
              <a:gd name="connsiteY5" fmla="*/ 14399 h 14399"/>
              <a:gd name="connsiteX6" fmla="*/ 325229 w 7576420"/>
              <a:gd name="connsiteY6" fmla="*/ 14399 h 14399"/>
              <a:gd name="connsiteX7" fmla="*/ 0 w 7576420"/>
              <a:gd name="connsiteY7" fmla="*/ 14399 h 1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6420" h="14399">
                <a:moveTo>
                  <a:pt x="12906" y="0"/>
                </a:moveTo>
                <a:lnTo>
                  <a:pt x="338135" y="0"/>
                </a:lnTo>
                <a:lnTo>
                  <a:pt x="2613047" y="0"/>
                </a:lnTo>
                <a:lnTo>
                  <a:pt x="7576420" y="0"/>
                </a:lnTo>
                <a:lnTo>
                  <a:pt x="7573710" y="14399"/>
                </a:lnTo>
                <a:lnTo>
                  <a:pt x="2610338" y="14399"/>
                </a:lnTo>
                <a:lnTo>
                  <a:pt x="325229" y="14399"/>
                </a:lnTo>
                <a:lnTo>
                  <a:pt x="0" y="143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68F3A54-AB4C-4C22-B898-008A8D9B15D5}"/>
              </a:ext>
            </a:extLst>
          </p:cNvPr>
          <p:cNvGrpSpPr/>
          <p:nvPr userDrawn="1"/>
        </p:nvGrpSpPr>
        <p:grpSpPr>
          <a:xfrm>
            <a:off x="7862628" y="-7395"/>
            <a:ext cx="87936" cy="562285"/>
            <a:chOff x="2897474" y="-3966"/>
            <a:chExt cx="87936" cy="562285"/>
          </a:xfrm>
        </p:grpSpPr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E8E0B185-6648-4CE4-B356-CF945D3A0703}"/>
                </a:ext>
              </a:extLst>
            </p:cNvPr>
            <p:cNvSpPr/>
            <p:nvPr userDrawn="1"/>
          </p:nvSpPr>
          <p:spPr>
            <a:xfrm rot="5962736">
              <a:off x="2890237" y="55207"/>
              <a:ext cx="154345" cy="36000"/>
            </a:xfrm>
            <a:custGeom>
              <a:avLst/>
              <a:gdLst>
                <a:gd name="connsiteX0" fmla="*/ 5947 w 154345"/>
                <a:gd name="connsiteY0" fmla="*/ 36000 h 36000"/>
                <a:gd name="connsiteX1" fmla="*/ 0 w 154345"/>
                <a:gd name="connsiteY1" fmla="*/ 0 h 36000"/>
                <a:gd name="connsiteX2" fmla="*/ 154345 w 154345"/>
                <a:gd name="connsiteY2" fmla="*/ 0 h 36000"/>
                <a:gd name="connsiteX3" fmla="*/ 122080 w 154345"/>
                <a:gd name="connsiteY3" fmla="*/ 36000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345" h="36000">
                  <a:moveTo>
                    <a:pt x="5947" y="36000"/>
                  </a:moveTo>
                  <a:lnTo>
                    <a:pt x="0" y="0"/>
                  </a:lnTo>
                  <a:lnTo>
                    <a:pt x="154345" y="0"/>
                  </a:lnTo>
                  <a:lnTo>
                    <a:pt x="122080" y="36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F63888E7-2E3F-4DE1-93DF-365B8D498945}"/>
                </a:ext>
              </a:extLst>
            </p:cNvPr>
            <p:cNvSpPr/>
            <p:nvPr userDrawn="1"/>
          </p:nvSpPr>
          <p:spPr>
            <a:xfrm rot="16839288">
              <a:off x="2704716" y="351161"/>
              <a:ext cx="399916" cy="14400"/>
            </a:xfrm>
            <a:custGeom>
              <a:avLst/>
              <a:gdLst>
                <a:gd name="connsiteX0" fmla="*/ 399916 w 399916"/>
                <a:gd name="connsiteY0" fmla="*/ 0 h 14400"/>
                <a:gd name="connsiteX1" fmla="*/ 386113 w 399916"/>
                <a:gd name="connsiteY1" fmla="*/ 14400 h 14400"/>
                <a:gd name="connsiteX2" fmla="*/ 2710 w 399916"/>
                <a:gd name="connsiteY2" fmla="*/ 14400 h 14400"/>
                <a:gd name="connsiteX3" fmla="*/ 0 w 399916"/>
                <a:gd name="connsiteY3" fmla="*/ 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916" h="14400">
                  <a:moveTo>
                    <a:pt x="399916" y="0"/>
                  </a:moveTo>
                  <a:lnTo>
                    <a:pt x="386113" y="14400"/>
                  </a:lnTo>
                  <a:lnTo>
                    <a:pt x="271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33" name="Параллелограмм 32">
            <a:extLst>
              <a:ext uri="{FF2B5EF4-FFF2-40B4-BE49-F238E27FC236}">
                <a16:creationId xmlns:a16="http://schemas.microsoft.com/office/drawing/2014/main" id="{F753F0FD-75F2-4A70-A5E9-DD4E055B96B7}"/>
              </a:ext>
            </a:extLst>
          </p:cNvPr>
          <p:cNvSpPr/>
          <p:nvPr userDrawn="1"/>
        </p:nvSpPr>
        <p:spPr>
          <a:xfrm>
            <a:off x="72161" y="52248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BA4316BC-F973-4051-95C2-8F47A4BAD57E}"/>
              </a:ext>
            </a:extLst>
          </p:cNvPr>
          <p:cNvGrpSpPr/>
          <p:nvPr userDrawn="1"/>
        </p:nvGrpSpPr>
        <p:grpSpPr>
          <a:xfrm>
            <a:off x="-22854" y="0"/>
            <a:ext cx="2300021" cy="505143"/>
            <a:chOff x="-22854" y="0"/>
            <a:chExt cx="2300021" cy="505143"/>
          </a:xfrm>
        </p:grpSpPr>
        <p:sp>
          <p:nvSpPr>
            <p:cNvPr id="40" name="Полилиния: фигура 39">
              <a:extLst>
                <a:ext uri="{FF2B5EF4-FFF2-40B4-BE49-F238E27FC236}">
                  <a16:creationId xmlns:a16="http://schemas.microsoft.com/office/drawing/2014/main" id="{7D3A4C0D-1AF8-4AB6-A9D8-4327A18E71A8}"/>
                </a:ext>
              </a:extLst>
            </p:cNvPr>
            <p:cNvSpPr/>
            <p:nvPr userDrawn="1"/>
          </p:nvSpPr>
          <p:spPr>
            <a:xfrm>
              <a:off x="-22854" y="1"/>
              <a:ext cx="1781543" cy="505142"/>
            </a:xfrm>
            <a:custGeom>
              <a:avLst/>
              <a:gdLst>
                <a:gd name="connsiteX0" fmla="*/ 0 w 1781543"/>
                <a:gd name="connsiteY0" fmla="*/ 0 h 505142"/>
                <a:gd name="connsiteX1" fmla="*/ 1781543 w 1781543"/>
                <a:gd name="connsiteY1" fmla="*/ 0 h 505142"/>
                <a:gd name="connsiteX2" fmla="*/ 1682861 w 1781543"/>
                <a:gd name="connsiteY2" fmla="*/ 505142 h 505142"/>
                <a:gd name="connsiteX3" fmla="*/ 0 w 1781543"/>
                <a:gd name="connsiteY3" fmla="*/ 505142 h 50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43" h="505142">
                  <a:moveTo>
                    <a:pt x="0" y="0"/>
                  </a:moveTo>
                  <a:lnTo>
                    <a:pt x="1781543" y="0"/>
                  </a:lnTo>
                  <a:lnTo>
                    <a:pt x="1682861" y="505142"/>
                  </a:lnTo>
                  <a:lnTo>
                    <a:pt x="0" y="505142"/>
                  </a:lnTo>
                  <a:close/>
                </a:path>
              </a:pathLst>
            </a:custGeom>
            <a:pattFill prst="wdUpDiag">
              <a:fgClr>
                <a:srgbClr val="7D7D7D"/>
              </a:fgClr>
              <a:bgClr>
                <a:srgbClr val="7272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90F3B024-669F-493F-AC46-8D34C764EBFB}"/>
                </a:ext>
              </a:extLst>
            </p:cNvPr>
            <p:cNvSpPr/>
            <p:nvPr userDrawn="1"/>
          </p:nvSpPr>
          <p:spPr>
            <a:xfrm>
              <a:off x="651054" y="38640"/>
              <a:ext cx="1626113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Теория</a:t>
              </a:r>
            </a:p>
          </p:txBody>
        </p:sp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356ABF33-4C10-474F-A304-5321ED8BB188}"/>
                </a:ext>
              </a:extLst>
            </p:cNvPr>
            <p:cNvSpPr/>
            <p:nvPr userDrawn="1"/>
          </p:nvSpPr>
          <p:spPr>
            <a:xfrm>
              <a:off x="-16891" y="0"/>
              <a:ext cx="1775579" cy="288320"/>
            </a:xfrm>
            <a:custGeom>
              <a:avLst/>
              <a:gdLst>
                <a:gd name="connsiteX0" fmla="*/ 0 w 1775579"/>
                <a:gd name="connsiteY0" fmla="*/ 0 h 288320"/>
                <a:gd name="connsiteX1" fmla="*/ 1775579 w 1775579"/>
                <a:gd name="connsiteY1" fmla="*/ 0 h 288320"/>
                <a:gd name="connsiteX2" fmla="*/ 1719254 w 1775579"/>
                <a:gd name="connsiteY2" fmla="*/ 288320 h 288320"/>
                <a:gd name="connsiteX3" fmla="*/ 0 w 1775579"/>
                <a:gd name="connsiteY3" fmla="*/ 288320 h 28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579" h="288320">
                  <a:moveTo>
                    <a:pt x="0" y="0"/>
                  </a:moveTo>
                  <a:lnTo>
                    <a:pt x="1775579" y="0"/>
                  </a:lnTo>
                  <a:lnTo>
                    <a:pt x="1719254" y="288320"/>
                  </a:lnTo>
                  <a:lnTo>
                    <a:pt x="0" y="28832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AE60BD3A-65E1-4E69-887E-B00FB4E2DF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93" y="91822"/>
              <a:ext cx="355266" cy="355266"/>
            </a:xfrm>
            <a:prstGeom prst="rect">
              <a:avLst/>
            </a:prstGeom>
          </p:spPr>
        </p:pic>
      </p:grp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B58BC54-9BCB-4E39-808E-2E33A81675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3" y="-47101"/>
            <a:ext cx="1086636" cy="6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Ито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4CB18-B8D3-4B04-9423-5B1B4DFBB6EA}"/>
              </a:ext>
            </a:extLst>
          </p:cNvPr>
          <p:cNvSpPr/>
          <p:nvPr userDrawn="1"/>
        </p:nvSpPr>
        <p:spPr>
          <a:xfrm>
            <a:off x="2" y="6667404"/>
            <a:ext cx="9143427" cy="19060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3" name="Нижний колонтитул 2"/>
          <p:cNvSpPr txBox="1">
            <a:spLocks/>
          </p:cNvSpPr>
          <p:nvPr userDrawn="1"/>
        </p:nvSpPr>
        <p:spPr>
          <a:xfrm>
            <a:off x="76890" y="6650930"/>
            <a:ext cx="9077728" cy="207073"/>
          </a:xfrm>
          <a:prstGeom prst="rect">
            <a:avLst/>
          </a:prstGeom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900">
                <a:solidFill>
                  <a:schemeClr val="bg1"/>
                </a:solidFill>
              </a:rPr>
              <a:t>©2023 ООО </a:t>
            </a:r>
            <a:r>
              <a:rPr lang="ru-RU" sz="900" dirty="0">
                <a:solidFill>
                  <a:schemeClr val="bg1"/>
                </a:solidFill>
              </a:rPr>
              <a:t>«</a:t>
            </a:r>
            <a:r>
              <a:rPr lang="ru-RU" sz="900" dirty="0" err="1">
                <a:solidFill>
                  <a:schemeClr val="bg1"/>
                </a:solidFill>
              </a:rPr>
              <a:t>Юмакс</a:t>
            </a:r>
            <a:r>
              <a:rPr lang="ru-RU" sz="900" dirty="0">
                <a:solidFill>
                  <a:schemeClr val="bg1"/>
                </a:solidFill>
              </a:rPr>
              <a:t>». Все права защищены. Любое использование материалов допускается только с  письменного согласия компании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3" name="Полилиния: фигура 52">
            <a:extLst>
              <a:ext uri="{FF2B5EF4-FFF2-40B4-BE49-F238E27FC236}">
                <a16:creationId xmlns:a16="http://schemas.microsoft.com/office/drawing/2014/main" id="{6792C9D7-CDE6-4991-9AE3-8B8073A68764}"/>
              </a:ext>
            </a:extLst>
          </p:cNvPr>
          <p:cNvSpPr/>
          <p:nvPr userDrawn="1"/>
        </p:nvSpPr>
        <p:spPr>
          <a:xfrm>
            <a:off x="0" y="2629"/>
            <a:ext cx="1836464" cy="535833"/>
          </a:xfrm>
          <a:custGeom>
            <a:avLst/>
            <a:gdLst>
              <a:gd name="connsiteX0" fmla="*/ 0 w 1836464"/>
              <a:gd name="connsiteY0" fmla="*/ 0 h 535833"/>
              <a:gd name="connsiteX1" fmla="*/ 1836464 w 1836464"/>
              <a:gd name="connsiteY1" fmla="*/ 337 h 535833"/>
              <a:gd name="connsiteX2" fmla="*/ 1731533 w 1836464"/>
              <a:gd name="connsiteY2" fmla="*/ 535833 h 535833"/>
              <a:gd name="connsiteX3" fmla="*/ 1324531 w 1836464"/>
              <a:gd name="connsiteY3" fmla="*/ 535833 h 535833"/>
              <a:gd name="connsiteX4" fmla="*/ 0 w 1836464"/>
              <a:gd name="connsiteY4" fmla="*/ 535833 h 53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6464" h="535833">
                <a:moveTo>
                  <a:pt x="0" y="0"/>
                </a:moveTo>
                <a:lnTo>
                  <a:pt x="1836464" y="337"/>
                </a:lnTo>
                <a:lnTo>
                  <a:pt x="1731533" y="535833"/>
                </a:lnTo>
                <a:lnTo>
                  <a:pt x="1324531" y="535833"/>
                </a:lnTo>
                <a:lnTo>
                  <a:pt x="0" y="535833"/>
                </a:lnTo>
                <a:close/>
              </a:path>
            </a:pathLst>
          </a:custGeom>
          <a:pattFill prst="wdUpDiag">
            <a:fgClr>
              <a:srgbClr val="F7F7F7"/>
            </a:fgClr>
            <a:bgClr>
              <a:srgbClr val="F9F9F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2F986F5-49C8-4AAC-81A0-740371AFE1F7}"/>
              </a:ext>
            </a:extLst>
          </p:cNvPr>
          <p:cNvGrpSpPr/>
          <p:nvPr userDrawn="1"/>
        </p:nvGrpSpPr>
        <p:grpSpPr>
          <a:xfrm>
            <a:off x="1756953" y="-7395"/>
            <a:ext cx="87936" cy="562285"/>
            <a:chOff x="2897474" y="-3966"/>
            <a:chExt cx="87936" cy="562285"/>
          </a:xfrm>
        </p:grpSpPr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FC39217F-0820-465F-AF47-710AE9F6842F}"/>
                </a:ext>
              </a:extLst>
            </p:cNvPr>
            <p:cNvSpPr/>
            <p:nvPr userDrawn="1"/>
          </p:nvSpPr>
          <p:spPr>
            <a:xfrm rot="5962736">
              <a:off x="2890237" y="55207"/>
              <a:ext cx="154345" cy="36000"/>
            </a:xfrm>
            <a:custGeom>
              <a:avLst/>
              <a:gdLst>
                <a:gd name="connsiteX0" fmla="*/ 5947 w 154345"/>
                <a:gd name="connsiteY0" fmla="*/ 36000 h 36000"/>
                <a:gd name="connsiteX1" fmla="*/ 0 w 154345"/>
                <a:gd name="connsiteY1" fmla="*/ 0 h 36000"/>
                <a:gd name="connsiteX2" fmla="*/ 154345 w 154345"/>
                <a:gd name="connsiteY2" fmla="*/ 0 h 36000"/>
                <a:gd name="connsiteX3" fmla="*/ 122080 w 154345"/>
                <a:gd name="connsiteY3" fmla="*/ 36000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345" h="36000">
                  <a:moveTo>
                    <a:pt x="5947" y="36000"/>
                  </a:moveTo>
                  <a:lnTo>
                    <a:pt x="0" y="0"/>
                  </a:lnTo>
                  <a:lnTo>
                    <a:pt x="154345" y="0"/>
                  </a:lnTo>
                  <a:lnTo>
                    <a:pt x="122080" y="36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EEF9A4C0-7B25-442C-BEA4-5FBF5D02434B}"/>
                </a:ext>
              </a:extLst>
            </p:cNvPr>
            <p:cNvSpPr/>
            <p:nvPr userDrawn="1"/>
          </p:nvSpPr>
          <p:spPr>
            <a:xfrm rot="16839288">
              <a:off x="2704716" y="351161"/>
              <a:ext cx="399916" cy="14400"/>
            </a:xfrm>
            <a:custGeom>
              <a:avLst/>
              <a:gdLst>
                <a:gd name="connsiteX0" fmla="*/ 399916 w 399916"/>
                <a:gd name="connsiteY0" fmla="*/ 0 h 14400"/>
                <a:gd name="connsiteX1" fmla="*/ 386113 w 399916"/>
                <a:gd name="connsiteY1" fmla="*/ 14400 h 14400"/>
                <a:gd name="connsiteX2" fmla="*/ 2710 w 399916"/>
                <a:gd name="connsiteY2" fmla="*/ 14400 h 14400"/>
                <a:gd name="connsiteX3" fmla="*/ 0 w 399916"/>
                <a:gd name="connsiteY3" fmla="*/ 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916" h="14400">
                  <a:moveTo>
                    <a:pt x="399916" y="0"/>
                  </a:moveTo>
                  <a:lnTo>
                    <a:pt x="386113" y="14400"/>
                  </a:lnTo>
                  <a:lnTo>
                    <a:pt x="271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7AD58BA-C1DC-4828-AC24-FC0B031AF2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3" y="-47101"/>
            <a:ext cx="1086636" cy="611233"/>
          </a:xfrm>
          <a:prstGeom prst="rect">
            <a:avLst/>
          </a:prstGeom>
        </p:spPr>
      </p:pic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ABAC7EA9-DB13-4CC4-BBD0-227271CA4521}"/>
              </a:ext>
            </a:extLst>
          </p:cNvPr>
          <p:cNvGrpSpPr/>
          <p:nvPr userDrawn="1"/>
        </p:nvGrpSpPr>
        <p:grpSpPr>
          <a:xfrm>
            <a:off x="7945846" y="532939"/>
            <a:ext cx="1198154" cy="36000"/>
            <a:chOff x="7945846" y="532939"/>
            <a:chExt cx="1198154" cy="36000"/>
          </a:xfrm>
        </p:grpSpPr>
        <p:sp>
          <p:nvSpPr>
            <p:cNvPr id="48" name="Параллелограмм 47">
              <a:extLst>
                <a:ext uri="{FF2B5EF4-FFF2-40B4-BE49-F238E27FC236}">
                  <a16:creationId xmlns:a16="http://schemas.microsoft.com/office/drawing/2014/main" id="{A6C90B00-8AB7-45C5-89DB-9C6B3962D334}"/>
                </a:ext>
              </a:extLst>
            </p:cNvPr>
            <p:cNvSpPr/>
            <p:nvPr userDrawn="1"/>
          </p:nvSpPr>
          <p:spPr>
            <a:xfrm flipH="1" flipV="1">
              <a:off x="7945846" y="532939"/>
              <a:ext cx="186641" cy="36000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D3A60FA7-C934-4097-96EB-B9704D3934E7}"/>
                </a:ext>
              </a:extLst>
            </p:cNvPr>
            <p:cNvSpPr/>
            <p:nvPr userDrawn="1"/>
          </p:nvSpPr>
          <p:spPr>
            <a:xfrm flipH="1" flipV="1">
              <a:off x="8150426" y="546987"/>
              <a:ext cx="993574" cy="14402"/>
            </a:xfrm>
            <a:custGeom>
              <a:avLst/>
              <a:gdLst>
                <a:gd name="connsiteX0" fmla="*/ 324707 w 993574"/>
                <a:gd name="connsiteY0" fmla="*/ 14402 h 14402"/>
                <a:gd name="connsiteX1" fmla="*/ 0 w 993574"/>
                <a:gd name="connsiteY1" fmla="*/ 14402 h 14402"/>
                <a:gd name="connsiteX2" fmla="*/ 0 w 993574"/>
                <a:gd name="connsiteY2" fmla="*/ 2 h 14402"/>
                <a:gd name="connsiteX3" fmla="*/ 293775 w 993574"/>
                <a:gd name="connsiteY3" fmla="*/ 2 h 14402"/>
                <a:gd name="connsiteX4" fmla="*/ 293777 w 993574"/>
                <a:gd name="connsiteY4" fmla="*/ 0 h 14402"/>
                <a:gd name="connsiteX5" fmla="*/ 993574 w 993574"/>
                <a:gd name="connsiteY5" fmla="*/ 0 h 14402"/>
                <a:gd name="connsiteX6" fmla="*/ 980675 w 993574"/>
                <a:gd name="connsiteY6" fmla="*/ 14400 h 14402"/>
                <a:gd name="connsiteX7" fmla="*/ 324709 w 993574"/>
                <a:gd name="connsiteY7" fmla="*/ 14400 h 1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574" h="14402">
                  <a:moveTo>
                    <a:pt x="324707" y="14402"/>
                  </a:moveTo>
                  <a:lnTo>
                    <a:pt x="0" y="14402"/>
                  </a:lnTo>
                  <a:lnTo>
                    <a:pt x="0" y="2"/>
                  </a:lnTo>
                  <a:lnTo>
                    <a:pt x="293775" y="2"/>
                  </a:lnTo>
                  <a:lnTo>
                    <a:pt x="293777" y="0"/>
                  </a:lnTo>
                  <a:lnTo>
                    <a:pt x="993574" y="0"/>
                  </a:lnTo>
                  <a:lnTo>
                    <a:pt x="980675" y="14400"/>
                  </a:lnTo>
                  <a:lnTo>
                    <a:pt x="324709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61" name="Полилиния: фигура 60">
            <a:extLst>
              <a:ext uri="{FF2B5EF4-FFF2-40B4-BE49-F238E27FC236}">
                <a16:creationId xmlns:a16="http://schemas.microsoft.com/office/drawing/2014/main" id="{BAA72990-6307-4DDD-A364-3DC946BC3545}"/>
              </a:ext>
            </a:extLst>
          </p:cNvPr>
          <p:cNvSpPr/>
          <p:nvPr userDrawn="1"/>
        </p:nvSpPr>
        <p:spPr>
          <a:xfrm>
            <a:off x="263931" y="540490"/>
            <a:ext cx="1473151" cy="14400"/>
          </a:xfrm>
          <a:custGeom>
            <a:avLst/>
            <a:gdLst>
              <a:gd name="connsiteX0" fmla="*/ 12906 w 1473151"/>
              <a:gd name="connsiteY0" fmla="*/ 0 h 14400"/>
              <a:gd name="connsiteX1" fmla="*/ 338135 w 1473151"/>
              <a:gd name="connsiteY1" fmla="*/ 0 h 14400"/>
              <a:gd name="connsiteX2" fmla="*/ 1473151 w 1473151"/>
              <a:gd name="connsiteY2" fmla="*/ 0 h 14400"/>
              <a:gd name="connsiteX3" fmla="*/ 1470442 w 1473151"/>
              <a:gd name="connsiteY3" fmla="*/ 14400 h 14400"/>
              <a:gd name="connsiteX4" fmla="*/ 325229 w 1473151"/>
              <a:gd name="connsiteY4" fmla="*/ 14400 h 14400"/>
              <a:gd name="connsiteX5" fmla="*/ 0 w 1473151"/>
              <a:gd name="connsiteY5" fmla="*/ 14400 h 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151" h="14400">
                <a:moveTo>
                  <a:pt x="12906" y="0"/>
                </a:moveTo>
                <a:lnTo>
                  <a:pt x="338135" y="0"/>
                </a:lnTo>
                <a:lnTo>
                  <a:pt x="1473151" y="0"/>
                </a:lnTo>
                <a:lnTo>
                  <a:pt x="1470442" y="14400"/>
                </a:lnTo>
                <a:lnTo>
                  <a:pt x="325229" y="14400"/>
                </a:lnTo>
                <a:lnTo>
                  <a:pt x="0" y="14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6" name="Параллелограмм 55">
            <a:extLst>
              <a:ext uri="{FF2B5EF4-FFF2-40B4-BE49-F238E27FC236}">
                <a16:creationId xmlns:a16="http://schemas.microsoft.com/office/drawing/2014/main" id="{17C9E338-C01B-4CEA-810F-58CD50D55F4B}"/>
              </a:ext>
            </a:extLst>
          </p:cNvPr>
          <p:cNvSpPr/>
          <p:nvPr userDrawn="1"/>
        </p:nvSpPr>
        <p:spPr>
          <a:xfrm>
            <a:off x="72161" y="522489"/>
            <a:ext cx="186641" cy="36000"/>
          </a:xfrm>
          <a:prstGeom prst="parallelogram">
            <a:avLst>
              <a:gd name="adj" fmla="val 896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819CD87-12E2-453F-B21B-AEFED732B42E}"/>
              </a:ext>
            </a:extLst>
          </p:cNvPr>
          <p:cNvGrpSpPr/>
          <p:nvPr userDrawn="1"/>
        </p:nvGrpSpPr>
        <p:grpSpPr>
          <a:xfrm>
            <a:off x="-1" y="0"/>
            <a:ext cx="2300022" cy="505143"/>
            <a:chOff x="-22855" y="0"/>
            <a:chExt cx="2300022" cy="505143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BBED898-4C4A-4B3C-86A7-6E8849001894}"/>
                </a:ext>
              </a:extLst>
            </p:cNvPr>
            <p:cNvGrpSpPr/>
            <p:nvPr userDrawn="1"/>
          </p:nvGrpSpPr>
          <p:grpSpPr>
            <a:xfrm>
              <a:off x="-22855" y="0"/>
              <a:ext cx="2300022" cy="505143"/>
              <a:chOff x="-22855" y="0"/>
              <a:chExt cx="2300022" cy="505143"/>
            </a:xfrm>
          </p:grpSpPr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EE13C2FE-6C04-4693-A6FB-92F0CF708AD2}"/>
                  </a:ext>
                </a:extLst>
              </p:cNvPr>
              <p:cNvSpPr/>
              <p:nvPr userDrawn="1"/>
            </p:nvSpPr>
            <p:spPr>
              <a:xfrm>
                <a:off x="-22854" y="1"/>
                <a:ext cx="1781543" cy="505142"/>
              </a:xfrm>
              <a:custGeom>
                <a:avLst/>
                <a:gdLst>
                  <a:gd name="connsiteX0" fmla="*/ 0 w 1781543"/>
                  <a:gd name="connsiteY0" fmla="*/ 0 h 505142"/>
                  <a:gd name="connsiteX1" fmla="*/ 1781543 w 1781543"/>
                  <a:gd name="connsiteY1" fmla="*/ 0 h 505142"/>
                  <a:gd name="connsiteX2" fmla="*/ 1682861 w 1781543"/>
                  <a:gd name="connsiteY2" fmla="*/ 505142 h 505142"/>
                  <a:gd name="connsiteX3" fmla="*/ 0 w 1781543"/>
                  <a:gd name="connsiteY3" fmla="*/ 505142 h 505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1543" h="505142">
                    <a:moveTo>
                      <a:pt x="0" y="0"/>
                    </a:moveTo>
                    <a:lnTo>
                      <a:pt x="1781543" y="0"/>
                    </a:lnTo>
                    <a:lnTo>
                      <a:pt x="1682861" y="505142"/>
                    </a:lnTo>
                    <a:lnTo>
                      <a:pt x="0" y="505142"/>
                    </a:lnTo>
                    <a:close/>
                  </a:path>
                </a:pathLst>
              </a:custGeom>
              <a:pattFill prst="wdUpDiag">
                <a:fgClr>
                  <a:srgbClr val="7D7D7D"/>
                </a:fgClr>
                <a:bgClr>
                  <a:srgbClr val="72727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47D7F04-D75A-45F2-972D-899A81408F3D}"/>
                  </a:ext>
                </a:extLst>
              </p:cNvPr>
              <p:cNvSpPr/>
              <p:nvPr userDrawn="1"/>
            </p:nvSpPr>
            <p:spPr>
              <a:xfrm>
                <a:off x="651054" y="38640"/>
                <a:ext cx="1626113" cy="4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ИТОГ</a:t>
                </a:r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0DC01101-D028-45BE-9C13-67B0802E27D6}"/>
                  </a:ext>
                </a:extLst>
              </p:cNvPr>
              <p:cNvSpPr/>
              <p:nvPr userDrawn="1"/>
            </p:nvSpPr>
            <p:spPr>
              <a:xfrm>
                <a:off x="-22855" y="0"/>
                <a:ext cx="1781543" cy="288320"/>
              </a:xfrm>
              <a:custGeom>
                <a:avLst/>
                <a:gdLst>
                  <a:gd name="connsiteX0" fmla="*/ 0 w 1775579"/>
                  <a:gd name="connsiteY0" fmla="*/ 0 h 288320"/>
                  <a:gd name="connsiteX1" fmla="*/ 1775579 w 1775579"/>
                  <a:gd name="connsiteY1" fmla="*/ 0 h 288320"/>
                  <a:gd name="connsiteX2" fmla="*/ 1719254 w 1775579"/>
                  <a:gd name="connsiteY2" fmla="*/ 288320 h 288320"/>
                  <a:gd name="connsiteX3" fmla="*/ 0 w 1775579"/>
                  <a:gd name="connsiteY3" fmla="*/ 288320 h 28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579" h="288320">
                    <a:moveTo>
                      <a:pt x="0" y="0"/>
                    </a:moveTo>
                    <a:lnTo>
                      <a:pt x="1775579" y="0"/>
                    </a:lnTo>
                    <a:lnTo>
                      <a:pt x="1719254" y="288320"/>
                    </a:lnTo>
                    <a:lnTo>
                      <a:pt x="0" y="288320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505E218C-DB20-409F-9C8B-B87D49AE57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02" y="81051"/>
              <a:ext cx="315680" cy="315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2B88-1BEA-443D-B176-69EC543C78DF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46EA-D840-4C6D-AD14-FE220876E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0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258C9E-95A3-4EB0-964F-1D75F64CA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022" y="3485444"/>
            <a:ext cx="6953956" cy="792088"/>
          </a:xfrm>
        </p:spPr>
        <p:txBody>
          <a:bodyPr>
            <a:normAutofit/>
          </a:bodyPr>
          <a:lstStyle/>
          <a:p>
            <a:r>
              <a:rPr lang="ru-RU" sz="4000" smtClean="0"/>
              <a:t>Повторение</a:t>
            </a:r>
            <a:r>
              <a:rPr lang="en-US" sz="4000" smtClean="0"/>
              <a:t>,</a:t>
            </a:r>
            <a:r>
              <a:rPr lang="ru-RU" sz="4000" smtClean="0"/>
              <a:t> алгоритмы</a:t>
            </a:r>
            <a:r>
              <a:rPr lang="en-US" sz="4000" smtClean="0"/>
              <a:t>,</a:t>
            </a:r>
            <a:r>
              <a:rPr lang="ru-RU" sz="4000" smtClean="0"/>
              <a:t> </a:t>
            </a:r>
            <a:r>
              <a:rPr lang="en-US" sz="4000" smtClean="0"/>
              <a:t>GIT</a:t>
            </a:r>
            <a:endParaRPr lang="ru-RU" sz="4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302F5EC-D81A-41F0-84BD-968D09DD8FA4}"/>
              </a:ext>
            </a:extLst>
          </p:cNvPr>
          <p:cNvSpPr txBox="1">
            <a:spLocks/>
          </p:cNvSpPr>
          <p:nvPr/>
        </p:nvSpPr>
        <p:spPr>
          <a:xfrm>
            <a:off x="6330055" y="778572"/>
            <a:ext cx="2700956" cy="96988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</a:rPr>
              <a:t>DS</a:t>
            </a:r>
            <a:r>
              <a:rPr lang="ru-RU" b="1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</a:rPr>
              <a:t>программирование</a:t>
            </a:r>
            <a:endParaRPr lang="ru-RU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D766E44-9B5A-46D9-8999-E30FA29CA04F}"/>
              </a:ext>
            </a:extLst>
          </p:cNvPr>
          <p:cNvSpPr txBox="1">
            <a:spLocks/>
          </p:cNvSpPr>
          <p:nvPr/>
        </p:nvSpPr>
        <p:spPr>
          <a:xfrm>
            <a:off x="0" y="4038208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b="1" kern="1200" dirty="0">
                <a:solidFill>
                  <a:schemeClr val="bg1"/>
                </a:solidFill>
                <a:uFillTx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272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Асимптотическая сложность </a:t>
            </a:r>
            <a:r>
              <a:rPr lang="ru-RU"/>
              <a:t>– это способ подсчета необходимых вычислительных ресурсов (время, память) во время выполнения программы. </a:t>
            </a:r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593048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говорят об асимптотике, чаще всего имеют в виду Big O Notation (или О-большое). Оно позволяет описать наихудший из сценариев работы программы.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1828799" y="4781329"/>
          <a:ext cx="2284365" cy="10738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4365">
                  <a:extLst>
                    <a:ext uri="{9D8B030D-6E8A-4147-A177-3AD203B41FA5}">
                      <a16:colId xmlns:a16="http://schemas.microsoft.com/office/drawing/2014/main" val="1820436456"/>
                    </a:ext>
                  </a:extLst>
                </a:gridCol>
              </a:tblGrid>
              <a:tr h="231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400" b="1" kern="1200" dirty="0" err="1">
                          <a:solidFill>
                            <a:schemeClr val="accent3"/>
                          </a:solidFill>
                          <a:effectLst/>
                        </a:rPr>
                        <a:t>Python</a:t>
                      </a:r>
                      <a:endParaRPr lang="ru-RU" sz="1400" b="1" kern="1200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43432"/>
                  </a:ext>
                </a:extLst>
              </a:tr>
              <a:tr h="4368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range(n):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  <a:endParaRPr lang="en-US" sz="1100" b="1" baseline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580083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0934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68386" y="4301067"/>
            <a:ext cx="8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O(N)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40173" y="3820804"/>
            <a:ext cx="30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/>
              <a:t>Сложность бывает разной</a:t>
            </a:r>
            <a:r>
              <a:rPr lang="en-US" b="1" smtClean="0"/>
              <a:t>: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147573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Асимптотическая сложность </a:t>
            </a:r>
            <a:r>
              <a:rPr lang="ru-RU"/>
              <a:t>– это способ подсчета необходимых вычислительных ресурсов (время, память) во время выполнения программы. </a:t>
            </a:r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593048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говорят об асимптотике, чаще всего имеют в виду Big O Notation (или О-большое). Оно позволяет описать наихудший из сценариев работы программы.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1828799" y="4781329"/>
          <a:ext cx="2284365" cy="10738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4365">
                  <a:extLst>
                    <a:ext uri="{9D8B030D-6E8A-4147-A177-3AD203B41FA5}">
                      <a16:colId xmlns:a16="http://schemas.microsoft.com/office/drawing/2014/main" val="1820436456"/>
                    </a:ext>
                  </a:extLst>
                </a:gridCol>
              </a:tblGrid>
              <a:tr h="231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400" b="1" kern="1200" dirty="0" err="1">
                          <a:solidFill>
                            <a:schemeClr val="accent3"/>
                          </a:solidFill>
                          <a:effectLst/>
                        </a:rPr>
                        <a:t>Python</a:t>
                      </a:r>
                      <a:endParaRPr lang="ru-RU" sz="1400" b="1" kern="1200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43432"/>
                  </a:ext>
                </a:extLst>
              </a:tr>
              <a:tr h="4368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range(n):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  <a:endParaRPr lang="en-US" sz="1100" b="1" baseline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580083"/>
                  </a:ext>
                </a:extLst>
              </a:tr>
              <a:tr h="22933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0934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68386" y="4301067"/>
            <a:ext cx="8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O(N)</a:t>
            </a:r>
            <a:endParaRPr lang="ru-RU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/>
          </p:nvPr>
        </p:nvGraphicFramePr>
        <p:xfrm>
          <a:off x="5266638" y="4781330"/>
          <a:ext cx="2364651" cy="12908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64651">
                  <a:extLst>
                    <a:ext uri="{9D8B030D-6E8A-4147-A177-3AD203B41FA5}">
                      <a16:colId xmlns:a16="http://schemas.microsoft.com/office/drawing/2014/main" val="1820436456"/>
                    </a:ext>
                  </a:extLst>
                </a:gridCol>
              </a:tblGrid>
              <a:tr h="25117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400" b="1" kern="1200" dirty="0" err="1">
                          <a:solidFill>
                            <a:schemeClr val="accent3"/>
                          </a:solidFill>
                          <a:effectLst/>
                        </a:rPr>
                        <a:t>Python</a:t>
                      </a:r>
                      <a:endParaRPr lang="ru-RU" sz="1400" b="1" kern="1200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43432"/>
                  </a:ext>
                </a:extLst>
              </a:tr>
              <a:tr h="561258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range(n):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y in range(n):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y)</a:t>
                      </a:r>
                      <a:endParaRPr lang="en-US" sz="1100" b="1" baseline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580083"/>
                  </a:ext>
                </a:extLst>
              </a:tr>
              <a:tr h="26145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09349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06225" y="4301067"/>
            <a:ext cx="117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O(N ** 2)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40173" y="3820804"/>
            <a:ext cx="30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/>
              <a:t>Сложность бывает разной</a:t>
            </a:r>
            <a:r>
              <a:rPr lang="en-US" b="1" smtClean="0"/>
              <a:t>: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40132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Асимптотическая сложность </a:t>
            </a:r>
            <a:r>
              <a:rPr lang="ru-RU"/>
              <a:t>– это способ подсчета необходимых вычислительных ресурсов (время, память) во время выполнения программы. </a:t>
            </a:r>
          </a:p>
        </p:txBody>
      </p:sp>
      <p:pic>
        <p:nvPicPr>
          <p:cNvPr id="20" name="Рисунок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50" y="2447962"/>
            <a:ext cx="4317495" cy="3866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81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E920CDE6-E9FB-43A1-8D4E-8BA5B25660CB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96" name="Параллелограмм 95">
              <a:extLst>
                <a:ext uri="{FF2B5EF4-FFF2-40B4-BE49-F238E27FC236}">
                  <a16:creationId xmlns:a16="http://schemas.microsoft.com/office/drawing/2014/main" id="{C0F3BF6C-190A-4F01-95BA-0D1EA783B93C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араллелограмм 97">
              <a:extLst>
                <a:ext uri="{FF2B5EF4-FFF2-40B4-BE49-F238E27FC236}">
                  <a16:creationId xmlns:a16="http://schemas.microsoft.com/office/drawing/2014/main" id="{F8DF2F77-0041-40E6-8433-FB53648703F4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DF31C0E7-9214-4FAD-9255-4E98EFAB11D7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A82934E6-CF0D-4236-812E-9FD7F06A7A50}"/>
              </a:ext>
            </a:extLst>
          </p:cNvPr>
          <p:cNvSpPr/>
          <p:nvPr/>
        </p:nvSpPr>
        <p:spPr>
          <a:xfrm>
            <a:off x="1035431" y="2844225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mtClean="0">
                <a:solidFill>
                  <a:schemeClr val="accent2"/>
                </a:solidFill>
              </a:rPr>
              <a:t>GIT</a:t>
            </a:r>
            <a:endParaRPr lang="ru-RU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2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300797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GIT - </a:t>
            </a:r>
            <a:r>
              <a:rPr lang="ru-RU"/>
              <a:t>распределенная система контроля версий (разновидность </a:t>
            </a:r>
            <a:r>
              <a:rPr lang="en-US" smtClean="0"/>
              <a:t>VCS – version control systems</a:t>
            </a:r>
            <a:r>
              <a:rPr lang="ru-RU" smtClean="0"/>
              <a:t>).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04372" y="2729533"/>
            <a:ext cx="349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У лукоморья дуб зеленый;</a:t>
            </a:r>
          </a:p>
          <a:p>
            <a:pPr algn="just"/>
            <a:r>
              <a:rPr lang="ru-RU"/>
              <a:t>Златая цепь на дубе том:</a:t>
            </a:r>
          </a:p>
          <a:p>
            <a:pPr algn="just"/>
            <a:r>
              <a:rPr lang="ru-RU"/>
              <a:t>И днем и ночью кот ученый</a:t>
            </a:r>
          </a:p>
          <a:p>
            <a:pPr algn="just"/>
            <a:r>
              <a:rPr lang="ru-RU"/>
              <a:t>Все ходит по цепи кругом;</a:t>
            </a:r>
          </a:p>
        </p:txBody>
      </p:sp>
      <p:pic>
        <p:nvPicPr>
          <p:cNvPr id="1026" name="Picture 2" descr="https://site.igis.ru/blog/media/20690/16760091793633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729533"/>
            <a:ext cx="2367615" cy="27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1603" y="2386763"/>
            <a:ext cx="16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smtClean="0"/>
              <a:t>Версия № 1.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98278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300797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GIT - </a:t>
            </a:r>
            <a:r>
              <a:rPr lang="ru-RU"/>
              <a:t>распределенная система контроля версий (разновидность </a:t>
            </a:r>
            <a:r>
              <a:rPr lang="en-US" smtClean="0"/>
              <a:t>VCS – version control systems</a:t>
            </a:r>
            <a:r>
              <a:rPr lang="ru-RU" smtClean="0"/>
              <a:t>).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04372" y="2729533"/>
            <a:ext cx="3494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>
                <a:solidFill>
                  <a:srgbClr val="00B050"/>
                </a:solidFill>
              </a:rPr>
              <a:t>У лукоморья дуб зеленый;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Златая цепь на дубе том: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И днем и ночью кот ученый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Все ходит по цепи кругом</a:t>
            </a:r>
            <a:r>
              <a:rPr lang="ru-RU" smtClean="0">
                <a:solidFill>
                  <a:srgbClr val="00B050"/>
                </a:solidFill>
              </a:rPr>
              <a:t>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</p:txBody>
      </p:sp>
      <p:pic>
        <p:nvPicPr>
          <p:cNvPr id="2050" name="Picture 2" descr="https://kudeevo-bibl.ru/wp-content/uploads/2022/10/esenin._spektakl_v_ekateringofskoj_30_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429" y="2663111"/>
            <a:ext cx="3800251" cy="25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31603" y="2386763"/>
            <a:ext cx="16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smtClean="0"/>
              <a:t>Версия № 1.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160359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300797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GIT - </a:t>
            </a:r>
            <a:r>
              <a:rPr lang="ru-RU"/>
              <a:t>распределенная система контроля версий (разновидность </a:t>
            </a:r>
            <a:r>
              <a:rPr lang="en-US" smtClean="0"/>
              <a:t>VCS – version control systems</a:t>
            </a:r>
            <a:r>
              <a:rPr lang="ru-RU" smtClean="0"/>
              <a:t>).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04372" y="2729533"/>
            <a:ext cx="3494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>
                <a:solidFill>
                  <a:srgbClr val="00B050"/>
                </a:solidFill>
              </a:rPr>
              <a:t>У лукоморья дуб зеленый;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Златая цепь на дубе том: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И днем и ночью кот ученый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Все ходит по цепи кругом</a:t>
            </a:r>
            <a:r>
              <a:rPr lang="ru-RU" smtClean="0">
                <a:solidFill>
                  <a:srgbClr val="00B050"/>
                </a:solidFill>
              </a:rPr>
              <a:t>;</a:t>
            </a:r>
          </a:p>
          <a:p>
            <a:pPr algn="just"/>
            <a:endParaRPr lang="ru-RU" smtClean="0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F0"/>
                </a:solidFill>
              </a:rPr>
              <a:t>Там чудеса: там леший бродит,</a:t>
            </a:r>
          </a:p>
          <a:p>
            <a:pPr algn="just"/>
            <a:r>
              <a:rPr lang="ru-RU">
                <a:solidFill>
                  <a:srgbClr val="00B0F0"/>
                </a:solidFill>
              </a:rPr>
              <a:t>Русалка на </a:t>
            </a:r>
            <a:r>
              <a:rPr lang="ru-RU" smtClean="0">
                <a:solidFill>
                  <a:srgbClr val="00B0F0"/>
                </a:solidFill>
              </a:rPr>
              <a:t>ветках </a:t>
            </a:r>
            <a:r>
              <a:rPr lang="ru-RU">
                <a:solidFill>
                  <a:srgbClr val="00B0F0"/>
                </a:solidFill>
              </a:rPr>
              <a:t>сидит;</a:t>
            </a:r>
          </a:p>
          <a:p>
            <a:pPr algn="just"/>
            <a:r>
              <a:rPr lang="ru-RU">
                <a:solidFill>
                  <a:srgbClr val="00B0F0"/>
                </a:solidFill>
              </a:rPr>
              <a:t>Там на неведомых дорожках</a:t>
            </a:r>
          </a:p>
          <a:p>
            <a:pPr algn="just"/>
            <a:r>
              <a:rPr lang="ru-RU">
                <a:solidFill>
                  <a:srgbClr val="00B0F0"/>
                </a:solidFill>
              </a:rPr>
              <a:t>Следы невиданных зверей;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</p:txBody>
      </p:sp>
      <p:pic>
        <p:nvPicPr>
          <p:cNvPr id="2050" name="Picture 2" descr="https://kudeevo-bibl.ru/wp-content/uploads/2022/10/esenin._spektakl_v_ekateringofskoj_30_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429" y="2663111"/>
            <a:ext cx="3800251" cy="25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31603" y="2386763"/>
            <a:ext cx="16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smtClean="0"/>
              <a:t>Версия № 2.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376901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300797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GIT - </a:t>
            </a:r>
            <a:r>
              <a:rPr lang="ru-RU"/>
              <a:t>распределенная система контроля версий (разновидность </a:t>
            </a:r>
            <a:r>
              <a:rPr lang="en-US" smtClean="0"/>
              <a:t>VCS – version control systems</a:t>
            </a:r>
            <a:r>
              <a:rPr lang="ru-RU" smtClean="0"/>
              <a:t>).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04372" y="2729533"/>
            <a:ext cx="3494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>
                <a:solidFill>
                  <a:srgbClr val="00B050"/>
                </a:solidFill>
              </a:rPr>
              <a:t>У лукоморья дуб зеленый;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Златая цепь на дубе том: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И днем и ночью кот ученый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Все ходит по цепи кругом</a:t>
            </a:r>
            <a:r>
              <a:rPr lang="ru-RU" smtClean="0">
                <a:solidFill>
                  <a:srgbClr val="00B050"/>
                </a:solidFill>
              </a:rPr>
              <a:t>;</a:t>
            </a:r>
          </a:p>
          <a:p>
            <a:pPr algn="just"/>
            <a:endParaRPr lang="ru-RU" smtClean="0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50"/>
                </a:solidFill>
              </a:rPr>
              <a:t>Там чудеса: там леший бродит,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Русалка на </a:t>
            </a:r>
            <a:r>
              <a:rPr lang="ru-RU" smtClean="0">
                <a:solidFill>
                  <a:srgbClr val="00B050"/>
                </a:solidFill>
              </a:rPr>
              <a:t>ветках сидит</a:t>
            </a:r>
            <a:r>
              <a:rPr lang="ru-RU">
                <a:solidFill>
                  <a:srgbClr val="00B050"/>
                </a:solidFill>
              </a:rPr>
              <a:t>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на неведомых дорожках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Следы невиданных зверей;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</p:txBody>
      </p:sp>
      <p:pic>
        <p:nvPicPr>
          <p:cNvPr id="17" name="Picture 2" descr="https://site.igis.ru/blog/media/20690/16760091793633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729533"/>
            <a:ext cx="2367615" cy="27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31603" y="2386763"/>
            <a:ext cx="16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smtClean="0"/>
              <a:t>Версия № 2.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66816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300797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GIT - </a:t>
            </a:r>
            <a:r>
              <a:rPr lang="ru-RU"/>
              <a:t>распределенная система контроля версий (разновидность </a:t>
            </a:r>
            <a:r>
              <a:rPr lang="en-US" smtClean="0"/>
              <a:t>VCS – version control systems</a:t>
            </a:r>
            <a:r>
              <a:rPr lang="ru-RU" smtClean="0"/>
              <a:t>).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04372" y="2729533"/>
            <a:ext cx="3494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>
                <a:solidFill>
                  <a:srgbClr val="00B050"/>
                </a:solidFill>
              </a:rPr>
              <a:t>У лукоморья дуб зеленый;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Златая цепь на дубе том: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И днем и ночью кот ученый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Все ходит по цепи кругом</a:t>
            </a:r>
            <a:r>
              <a:rPr lang="ru-RU" smtClean="0">
                <a:solidFill>
                  <a:srgbClr val="00B050"/>
                </a:solidFill>
              </a:rPr>
              <a:t>;</a:t>
            </a:r>
          </a:p>
          <a:p>
            <a:pPr algn="just"/>
            <a:endParaRPr lang="ru-RU" smtClean="0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50"/>
                </a:solidFill>
              </a:rPr>
              <a:t>Там чудеса: там леший бродит,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Русалка на </a:t>
            </a:r>
            <a:r>
              <a:rPr lang="ru-RU" smtClean="0">
                <a:solidFill>
                  <a:srgbClr val="FF0000"/>
                </a:solidFill>
              </a:rPr>
              <a:t>ветках</a:t>
            </a:r>
            <a:r>
              <a:rPr lang="ru-RU" smtClean="0">
                <a:solidFill>
                  <a:srgbClr val="00B050"/>
                </a:solidFill>
              </a:rPr>
              <a:t> </a:t>
            </a:r>
            <a:r>
              <a:rPr lang="ru-RU" smtClean="0">
                <a:solidFill>
                  <a:srgbClr val="00B0F0"/>
                </a:solidFill>
              </a:rPr>
              <a:t>ветвях</a:t>
            </a:r>
            <a:r>
              <a:rPr lang="ru-RU" smtClean="0">
                <a:solidFill>
                  <a:srgbClr val="00B050"/>
                </a:solidFill>
              </a:rPr>
              <a:t> сидит</a:t>
            </a:r>
            <a:r>
              <a:rPr lang="ru-RU">
                <a:solidFill>
                  <a:srgbClr val="00B050"/>
                </a:solidFill>
              </a:rPr>
              <a:t>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на неведомых дорожках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Следы невиданных зверей;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</p:txBody>
      </p:sp>
      <p:pic>
        <p:nvPicPr>
          <p:cNvPr id="17" name="Picture 2" descr="https://site.igis.ru/blog/media/20690/16760091793633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729533"/>
            <a:ext cx="2367615" cy="27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31603" y="2386763"/>
            <a:ext cx="16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smtClean="0"/>
              <a:t>Версия № 3.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120683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300797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GIT - </a:t>
            </a:r>
            <a:r>
              <a:rPr lang="ru-RU"/>
              <a:t>распределенная система контроля версий (разновидность </a:t>
            </a:r>
            <a:r>
              <a:rPr lang="en-US" smtClean="0"/>
              <a:t>VCS – version control systems</a:t>
            </a:r>
            <a:r>
              <a:rPr lang="ru-RU" smtClean="0"/>
              <a:t>).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04372" y="2571429"/>
            <a:ext cx="34943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>
                <a:solidFill>
                  <a:srgbClr val="00B050"/>
                </a:solidFill>
              </a:rPr>
              <a:t>У лукоморья дуб зеленый;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Златая цепь на дубе том: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И днем и ночью кот ученый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Все ходит по цепи кругом</a:t>
            </a:r>
            <a:r>
              <a:rPr lang="ru-RU" smtClean="0">
                <a:solidFill>
                  <a:srgbClr val="00B050"/>
                </a:solidFill>
              </a:rPr>
              <a:t>;</a:t>
            </a:r>
          </a:p>
          <a:p>
            <a:pPr algn="just"/>
            <a:endParaRPr lang="ru-RU" smtClean="0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50"/>
                </a:solidFill>
              </a:rPr>
              <a:t>Там чудеса: там леший бродит,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Русалка на </a:t>
            </a:r>
            <a:r>
              <a:rPr lang="ru-RU" smtClean="0">
                <a:solidFill>
                  <a:srgbClr val="FF0000"/>
                </a:solidFill>
              </a:rPr>
              <a:t>ветках</a:t>
            </a:r>
            <a:r>
              <a:rPr lang="ru-RU" smtClean="0">
                <a:solidFill>
                  <a:srgbClr val="00B050"/>
                </a:solidFill>
              </a:rPr>
              <a:t> </a:t>
            </a:r>
            <a:r>
              <a:rPr lang="ru-RU" smtClean="0">
                <a:solidFill>
                  <a:srgbClr val="00B0F0"/>
                </a:solidFill>
              </a:rPr>
              <a:t>ветвях</a:t>
            </a:r>
            <a:r>
              <a:rPr lang="ru-RU" smtClean="0">
                <a:solidFill>
                  <a:srgbClr val="00B050"/>
                </a:solidFill>
              </a:rPr>
              <a:t> сидит</a:t>
            </a:r>
            <a:r>
              <a:rPr lang="ru-RU">
                <a:solidFill>
                  <a:srgbClr val="00B050"/>
                </a:solidFill>
              </a:rPr>
              <a:t>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на неведомых дорожках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Следы невиданных зверей</a:t>
            </a:r>
            <a:r>
              <a:rPr lang="ru-RU" smtClean="0">
                <a:solidFill>
                  <a:srgbClr val="00B050"/>
                </a:solidFill>
              </a:rPr>
              <a:t>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F0"/>
                </a:solidFill>
              </a:rPr>
              <a:t>Избушка там на курьих ножках</a:t>
            </a:r>
          </a:p>
          <a:p>
            <a:pPr algn="just"/>
            <a:r>
              <a:rPr lang="ru-RU">
                <a:solidFill>
                  <a:srgbClr val="00B0F0"/>
                </a:solidFill>
              </a:rPr>
              <a:t>Стоит без окон, без дверей;</a:t>
            </a:r>
          </a:p>
          <a:p>
            <a:pPr algn="just"/>
            <a:r>
              <a:rPr lang="ru-RU">
                <a:solidFill>
                  <a:srgbClr val="00B0F0"/>
                </a:solidFill>
              </a:rPr>
              <a:t>Там лес и дол видений полны;</a:t>
            </a:r>
          </a:p>
          <a:p>
            <a:pPr algn="just"/>
            <a:r>
              <a:rPr lang="ru-RU">
                <a:solidFill>
                  <a:srgbClr val="00B0F0"/>
                </a:solidFill>
              </a:rPr>
              <a:t>Там о заре прихлынут волны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</p:txBody>
      </p:sp>
      <p:pic>
        <p:nvPicPr>
          <p:cNvPr id="17" name="Picture 2" descr="https://site.igis.ru/blog/media/20690/16760091793633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729533"/>
            <a:ext cx="2367615" cy="27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31603" y="2386763"/>
            <a:ext cx="16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smtClean="0"/>
              <a:t>Версия № 3.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191006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51432" y="47710"/>
            <a:ext cx="1174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Тема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33710E70-7120-4BD2-88A4-8A0A40B17F75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66" name="Параллелограмм 65">
              <a:extLst>
                <a:ext uri="{FF2B5EF4-FFF2-40B4-BE49-F238E27FC236}">
                  <a16:creationId xmlns:a16="http://schemas.microsoft.com/office/drawing/2014/main" id="{67C7BA7C-A9A6-49AE-A0D9-C8C97230C50B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араллелограмм 66">
              <a:extLst>
                <a:ext uri="{FF2B5EF4-FFF2-40B4-BE49-F238E27FC236}">
                  <a16:creationId xmlns:a16="http://schemas.microsoft.com/office/drawing/2014/main" id="{6DFE16B4-1766-43A3-976B-9EA398E64ABA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: фигура 67">
              <a:extLst>
                <a:ext uri="{FF2B5EF4-FFF2-40B4-BE49-F238E27FC236}">
                  <a16:creationId xmlns:a16="http://schemas.microsoft.com/office/drawing/2014/main" id="{B4C44469-FB5F-49FD-BD64-F9949CA18458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4922" y="5324054"/>
            <a:ext cx="199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/>
              <a:t>Алгоритмы</a:t>
            </a:r>
            <a:endParaRPr lang="ru-RU" b="1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3" y="1500237"/>
            <a:ext cx="3673104" cy="36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300797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GIT - </a:t>
            </a:r>
            <a:r>
              <a:rPr lang="ru-RU"/>
              <a:t>распределенная система контроля версий (разновидность </a:t>
            </a:r>
            <a:r>
              <a:rPr lang="en-US" smtClean="0"/>
              <a:t>VCS – version control systems</a:t>
            </a:r>
            <a:r>
              <a:rPr lang="ru-RU" smtClean="0"/>
              <a:t>).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04372" y="2571429"/>
            <a:ext cx="34943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>
                <a:solidFill>
                  <a:srgbClr val="00B050"/>
                </a:solidFill>
              </a:rPr>
              <a:t>У лукоморья дуб зеленый;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Златая цепь на дубе том: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И днем и ночью кот ученый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Все ходит по цепи кругом;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50"/>
                </a:solidFill>
              </a:rPr>
              <a:t>Там чудеса: там леший бродит,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Русалка на </a:t>
            </a:r>
            <a:r>
              <a:rPr lang="ru-RU" smtClean="0">
                <a:solidFill>
                  <a:srgbClr val="00B050"/>
                </a:solidFill>
              </a:rPr>
              <a:t>ветвях </a:t>
            </a:r>
            <a:r>
              <a:rPr lang="ru-RU">
                <a:solidFill>
                  <a:srgbClr val="00B050"/>
                </a:solidFill>
              </a:rPr>
              <a:t>сидит;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на неведомых дорожках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Следы невиданных зверей;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50"/>
                </a:solidFill>
              </a:rPr>
              <a:t>Избушка там на курьих ножках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Стоит без окон, без дверей;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лес и дол видений полны;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о заре прихлынут волны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</p:txBody>
      </p:sp>
      <p:pic>
        <p:nvPicPr>
          <p:cNvPr id="2050" name="Picture 2" descr="https://kudeevo-bibl.ru/wp-content/uploads/2022/10/esenin._spektakl_v_ekateringofskoj_30_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429" y="2663111"/>
            <a:ext cx="3800251" cy="25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31603" y="2386763"/>
            <a:ext cx="16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smtClean="0"/>
              <a:t>Версия № 3.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176895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300797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GIT - </a:t>
            </a:r>
            <a:r>
              <a:rPr lang="ru-RU"/>
              <a:t>распределенная система контроля версий (разновидность </a:t>
            </a:r>
            <a:r>
              <a:rPr lang="en-US" smtClean="0"/>
              <a:t>VCS – version control systems</a:t>
            </a:r>
            <a:r>
              <a:rPr lang="ru-RU" smtClean="0"/>
              <a:t>).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04372" y="2514380"/>
            <a:ext cx="34943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>
                <a:solidFill>
                  <a:srgbClr val="00B050"/>
                </a:solidFill>
              </a:rPr>
              <a:t>У лукоморья дуб зеленый;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Златая цепь на дубе том: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И днем и ночью кот ученый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Все ходит по цепи кругом;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50"/>
                </a:solidFill>
              </a:rPr>
              <a:t>Там чудеса: там леший бродит,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Русалка на </a:t>
            </a:r>
            <a:r>
              <a:rPr lang="ru-RU" smtClean="0">
                <a:solidFill>
                  <a:srgbClr val="00B050"/>
                </a:solidFill>
              </a:rPr>
              <a:t>ветвях </a:t>
            </a:r>
            <a:r>
              <a:rPr lang="ru-RU">
                <a:solidFill>
                  <a:srgbClr val="00B050"/>
                </a:solidFill>
              </a:rPr>
              <a:t>сидит;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на неведомых дорожках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Следы невиданных зверей;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50"/>
                </a:solidFill>
              </a:rPr>
              <a:t>Избушка там на курьих ножках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Стоит без окон, без дверей;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лес и дол видений полны;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о заре прихлынут волны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</p:txBody>
      </p:sp>
      <p:pic>
        <p:nvPicPr>
          <p:cNvPr id="2050" name="Picture 2" descr="https://kudeevo-bibl.ru/wp-content/uploads/2022/10/esenin._spektakl_v_ekateringofskoj_30_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429" y="2663111"/>
            <a:ext cx="3800251" cy="25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454434" y="5087129"/>
            <a:ext cx="1674568" cy="16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1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300797"/>
            <a:ext cx="764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GIT - </a:t>
            </a:r>
            <a:r>
              <a:rPr lang="ru-RU"/>
              <a:t>распределенная система контроля версий (разновидность </a:t>
            </a:r>
            <a:r>
              <a:rPr lang="en-US" smtClean="0"/>
              <a:t>VCS – version control systems</a:t>
            </a:r>
            <a:r>
              <a:rPr lang="ru-RU" smtClean="0"/>
              <a:t>).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04372" y="2514380"/>
            <a:ext cx="34943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>
                <a:solidFill>
                  <a:srgbClr val="00B050"/>
                </a:solidFill>
              </a:rPr>
              <a:t>У лукоморья дуб зеленый;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Златая цепь на дубе том: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И днем и ночью кот ученый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Все ходит по цепи кругом;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50"/>
                </a:solidFill>
              </a:rPr>
              <a:t>Там чудеса: там леший бродит,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Русалка на </a:t>
            </a:r>
            <a:r>
              <a:rPr lang="ru-RU" smtClean="0">
                <a:solidFill>
                  <a:srgbClr val="00B050"/>
                </a:solidFill>
              </a:rPr>
              <a:t>ветвях </a:t>
            </a:r>
            <a:r>
              <a:rPr lang="ru-RU">
                <a:solidFill>
                  <a:srgbClr val="00B050"/>
                </a:solidFill>
              </a:rPr>
              <a:t>сидит;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на неведомых дорожках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Следы невиданных зверей;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  <a:p>
            <a:pPr algn="just"/>
            <a:r>
              <a:rPr lang="ru-RU">
                <a:solidFill>
                  <a:srgbClr val="00B050"/>
                </a:solidFill>
              </a:rPr>
              <a:t>Избушка там на курьих ножках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Стоит без окон, без дверей;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лес и дол видений полны;</a:t>
            </a:r>
          </a:p>
          <a:p>
            <a:pPr algn="just"/>
            <a:r>
              <a:rPr lang="ru-RU">
                <a:solidFill>
                  <a:srgbClr val="00B050"/>
                </a:solidFill>
              </a:rPr>
              <a:t>Там о заре прихлынут волны</a:t>
            </a:r>
          </a:p>
          <a:p>
            <a:pPr algn="just"/>
            <a:endParaRPr lang="ru-RU">
              <a:solidFill>
                <a:srgbClr val="00B05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54434" y="5087129"/>
            <a:ext cx="1674568" cy="1674568"/>
          </a:xfrm>
          <a:prstGeom prst="rect">
            <a:avLst/>
          </a:prstGeom>
        </p:spPr>
      </p:pic>
      <p:pic>
        <p:nvPicPr>
          <p:cNvPr id="17" name="Picture 2" descr="https://site.igis.ru/blog/media/20690/167600917936333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729533"/>
            <a:ext cx="2367615" cy="27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32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1380555" y="2838096"/>
            <a:ext cx="7763445" cy="2291687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3354148" y="864502"/>
            <a:ext cx="2291687" cy="6238875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1380559" y="2838100"/>
            <a:ext cx="228672" cy="22804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438DCA97-07D4-4D0F-BD95-2BD925F0B4A5}"/>
              </a:ext>
            </a:extLst>
          </p:cNvPr>
          <p:cNvSpPr/>
          <p:nvPr/>
        </p:nvSpPr>
        <p:spPr>
          <a:xfrm rot="5400000" flipH="1">
            <a:off x="4331245" y="-1967361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7E81E5D7-9811-41E2-8D66-861EF96DBCB8}"/>
              </a:ext>
            </a:extLst>
          </p:cNvPr>
          <p:cNvSpPr/>
          <p:nvPr/>
        </p:nvSpPr>
        <p:spPr>
          <a:xfrm rot="5400000" flipH="1">
            <a:off x="4261362" y="-2025735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9">
            <a:extLst>
              <a:ext uri="{FF2B5EF4-FFF2-40B4-BE49-F238E27FC236}">
                <a16:creationId xmlns:a16="http://schemas.microsoft.com/office/drawing/2014/main" id="{93C399E1-D975-4B55-8347-EDADE665DDF5}"/>
              </a:ext>
            </a:extLst>
          </p:cNvPr>
          <p:cNvSpPr/>
          <p:nvPr/>
        </p:nvSpPr>
        <p:spPr>
          <a:xfrm>
            <a:off x="1016765" y="1203974"/>
            <a:ext cx="156785" cy="156353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0400FD5-9190-4043-A04F-A775D2327CA2}"/>
              </a:ext>
            </a:extLst>
          </p:cNvPr>
          <p:cNvSpPr/>
          <p:nvPr/>
        </p:nvSpPr>
        <p:spPr>
          <a:xfrm rot="5400000" flipH="1">
            <a:off x="4383719" y="-1921077"/>
            <a:ext cx="748878" cy="7228075"/>
          </a:xfrm>
          <a:custGeom>
            <a:avLst/>
            <a:gdLst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1999673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2101707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56654 w 563587"/>
              <a:gd name="connsiteY16" fmla="*/ 2108995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3587" h="2166151">
                <a:moveTo>
                  <a:pt x="563587" y="1763293"/>
                </a:moveTo>
                <a:lnTo>
                  <a:pt x="563587" y="1587784"/>
                </a:lnTo>
                <a:lnTo>
                  <a:pt x="563587" y="175510"/>
                </a:lnTo>
                <a:lnTo>
                  <a:pt x="563587" y="1"/>
                </a:lnTo>
                <a:lnTo>
                  <a:pt x="429940" y="1"/>
                </a:lnTo>
                <a:lnTo>
                  <a:pt x="429940" y="0"/>
                </a:lnTo>
                <a:lnTo>
                  <a:pt x="0" y="0"/>
                </a:lnTo>
                <a:lnTo>
                  <a:pt x="0" y="175509"/>
                </a:lnTo>
                <a:lnTo>
                  <a:pt x="0" y="389074"/>
                </a:lnTo>
                <a:lnTo>
                  <a:pt x="0" y="564583"/>
                </a:lnTo>
                <a:lnTo>
                  <a:pt x="1" y="564583"/>
                </a:lnTo>
                <a:lnTo>
                  <a:pt x="1" y="1990642"/>
                </a:lnTo>
                <a:lnTo>
                  <a:pt x="1" y="2166151"/>
                </a:lnTo>
                <a:lnTo>
                  <a:pt x="173114" y="2166151"/>
                </a:lnTo>
                <a:lnTo>
                  <a:pt x="323965" y="2166151"/>
                </a:lnTo>
                <a:lnTo>
                  <a:pt x="397568" y="2166151"/>
                </a:lnTo>
                <a:lnTo>
                  <a:pt x="556654" y="2108995"/>
                </a:lnTo>
                <a:lnTo>
                  <a:pt x="563586" y="1824164"/>
                </a:lnTo>
                <a:lnTo>
                  <a:pt x="563586" y="1763295"/>
                </a:lnTo>
                <a:cubicBezTo>
                  <a:pt x="563586" y="1763294"/>
                  <a:pt x="563587" y="1763294"/>
                  <a:pt x="563587" y="1763293"/>
                </a:cubicBezTo>
                <a:close/>
              </a:path>
            </a:pathLst>
          </a:custGeom>
          <a:pattFill prst="dkHorz">
            <a:fgClr>
              <a:srgbClr val="F5F5F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3705049" y="1478450"/>
            <a:ext cx="7515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Домашнее задание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EA52C-99D1-91B4-4848-056A108AB149}"/>
              </a:ext>
            </a:extLst>
          </p:cNvPr>
          <p:cNvSpPr txBox="1"/>
          <p:nvPr/>
        </p:nvSpPr>
        <p:spPr>
          <a:xfrm>
            <a:off x="1609231" y="2952120"/>
            <a:ext cx="6010199" cy="195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>
                <a:latin typeface="Calibri" panose="020F0502020204030204" pitchFamily="34" charset="0"/>
                <a:cs typeface="Times New Roman" panose="02020603050405020304" pitchFamily="18" charset="0"/>
              </a:rPr>
              <a:t>Задание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>
                <a:latin typeface="Calibri" panose="020F0502020204030204" pitchFamily="34" charset="0"/>
                <a:cs typeface="Times New Roman" panose="02020603050405020304" pitchFamily="18" charset="0"/>
              </a:rPr>
              <a:t>На вход подается строка. Напишите функцию, которая будет возвращать True, если строка является палиндромом и False, если строка палиндромом не является. (палиндром – это такая строка, которая читается одинаково как слева направо, так и справа налево)</a:t>
            </a:r>
          </a:p>
        </p:txBody>
      </p:sp>
    </p:spTree>
    <p:extLst>
      <p:ext uri="{BB962C8B-B14F-4D97-AF65-F5344CB8AC3E}">
        <p14:creationId xmlns:p14="http://schemas.microsoft.com/office/powerpoint/2010/main" val="1994391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1380555" y="2838096"/>
            <a:ext cx="7763445" cy="2919237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3040373" y="1178277"/>
            <a:ext cx="2919237" cy="6238875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1380559" y="2838100"/>
            <a:ext cx="228672" cy="22804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438DCA97-07D4-4D0F-BD95-2BD925F0B4A5}"/>
              </a:ext>
            </a:extLst>
          </p:cNvPr>
          <p:cNvSpPr/>
          <p:nvPr/>
        </p:nvSpPr>
        <p:spPr>
          <a:xfrm rot="5400000" flipH="1">
            <a:off x="4331245" y="-1967361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7E81E5D7-9811-41E2-8D66-861EF96DBCB8}"/>
              </a:ext>
            </a:extLst>
          </p:cNvPr>
          <p:cNvSpPr/>
          <p:nvPr/>
        </p:nvSpPr>
        <p:spPr>
          <a:xfrm rot="5400000" flipH="1">
            <a:off x="4261362" y="-2025735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9">
            <a:extLst>
              <a:ext uri="{FF2B5EF4-FFF2-40B4-BE49-F238E27FC236}">
                <a16:creationId xmlns:a16="http://schemas.microsoft.com/office/drawing/2014/main" id="{93C399E1-D975-4B55-8347-EDADE665DDF5}"/>
              </a:ext>
            </a:extLst>
          </p:cNvPr>
          <p:cNvSpPr/>
          <p:nvPr/>
        </p:nvSpPr>
        <p:spPr>
          <a:xfrm>
            <a:off x="1016765" y="1203974"/>
            <a:ext cx="156785" cy="156353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0400FD5-9190-4043-A04F-A775D2327CA2}"/>
              </a:ext>
            </a:extLst>
          </p:cNvPr>
          <p:cNvSpPr/>
          <p:nvPr/>
        </p:nvSpPr>
        <p:spPr>
          <a:xfrm rot="5400000" flipH="1">
            <a:off x="4383719" y="-1921077"/>
            <a:ext cx="748878" cy="7228075"/>
          </a:xfrm>
          <a:custGeom>
            <a:avLst/>
            <a:gdLst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1999673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2101707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56654 w 563587"/>
              <a:gd name="connsiteY16" fmla="*/ 2108995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3587" h="2166151">
                <a:moveTo>
                  <a:pt x="563587" y="1763293"/>
                </a:moveTo>
                <a:lnTo>
                  <a:pt x="563587" y="1587784"/>
                </a:lnTo>
                <a:lnTo>
                  <a:pt x="563587" y="175510"/>
                </a:lnTo>
                <a:lnTo>
                  <a:pt x="563587" y="1"/>
                </a:lnTo>
                <a:lnTo>
                  <a:pt x="429940" y="1"/>
                </a:lnTo>
                <a:lnTo>
                  <a:pt x="429940" y="0"/>
                </a:lnTo>
                <a:lnTo>
                  <a:pt x="0" y="0"/>
                </a:lnTo>
                <a:lnTo>
                  <a:pt x="0" y="175509"/>
                </a:lnTo>
                <a:lnTo>
                  <a:pt x="0" y="389074"/>
                </a:lnTo>
                <a:lnTo>
                  <a:pt x="0" y="564583"/>
                </a:lnTo>
                <a:lnTo>
                  <a:pt x="1" y="564583"/>
                </a:lnTo>
                <a:lnTo>
                  <a:pt x="1" y="1990642"/>
                </a:lnTo>
                <a:lnTo>
                  <a:pt x="1" y="2166151"/>
                </a:lnTo>
                <a:lnTo>
                  <a:pt x="173114" y="2166151"/>
                </a:lnTo>
                <a:lnTo>
                  <a:pt x="323965" y="2166151"/>
                </a:lnTo>
                <a:lnTo>
                  <a:pt x="397568" y="2166151"/>
                </a:lnTo>
                <a:lnTo>
                  <a:pt x="556654" y="2108995"/>
                </a:lnTo>
                <a:lnTo>
                  <a:pt x="563586" y="1824164"/>
                </a:lnTo>
                <a:lnTo>
                  <a:pt x="563586" y="1763295"/>
                </a:lnTo>
                <a:cubicBezTo>
                  <a:pt x="563586" y="1763294"/>
                  <a:pt x="563587" y="1763294"/>
                  <a:pt x="563587" y="1763293"/>
                </a:cubicBezTo>
                <a:close/>
              </a:path>
            </a:pathLst>
          </a:custGeom>
          <a:pattFill prst="dkHorz">
            <a:fgClr>
              <a:srgbClr val="F5F5F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3705049" y="1478450"/>
            <a:ext cx="7515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Домашнее задание</a:t>
            </a:r>
            <a:endParaRPr lang="ru-RU" sz="1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EA52C-99D1-91B4-4848-056A108AB149}"/>
              </a:ext>
            </a:extLst>
          </p:cNvPr>
          <p:cNvSpPr txBox="1"/>
          <p:nvPr/>
        </p:nvSpPr>
        <p:spPr>
          <a:xfrm>
            <a:off x="1609231" y="2952120"/>
            <a:ext cx="60101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/>
              <a:t>Задание 2</a:t>
            </a:r>
            <a:endParaRPr lang="ru-RU"/>
          </a:p>
          <a:p>
            <a:r>
              <a:rPr lang="ru-RU"/>
              <a:t>Запуште решение задачи в ваш удаленный репозиторий и скиньте ссылку на него</a:t>
            </a:r>
            <a:r>
              <a:rPr lang="ru-RU" smtClean="0"/>
              <a:t>. </a:t>
            </a:r>
            <a:r>
              <a:rPr lang="ru-RU"/>
              <a:t>В коммите </a:t>
            </a:r>
            <a:r>
              <a:rPr lang="ru-RU" smtClean="0"/>
              <a:t>кратко опишите </a:t>
            </a:r>
            <a:r>
              <a:rPr lang="ru-RU"/>
              <a:t>каким образом вы реализовали алгоритм определения палиндрома</a:t>
            </a:r>
            <a:r>
              <a:rPr lang="ru-RU" smtClean="0"/>
              <a:t>.</a:t>
            </a:r>
          </a:p>
          <a:p>
            <a:endParaRPr lang="ru-RU"/>
          </a:p>
          <a:p>
            <a:r>
              <a:rPr lang="ru-RU"/>
              <a:t>В дальнейшем все домашки вам необходимо будет сдавать при помощи </a:t>
            </a:r>
            <a:r>
              <a:rPr lang="en-US"/>
              <a:t>git.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470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0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62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гит? </a:t>
            </a:r>
            <a:endParaRPr lang="ru-RU" sz="1600" dirty="0">
              <a:cs typeface="Calibri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793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гит?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Система контроля версий</a:t>
            </a:r>
            <a:endParaRPr lang="af-ZA" sz="1600"/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74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гит?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Система контроля версий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Для </a:t>
            </a:r>
            <a:r>
              <a:rPr lang="ru-RU" sz="1600"/>
              <a:t>чего он нужен?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1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51432" y="47710"/>
            <a:ext cx="1174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Тема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33710E70-7120-4BD2-88A4-8A0A40B17F75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66" name="Параллелограмм 65">
              <a:extLst>
                <a:ext uri="{FF2B5EF4-FFF2-40B4-BE49-F238E27FC236}">
                  <a16:creationId xmlns:a16="http://schemas.microsoft.com/office/drawing/2014/main" id="{67C7BA7C-A9A6-49AE-A0D9-C8C97230C50B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араллелограмм 66">
              <a:extLst>
                <a:ext uri="{FF2B5EF4-FFF2-40B4-BE49-F238E27FC236}">
                  <a16:creationId xmlns:a16="http://schemas.microsoft.com/office/drawing/2014/main" id="{6DFE16B4-1766-43A3-976B-9EA398E64ABA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: фигура 67">
              <a:extLst>
                <a:ext uri="{FF2B5EF4-FFF2-40B4-BE49-F238E27FC236}">
                  <a16:creationId xmlns:a16="http://schemas.microsoft.com/office/drawing/2014/main" id="{B4C44469-FB5F-49FD-BD64-F9949CA18458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7" name="Крест 6"/>
          <p:cNvSpPr/>
          <p:nvPr/>
        </p:nvSpPr>
        <p:spPr>
          <a:xfrm>
            <a:off x="3999959" y="2982513"/>
            <a:ext cx="877211" cy="83607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24922" y="5324054"/>
            <a:ext cx="199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/>
              <a:t>Алгоритмы</a:t>
            </a:r>
            <a:endParaRPr lang="ru-RU" b="1"/>
          </a:p>
        </p:txBody>
      </p:sp>
      <p:sp>
        <p:nvSpPr>
          <p:cNvPr id="35" name="TextBox 34"/>
          <p:cNvSpPr txBox="1"/>
          <p:nvPr/>
        </p:nvSpPr>
        <p:spPr>
          <a:xfrm>
            <a:off x="7003124" y="5324054"/>
            <a:ext cx="6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GIT</a:t>
            </a:r>
            <a:endParaRPr lang="ru-RU" b="1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3" y="1500237"/>
            <a:ext cx="3673104" cy="36731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037" y="1885452"/>
            <a:ext cx="3287889" cy="32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гит?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Система контроля версий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Для </a:t>
            </a:r>
            <a:r>
              <a:rPr lang="ru-RU" sz="1600"/>
              <a:t>чего он нужен?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Для удобной работы в </a:t>
            </a:r>
            <a:r>
              <a:rPr lang="ru-RU" sz="1600" smtClean="0"/>
              <a:t>команд</a:t>
            </a:r>
            <a:r>
              <a:rPr lang="ru-RU" sz="1600"/>
              <a:t>е</a:t>
            </a:r>
            <a:endParaRPr lang="en-US" sz="1600" dirty="0"/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7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гит?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Система контроля версий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Для </a:t>
            </a:r>
            <a:r>
              <a:rPr lang="ru-RU" sz="1600"/>
              <a:t>чего он нужен?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Для удобной работы в </a:t>
            </a:r>
            <a:r>
              <a:rPr lang="ru-RU" sz="1600" smtClean="0"/>
              <a:t>команд</a:t>
            </a:r>
            <a:r>
              <a:rPr lang="ru-RU" sz="1600"/>
              <a:t>е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61942" y="4820967"/>
            <a:ext cx="457949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Какая </a:t>
            </a:r>
            <a:r>
              <a:rPr lang="ru-RU" sz="1600"/>
              <a:t>команда позволяет инициализировать локальный гит-репозиторий? </a:t>
            </a:r>
            <a:endParaRPr lang="en-US" sz="1600" dirty="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гит?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Система контроля версий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Для </a:t>
            </a:r>
            <a:r>
              <a:rPr lang="ru-RU" sz="1600"/>
              <a:t>чего он нужен?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Для удобной работы в </a:t>
            </a:r>
            <a:r>
              <a:rPr lang="ru-RU" sz="1600" smtClean="0"/>
              <a:t>команд</a:t>
            </a:r>
            <a:r>
              <a:rPr lang="ru-RU" sz="1600"/>
              <a:t>е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61942" y="4820967"/>
            <a:ext cx="457949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Какая </a:t>
            </a:r>
            <a:r>
              <a:rPr lang="ru-RU" sz="1600"/>
              <a:t>команда позволяет инициализировать локальный гит-репозиторий?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5" name="Прямоугольник 148">
            <a:extLst>
              <a:ext uri="{FF2B5EF4-FFF2-40B4-BE49-F238E27FC236}">
                <a16:creationId xmlns:a16="http://schemas.microsoft.com/office/drawing/2014/main" id="{880D64C6-E923-CC3B-5069-648FAB7F46C2}"/>
              </a:ext>
            </a:extLst>
          </p:cNvPr>
          <p:cNvSpPr/>
          <p:nvPr/>
        </p:nvSpPr>
        <p:spPr>
          <a:xfrm>
            <a:off x="5631383" y="4902439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en-US" sz="1600"/>
              <a:t>git init</a:t>
            </a: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6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гит?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Система контроля версий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Для </a:t>
            </a:r>
            <a:r>
              <a:rPr lang="ru-RU" sz="1600"/>
              <a:t>чего он нужен?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Для удобной работы в </a:t>
            </a:r>
            <a:r>
              <a:rPr lang="ru-RU" sz="1600" smtClean="0"/>
              <a:t>команд</a:t>
            </a:r>
            <a:r>
              <a:rPr lang="ru-RU" sz="1600"/>
              <a:t>е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61942" y="4820967"/>
            <a:ext cx="457949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Какая </a:t>
            </a:r>
            <a:r>
              <a:rPr lang="ru-RU" sz="1600"/>
              <a:t>команда позволяет инициализировать локальный гит-репозиторий?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5" name="Прямоугольник 148">
            <a:extLst>
              <a:ext uri="{FF2B5EF4-FFF2-40B4-BE49-F238E27FC236}">
                <a16:creationId xmlns:a16="http://schemas.microsoft.com/office/drawing/2014/main" id="{880D64C6-E923-CC3B-5069-648FAB7F46C2}"/>
              </a:ext>
            </a:extLst>
          </p:cNvPr>
          <p:cNvSpPr/>
          <p:nvPr/>
        </p:nvSpPr>
        <p:spPr>
          <a:xfrm>
            <a:off x="5631383" y="4902439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en-US" sz="1600"/>
              <a:t>git init</a:t>
            </a:r>
          </a:p>
        </p:txBody>
      </p:sp>
      <p:sp>
        <p:nvSpPr>
          <p:cNvPr id="47" name="Полилиния: фигура 35">
            <a:extLst>
              <a:ext uri="{FF2B5EF4-FFF2-40B4-BE49-F238E27FC236}">
                <a16:creationId xmlns:a16="http://schemas.microsoft.com/office/drawing/2014/main" id="{A32B334D-789A-57F1-85EB-4BBBC831ADEE}"/>
              </a:ext>
            </a:extLst>
          </p:cNvPr>
          <p:cNvSpPr/>
          <p:nvPr/>
        </p:nvSpPr>
        <p:spPr>
          <a:xfrm rot="16200000" flipH="1" flipV="1">
            <a:off x="4262380" y="1160952"/>
            <a:ext cx="615401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4" name="Группа 124">
            <a:extLst>
              <a:ext uri="{FF2B5EF4-FFF2-40B4-BE49-F238E27FC236}">
                <a16:creationId xmlns:a16="http://schemas.microsoft.com/office/drawing/2014/main" id="{2E7A6694-8FFB-592F-0D40-14724DFA393F}"/>
              </a:ext>
            </a:extLst>
          </p:cNvPr>
          <p:cNvGrpSpPr/>
          <p:nvPr/>
        </p:nvGrpSpPr>
        <p:grpSpPr>
          <a:xfrm>
            <a:off x="1042466" y="5516110"/>
            <a:ext cx="319746" cy="334640"/>
            <a:chOff x="218885" y="1649457"/>
            <a:chExt cx="426465" cy="446329"/>
          </a:xfrm>
        </p:grpSpPr>
        <p:sp>
          <p:nvSpPr>
            <p:cNvPr id="50" name="Полилиния: фигура 58">
              <a:extLst>
                <a:ext uri="{FF2B5EF4-FFF2-40B4-BE49-F238E27FC236}">
                  <a16:creationId xmlns:a16="http://schemas.microsoft.com/office/drawing/2014/main" id="{5F184E48-D9E4-0B86-D09F-307B974CF940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1" name="Прямоугольник 39">
              <a:extLst>
                <a:ext uri="{FF2B5EF4-FFF2-40B4-BE49-F238E27FC236}">
                  <a16:creationId xmlns:a16="http://schemas.microsoft.com/office/drawing/2014/main" id="{BDCDF37A-8AE3-B789-8CF4-109D3679A913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52" name="Полилиния: фигура 60">
              <a:extLst>
                <a:ext uri="{FF2B5EF4-FFF2-40B4-BE49-F238E27FC236}">
                  <a16:creationId xmlns:a16="http://schemas.microsoft.com/office/drawing/2014/main" id="{D60F78A7-08FC-8063-F38A-3FC438D80AF3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3" name="Прямоугольник 128">
              <a:extLst>
                <a:ext uri="{FF2B5EF4-FFF2-40B4-BE49-F238E27FC236}">
                  <a16:creationId xmlns:a16="http://schemas.microsoft.com/office/drawing/2014/main" id="{4B50CFBF-EB95-9019-C39C-3A2067A016AB}"/>
                </a:ext>
              </a:extLst>
            </p:cNvPr>
            <p:cNvSpPr/>
            <p:nvPr/>
          </p:nvSpPr>
          <p:spPr>
            <a:xfrm>
              <a:off x="256277" y="1649457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56" name="Прямоугольник 142">
            <a:extLst>
              <a:ext uri="{FF2B5EF4-FFF2-40B4-BE49-F238E27FC236}">
                <a16:creationId xmlns:a16="http://schemas.microsoft.com/office/drawing/2014/main" id="{CB585F98-BF6A-1056-D32D-3AC81EAE0600}"/>
              </a:ext>
            </a:extLst>
          </p:cNvPr>
          <p:cNvSpPr/>
          <p:nvPr/>
        </p:nvSpPr>
        <p:spPr>
          <a:xfrm>
            <a:off x="1375904" y="5453963"/>
            <a:ext cx="394953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 </a:t>
            </a:r>
            <a:r>
              <a:rPr lang="ru-RU" sz="1600"/>
              <a:t>какой онлайн-системой контроля версий мы сегодня познакомились? </a:t>
            </a:r>
            <a:endParaRPr lang="en-US" sz="1600" dirty="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9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гит?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Система контроля версий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Для </a:t>
            </a:r>
            <a:r>
              <a:rPr lang="ru-RU" sz="1600"/>
              <a:t>чего он нужен?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Для удобной работы в </a:t>
            </a:r>
            <a:r>
              <a:rPr lang="ru-RU" sz="1600" smtClean="0"/>
              <a:t>команд</a:t>
            </a:r>
            <a:r>
              <a:rPr lang="ru-RU" sz="1600"/>
              <a:t>е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61942" y="4820967"/>
            <a:ext cx="457949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Какая </a:t>
            </a:r>
            <a:r>
              <a:rPr lang="ru-RU" sz="1600"/>
              <a:t>команда позволяет инициализировать локальный гит-репозиторий?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5" name="Прямоугольник 148">
            <a:extLst>
              <a:ext uri="{FF2B5EF4-FFF2-40B4-BE49-F238E27FC236}">
                <a16:creationId xmlns:a16="http://schemas.microsoft.com/office/drawing/2014/main" id="{880D64C6-E923-CC3B-5069-648FAB7F46C2}"/>
              </a:ext>
            </a:extLst>
          </p:cNvPr>
          <p:cNvSpPr/>
          <p:nvPr/>
        </p:nvSpPr>
        <p:spPr>
          <a:xfrm>
            <a:off x="5631383" y="4902439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en-US" sz="1600"/>
              <a:t>git init</a:t>
            </a:r>
          </a:p>
        </p:txBody>
      </p:sp>
      <p:sp>
        <p:nvSpPr>
          <p:cNvPr id="47" name="Полилиния: фигура 35">
            <a:extLst>
              <a:ext uri="{FF2B5EF4-FFF2-40B4-BE49-F238E27FC236}">
                <a16:creationId xmlns:a16="http://schemas.microsoft.com/office/drawing/2014/main" id="{A32B334D-789A-57F1-85EB-4BBBC831ADEE}"/>
              </a:ext>
            </a:extLst>
          </p:cNvPr>
          <p:cNvSpPr/>
          <p:nvPr/>
        </p:nvSpPr>
        <p:spPr>
          <a:xfrm rot="16200000" flipH="1" flipV="1">
            <a:off x="4262380" y="1160952"/>
            <a:ext cx="615401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4" name="Группа 124">
            <a:extLst>
              <a:ext uri="{FF2B5EF4-FFF2-40B4-BE49-F238E27FC236}">
                <a16:creationId xmlns:a16="http://schemas.microsoft.com/office/drawing/2014/main" id="{2E7A6694-8FFB-592F-0D40-14724DFA393F}"/>
              </a:ext>
            </a:extLst>
          </p:cNvPr>
          <p:cNvGrpSpPr/>
          <p:nvPr/>
        </p:nvGrpSpPr>
        <p:grpSpPr>
          <a:xfrm>
            <a:off x="1042466" y="5516110"/>
            <a:ext cx="319746" cy="334640"/>
            <a:chOff x="218885" y="1649457"/>
            <a:chExt cx="426465" cy="446329"/>
          </a:xfrm>
        </p:grpSpPr>
        <p:sp>
          <p:nvSpPr>
            <p:cNvPr id="50" name="Полилиния: фигура 58">
              <a:extLst>
                <a:ext uri="{FF2B5EF4-FFF2-40B4-BE49-F238E27FC236}">
                  <a16:creationId xmlns:a16="http://schemas.microsoft.com/office/drawing/2014/main" id="{5F184E48-D9E4-0B86-D09F-307B974CF940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1" name="Прямоугольник 39">
              <a:extLst>
                <a:ext uri="{FF2B5EF4-FFF2-40B4-BE49-F238E27FC236}">
                  <a16:creationId xmlns:a16="http://schemas.microsoft.com/office/drawing/2014/main" id="{BDCDF37A-8AE3-B789-8CF4-109D3679A913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52" name="Полилиния: фигура 60">
              <a:extLst>
                <a:ext uri="{FF2B5EF4-FFF2-40B4-BE49-F238E27FC236}">
                  <a16:creationId xmlns:a16="http://schemas.microsoft.com/office/drawing/2014/main" id="{D60F78A7-08FC-8063-F38A-3FC438D80AF3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3" name="Прямоугольник 128">
              <a:extLst>
                <a:ext uri="{FF2B5EF4-FFF2-40B4-BE49-F238E27FC236}">
                  <a16:creationId xmlns:a16="http://schemas.microsoft.com/office/drawing/2014/main" id="{4B50CFBF-EB95-9019-C39C-3A2067A016AB}"/>
                </a:ext>
              </a:extLst>
            </p:cNvPr>
            <p:cNvSpPr/>
            <p:nvPr/>
          </p:nvSpPr>
          <p:spPr>
            <a:xfrm>
              <a:off x="256277" y="1649457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56" name="Прямоугольник 142">
            <a:extLst>
              <a:ext uri="{FF2B5EF4-FFF2-40B4-BE49-F238E27FC236}">
                <a16:creationId xmlns:a16="http://schemas.microsoft.com/office/drawing/2014/main" id="{CB585F98-BF6A-1056-D32D-3AC81EAE0600}"/>
              </a:ext>
            </a:extLst>
          </p:cNvPr>
          <p:cNvSpPr/>
          <p:nvPr/>
        </p:nvSpPr>
        <p:spPr>
          <a:xfrm>
            <a:off x="1375904" y="5453963"/>
            <a:ext cx="394953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 </a:t>
            </a:r>
            <a:r>
              <a:rPr lang="ru-RU" sz="1600"/>
              <a:t>какой онлайн-системой контроля версий мы сегодня познакомились?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9" name="Прямоугольник 148">
            <a:extLst>
              <a:ext uri="{FF2B5EF4-FFF2-40B4-BE49-F238E27FC236}">
                <a16:creationId xmlns:a16="http://schemas.microsoft.com/office/drawing/2014/main" id="{C84DEF36-BD25-D537-0118-A926DF91D77B}"/>
              </a:ext>
            </a:extLst>
          </p:cNvPr>
          <p:cNvSpPr/>
          <p:nvPr/>
        </p:nvSpPr>
        <p:spPr>
          <a:xfrm>
            <a:off x="5620964" y="5543017"/>
            <a:ext cx="3519203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af-ZA" sz="1600">
                <a:ea typeface="+mn-lt"/>
                <a:cs typeface="+mn-lt"/>
              </a:rPr>
              <a:t>GitHub</a:t>
            </a:r>
            <a:endParaRPr lang="ru-RU" sz="160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cxnSp>
        <p:nvCxnSpPr>
          <p:cNvPr id="63" name="Прямая соединительная линия 62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71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 35">
            <a:extLst>
              <a:ext uri="{FF2B5EF4-FFF2-40B4-BE49-F238E27FC236}">
                <a16:creationId xmlns:a16="http://schemas.microsoft.com/office/drawing/2014/main" id="{1BB6752C-289D-EC33-C949-9BEFDBF4340D}"/>
              </a:ext>
            </a:extLst>
          </p:cNvPr>
          <p:cNvSpPr/>
          <p:nvPr/>
        </p:nvSpPr>
        <p:spPr>
          <a:xfrm rot="16200000" flipH="1" flipV="1">
            <a:off x="4363639" y="13810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88F44A9-1842-48E6-83A5-689EC23AE787}"/>
              </a:ext>
            </a:extLst>
          </p:cNvPr>
          <p:cNvSpPr/>
          <p:nvPr/>
        </p:nvSpPr>
        <p:spPr>
          <a:xfrm>
            <a:off x="5378267" y="790199"/>
            <a:ext cx="3765733" cy="1943024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2F4A4FD-6574-4C23-A216-D2D0136335B8}"/>
              </a:ext>
            </a:extLst>
          </p:cNvPr>
          <p:cNvSpPr/>
          <p:nvPr/>
        </p:nvSpPr>
        <p:spPr>
          <a:xfrm rot="5400000" flipH="1">
            <a:off x="4631758" y="-192105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45FA9C0D-3104-4B21-8677-ACDF6971079A}"/>
              </a:ext>
            </a:extLst>
          </p:cNvPr>
          <p:cNvSpPr/>
          <p:nvPr/>
        </p:nvSpPr>
        <p:spPr>
          <a:xfrm rot="5400000" flipH="1">
            <a:off x="4596584" y="-236814"/>
            <a:ext cx="1891387" cy="3945411"/>
          </a:xfrm>
          <a:custGeom>
            <a:avLst/>
            <a:gdLst>
              <a:gd name="connsiteX0" fmla="*/ 0 w 2990849"/>
              <a:gd name="connsiteY0" fmla="*/ 0 h 6238875"/>
              <a:gd name="connsiteX1" fmla="*/ 0 w 2990849"/>
              <a:gd name="connsiteY1" fmla="*/ 6238873 h 6238875"/>
              <a:gd name="connsiteX2" fmla="*/ 307235 w 2990849"/>
              <a:gd name="connsiteY2" fmla="*/ 6238873 h 6238875"/>
              <a:gd name="connsiteX3" fmla="*/ 307235 w 2990849"/>
              <a:gd name="connsiteY3" fmla="*/ 6238875 h 6238875"/>
              <a:gd name="connsiteX4" fmla="*/ 1060791 w 2990849"/>
              <a:gd name="connsiteY4" fmla="*/ 6238875 h 6238875"/>
              <a:gd name="connsiteX5" fmla="*/ 1060794 w 2990849"/>
              <a:gd name="connsiteY5" fmla="*/ 6238875 h 6238875"/>
              <a:gd name="connsiteX6" fmla="*/ 1491005 w 2990849"/>
              <a:gd name="connsiteY6" fmla="*/ 6238875 h 6238875"/>
              <a:gd name="connsiteX7" fmla="*/ 2088420 w 2990849"/>
              <a:gd name="connsiteY7" fmla="*/ 6238875 h 6238875"/>
              <a:gd name="connsiteX8" fmla="*/ 2088422 w 2990849"/>
              <a:gd name="connsiteY8" fmla="*/ 6238875 h 6238875"/>
              <a:gd name="connsiteX9" fmla="*/ 2130559 w 2990849"/>
              <a:gd name="connsiteY9" fmla="*/ 6238875 h 6238875"/>
              <a:gd name="connsiteX10" fmla="*/ 2683938 w 2990849"/>
              <a:gd name="connsiteY10" fmla="*/ 6238875 h 6238875"/>
              <a:gd name="connsiteX11" fmla="*/ 2990848 w 2990849"/>
              <a:gd name="connsiteY11" fmla="*/ 5931115 h 6238875"/>
              <a:gd name="connsiteX12" fmla="*/ 2990849 w 2990849"/>
              <a:gd name="connsiteY12" fmla="*/ 3041477 h 6238875"/>
              <a:gd name="connsiteX13" fmla="*/ 2990848 w 2990849"/>
              <a:gd name="connsiteY13" fmla="*/ 3041477 h 6238875"/>
              <a:gd name="connsiteX14" fmla="*/ 2990848 w 2990849"/>
              <a:gd name="connsiteY14" fmla="*/ 1724521 h 6238875"/>
              <a:gd name="connsiteX15" fmla="*/ 2990846 w 2990849"/>
              <a:gd name="connsiteY15" fmla="*/ 1724521 h 6238875"/>
              <a:gd name="connsiteX16" fmla="*/ 2990846 w 2990849"/>
              <a:gd name="connsiteY16" fmla="*/ 1683902 h 6238875"/>
              <a:gd name="connsiteX17" fmla="*/ 2990844 w 2990849"/>
              <a:gd name="connsiteY17" fmla="*/ 1683902 h 6238875"/>
              <a:gd name="connsiteX18" fmla="*/ 2990845 w 2990849"/>
              <a:gd name="connsiteY18" fmla="*/ 0 h 623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90849" h="6238875">
                <a:moveTo>
                  <a:pt x="0" y="0"/>
                </a:moveTo>
                <a:lnTo>
                  <a:pt x="0" y="6238873"/>
                </a:lnTo>
                <a:lnTo>
                  <a:pt x="307235" y="6238873"/>
                </a:lnTo>
                <a:lnTo>
                  <a:pt x="307235" y="6238875"/>
                </a:lnTo>
                <a:lnTo>
                  <a:pt x="1060791" y="6238875"/>
                </a:lnTo>
                <a:lnTo>
                  <a:pt x="1060794" y="6238875"/>
                </a:lnTo>
                <a:lnTo>
                  <a:pt x="1491005" y="6238875"/>
                </a:lnTo>
                <a:lnTo>
                  <a:pt x="2088420" y="6238875"/>
                </a:lnTo>
                <a:lnTo>
                  <a:pt x="2088422" y="6238875"/>
                </a:lnTo>
                <a:lnTo>
                  <a:pt x="2130559" y="6238875"/>
                </a:lnTo>
                <a:lnTo>
                  <a:pt x="2683938" y="6238875"/>
                </a:lnTo>
                <a:lnTo>
                  <a:pt x="2990848" y="5931115"/>
                </a:lnTo>
                <a:lnTo>
                  <a:pt x="2990849" y="3041477"/>
                </a:lnTo>
                <a:lnTo>
                  <a:pt x="2990848" y="3041477"/>
                </a:lnTo>
                <a:lnTo>
                  <a:pt x="2990848" y="1724521"/>
                </a:lnTo>
                <a:lnTo>
                  <a:pt x="2990846" y="1724521"/>
                </a:lnTo>
                <a:lnTo>
                  <a:pt x="2990846" y="1683902"/>
                </a:lnTo>
                <a:lnTo>
                  <a:pt x="2990844" y="1683902"/>
                </a:lnTo>
                <a:lnTo>
                  <a:pt x="2990845" y="0"/>
                </a:lnTo>
                <a:close/>
              </a:path>
            </a:pathLst>
          </a:cu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9">
            <a:extLst>
              <a:ext uri="{FF2B5EF4-FFF2-40B4-BE49-F238E27FC236}">
                <a16:creationId xmlns:a16="http://schemas.microsoft.com/office/drawing/2014/main" id="{12709FDA-2837-4F3E-8CC8-FB223F5E942C}"/>
              </a:ext>
            </a:extLst>
          </p:cNvPr>
          <p:cNvSpPr/>
          <p:nvPr/>
        </p:nvSpPr>
        <p:spPr>
          <a:xfrm>
            <a:off x="3569577" y="790202"/>
            <a:ext cx="144610" cy="144211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587113" y="1100596"/>
            <a:ext cx="2432339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alibri"/>
              </a:rPr>
              <a:t>Проверка понимания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86045-2814-4CFA-89E6-EF1286524DA4}"/>
              </a:ext>
            </a:extLst>
          </p:cNvPr>
          <p:cNvSpPr/>
          <p:nvPr/>
        </p:nvSpPr>
        <p:spPr>
          <a:xfrm rot="16200000" flipH="1" flipV="1">
            <a:off x="4367470" y="-958014"/>
            <a:ext cx="412889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946744" y="6356417"/>
            <a:ext cx="316857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27">
            <a:extLst>
              <a:ext uri="{FF2B5EF4-FFF2-40B4-BE49-F238E27FC236}">
                <a16:creationId xmlns:a16="http://schemas.microsoft.com/office/drawing/2014/main" id="{6CFA17A7-414F-6581-8B84-774190D5AA6C}"/>
              </a:ext>
            </a:extLst>
          </p:cNvPr>
          <p:cNvCxnSpPr>
            <a:cxnSpLocks/>
          </p:cNvCxnSpPr>
          <p:nvPr/>
        </p:nvCxnSpPr>
        <p:spPr>
          <a:xfrm>
            <a:off x="6885490" y="4817435"/>
            <a:ext cx="0" cy="0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59">
            <a:extLst>
              <a:ext uri="{FF2B5EF4-FFF2-40B4-BE49-F238E27FC236}">
                <a16:creationId xmlns:a16="http://schemas.microsoft.com/office/drawing/2014/main" id="{D1D83A51-9797-6609-2679-A8FA8FBA288A}"/>
              </a:ext>
            </a:extLst>
          </p:cNvPr>
          <p:cNvGrpSpPr/>
          <p:nvPr/>
        </p:nvGrpSpPr>
        <p:grpSpPr>
          <a:xfrm>
            <a:off x="1034932" y="3430903"/>
            <a:ext cx="319746" cy="331873"/>
            <a:chOff x="218885" y="1655136"/>
            <a:chExt cx="426465" cy="442639"/>
          </a:xfrm>
        </p:grpSpPr>
        <p:sp>
          <p:nvSpPr>
            <p:cNvPr id="7" name="Полилиния: фигура 38">
              <a:extLst>
                <a:ext uri="{FF2B5EF4-FFF2-40B4-BE49-F238E27FC236}">
                  <a16:creationId xmlns:a16="http://schemas.microsoft.com/office/drawing/2014/main" id="{A6EF5290-E041-F026-47F9-8DA4D5E10266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угольник 39">
              <a:extLst>
                <a:ext uri="{FF2B5EF4-FFF2-40B4-BE49-F238E27FC236}">
                  <a16:creationId xmlns:a16="http://schemas.microsoft.com/office/drawing/2014/main" id="{CAE911D9-CD23-E3C2-BF06-2E6BA7B7C60F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9" name="Полилиния: фигура 40">
              <a:extLst>
                <a:ext uri="{FF2B5EF4-FFF2-40B4-BE49-F238E27FC236}">
                  <a16:creationId xmlns:a16="http://schemas.microsoft.com/office/drawing/2014/main" id="{3DD35D7D-6F0B-0CB8-6423-C85560BDEC7E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угольник 63">
              <a:extLst>
                <a:ext uri="{FF2B5EF4-FFF2-40B4-BE49-F238E27FC236}">
                  <a16:creationId xmlns:a16="http://schemas.microsoft.com/office/drawing/2014/main" id="{A0EDBB35-CEA8-F66E-B51B-860C10EC81D9}"/>
                </a:ext>
              </a:extLst>
            </p:cNvPr>
            <p:cNvSpPr/>
            <p:nvPr/>
          </p:nvSpPr>
          <p:spPr>
            <a:xfrm>
              <a:off x="247708" y="1655136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37" name="Прямоугольник 87">
            <a:extLst>
              <a:ext uri="{FF2B5EF4-FFF2-40B4-BE49-F238E27FC236}">
                <a16:creationId xmlns:a16="http://schemas.microsoft.com/office/drawing/2014/main" id="{2B3AEEA5-19A9-B4EB-F580-42460E8C1574}"/>
              </a:ext>
            </a:extLst>
          </p:cNvPr>
          <p:cNvSpPr/>
          <p:nvPr/>
        </p:nvSpPr>
        <p:spPr>
          <a:xfrm>
            <a:off x="1357953" y="3465450"/>
            <a:ext cx="3932256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smtClean="0"/>
              <a:t>Что </a:t>
            </a:r>
            <a:r>
              <a:rPr lang="ru-RU" sz="1600"/>
              <a:t>такое асимптотическая </a:t>
            </a:r>
            <a:r>
              <a:rPr lang="ru-RU" sz="1600" smtClean="0"/>
              <a:t>сложность? 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48" name="Прямоугольник 109">
            <a:extLst>
              <a:ext uri="{FF2B5EF4-FFF2-40B4-BE49-F238E27FC236}">
                <a16:creationId xmlns:a16="http://schemas.microsoft.com/office/drawing/2014/main" id="{51AE61BB-357D-9DD9-C826-09C57924090E}"/>
              </a:ext>
            </a:extLst>
          </p:cNvPr>
          <p:cNvSpPr/>
          <p:nvPr/>
        </p:nvSpPr>
        <p:spPr>
          <a:xfrm>
            <a:off x="5634889" y="3441534"/>
            <a:ext cx="396434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ru-RU" sz="1600"/>
              <a:t>Способ подсчета ресурсов компьютера</a:t>
            </a:r>
            <a:endParaRPr lang="af-ZA" sz="1600"/>
          </a:p>
        </p:txBody>
      </p:sp>
      <p:grpSp>
        <p:nvGrpSpPr>
          <p:cNvPr id="19" name="Группа 64">
            <a:extLst>
              <a:ext uri="{FF2B5EF4-FFF2-40B4-BE49-F238E27FC236}">
                <a16:creationId xmlns:a16="http://schemas.microsoft.com/office/drawing/2014/main" id="{FADCA993-BD6C-6064-2B30-BFB4B87E117C}"/>
              </a:ext>
            </a:extLst>
          </p:cNvPr>
          <p:cNvGrpSpPr/>
          <p:nvPr/>
        </p:nvGrpSpPr>
        <p:grpSpPr>
          <a:xfrm>
            <a:off x="1034932" y="3937590"/>
            <a:ext cx="319746" cy="335934"/>
            <a:chOff x="218885" y="1647733"/>
            <a:chExt cx="426465" cy="448053"/>
          </a:xfrm>
        </p:grpSpPr>
        <p:sp>
          <p:nvSpPr>
            <p:cNvPr id="14" name="Полилиния: фигура 43">
              <a:extLst>
                <a:ext uri="{FF2B5EF4-FFF2-40B4-BE49-F238E27FC236}">
                  <a16:creationId xmlns:a16="http://schemas.microsoft.com/office/drawing/2014/main" id="{00395589-22DE-FC81-C832-E2D981E18B57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угольник 39">
              <a:extLst>
                <a:ext uri="{FF2B5EF4-FFF2-40B4-BE49-F238E27FC236}">
                  <a16:creationId xmlns:a16="http://schemas.microsoft.com/office/drawing/2014/main" id="{186479EE-729D-C83F-9F86-E6A1AC35FE25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Полилиния: фигура 45">
              <a:extLst>
                <a:ext uri="{FF2B5EF4-FFF2-40B4-BE49-F238E27FC236}">
                  <a16:creationId xmlns:a16="http://schemas.microsoft.com/office/drawing/2014/main" id="{54A8A46A-5E0F-D5B7-54FC-7A3A99A177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17" name="Прямоугольник 68">
              <a:extLst>
                <a:ext uri="{FF2B5EF4-FFF2-40B4-BE49-F238E27FC236}">
                  <a16:creationId xmlns:a16="http://schemas.microsoft.com/office/drawing/2014/main" id="{4FD04EC1-7CEF-3CE3-22F9-1DF92FA5A70E}"/>
                </a:ext>
              </a:extLst>
            </p:cNvPr>
            <p:cNvSpPr/>
            <p:nvPr/>
          </p:nvSpPr>
          <p:spPr>
            <a:xfrm>
              <a:off x="245379" y="1647733"/>
              <a:ext cx="331784" cy="44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2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Прямоугольник 88">
            <a:extLst>
              <a:ext uri="{FF2B5EF4-FFF2-40B4-BE49-F238E27FC236}">
                <a16:creationId xmlns:a16="http://schemas.microsoft.com/office/drawing/2014/main" id="{AFC88E78-9F28-428F-944A-78E52948BAA2}"/>
              </a:ext>
            </a:extLst>
          </p:cNvPr>
          <p:cNvSpPr/>
          <p:nvPr/>
        </p:nvSpPr>
        <p:spPr>
          <a:xfrm>
            <a:off x="1374116" y="3937469"/>
            <a:ext cx="395310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Что </a:t>
            </a:r>
            <a:r>
              <a:rPr lang="ru-RU" sz="1600"/>
              <a:t>такое гит? </a:t>
            </a:r>
            <a:endParaRPr lang="ru-RU" sz="1600" dirty="0">
              <a:cs typeface="Calibri"/>
            </a:endParaRPr>
          </a:p>
        </p:txBody>
      </p:sp>
      <p:sp>
        <p:nvSpPr>
          <p:cNvPr id="4" name="Прямоугольник 147">
            <a:extLst>
              <a:ext uri="{FF2B5EF4-FFF2-40B4-BE49-F238E27FC236}">
                <a16:creationId xmlns:a16="http://schemas.microsoft.com/office/drawing/2014/main" id="{0F113228-CCC3-A983-67DE-52F13098F152}"/>
              </a:ext>
            </a:extLst>
          </p:cNvPr>
          <p:cNvSpPr/>
          <p:nvPr/>
        </p:nvSpPr>
        <p:spPr>
          <a:xfrm>
            <a:off x="5631383" y="3919331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Система контроля версий</a:t>
            </a:r>
            <a:endParaRPr lang="af-ZA" sz="1600"/>
          </a:p>
        </p:txBody>
      </p:sp>
      <p:sp>
        <p:nvSpPr>
          <p:cNvPr id="13" name="Прямоугольник 89">
            <a:extLst>
              <a:ext uri="{FF2B5EF4-FFF2-40B4-BE49-F238E27FC236}">
                <a16:creationId xmlns:a16="http://schemas.microsoft.com/office/drawing/2014/main" id="{850E9850-DCC8-9DF1-BB2A-8464E98EC9B4}"/>
              </a:ext>
            </a:extLst>
          </p:cNvPr>
          <p:cNvSpPr/>
          <p:nvPr/>
        </p:nvSpPr>
        <p:spPr>
          <a:xfrm>
            <a:off x="1352701" y="4400197"/>
            <a:ext cx="3979529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Для </a:t>
            </a:r>
            <a:r>
              <a:rPr lang="ru-RU" sz="1600"/>
              <a:t>чего он нужен? </a:t>
            </a: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34" name="Группа 69">
            <a:extLst>
              <a:ext uri="{FF2B5EF4-FFF2-40B4-BE49-F238E27FC236}">
                <a16:creationId xmlns:a16="http://schemas.microsoft.com/office/drawing/2014/main" id="{B6C8F080-ECA9-4298-241B-8EE2AFF428D4}"/>
              </a:ext>
            </a:extLst>
          </p:cNvPr>
          <p:cNvGrpSpPr/>
          <p:nvPr/>
        </p:nvGrpSpPr>
        <p:grpSpPr>
          <a:xfrm>
            <a:off x="1034932" y="4448338"/>
            <a:ext cx="319746" cy="330472"/>
            <a:chOff x="218885" y="1655018"/>
            <a:chExt cx="426465" cy="440768"/>
          </a:xfrm>
        </p:grpSpPr>
        <p:sp>
          <p:nvSpPr>
            <p:cNvPr id="29" name="Полилиния: фигура 48">
              <a:extLst>
                <a:ext uri="{FF2B5EF4-FFF2-40B4-BE49-F238E27FC236}">
                  <a16:creationId xmlns:a16="http://schemas.microsoft.com/office/drawing/2014/main" id="{DCE2A826-5BDB-61ED-47F7-2EF8FED9F01A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0" name="Прямоугольник 39">
              <a:extLst>
                <a:ext uri="{FF2B5EF4-FFF2-40B4-BE49-F238E27FC236}">
                  <a16:creationId xmlns:a16="http://schemas.microsoft.com/office/drawing/2014/main" id="{7885EF35-7BE0-52FB-983E-D23767B83CB1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1" name="Полилиния: фигура 50">
              <a:extLst>
                <a:ext uri="{FF2B5EF4-FFF2-40B4-BE49-F238E27FC236}">
                  <a16:creationId xmlns:a16="http://schemas.microsoft.com/office/drawing/2014/main" id="{FE7E570E-B7A3-FB79-4301-2B679F00B7D0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2" name="Прямоугольник 73">
              <a:extLst>
                <a:ext uri="{FF2B5EF4-FFF2-40B4-BE49-F238E27FC236}">
                  <a16:creationId xmlns:a16="http://schemas.microsoft.com/office/drawing/2014/main" id="{A11F43F3-BDC5-BE98-84E2-662864073AD7}"/>
                </a:ext>
              </a:extLst>
            </p:cNvPr>
            <p:cNvSpPr/>
            <p:nvPr/>
          </p:nvSpPr>
          <p:spPr>
            <a:xfrm>
              <a:off x="245379" y="1655018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>
                  <a:latin typeface="Calibri" panose="020F0502020204030204" pitchFamily="34" charset="0"/>
                </a:rPr>
                <a:t>3</a:t>
              </a:r>
              <a:endParaRPr lang="ru-RU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29211B50-4D08-4445-F0EF-F9595FCE1DFC}"/>
              </a:ext>
            </a:extLst>
          </p:cNvPr>
          <p:cNvSpPr/>
          <p:nvPr/>
        </p:nvSpPr>
        <p:spPr>
          <a:xfrm>
            <a:off x="5631383" y="4394976"/>
            <a:ext cx="360158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/>
              <a:t>Для удобной работы в </a:t>
            </a:r>
            <a:r>
              <a:rPr lang="ru-RU" sz="1600" smtClean="0"/>
              <a:t>команд</a:t>
            </a:r>
            <a:r>
              <a:rPr lang="ru-RU" sz="1600"/>
              <a:t>е</a:t>
            </a:r>
            <a:endParaRPr lang="en-US" sz="1600" dirty="0"/>
          </a:p>
        </p:txBody>
      </p:sp>
      <p:grpSp>
        <p:nvGrpSpPr>
          <p:cNvPr id="44" name="Группа 119">
            <a:extLst>
              <a:ext uri="{FF2B5EF4-FFF2-40B4-BE49-F238E27FC236}">
                <a16:creationId xmlns:a16="http://schemas.microsoft.com/office/drawing/2014/main" id="{0914C350-3A71-A259-45D3-3080857A6153}"/>
              </a:ext>
            </a:extLst>
          </p:cNvPr>
          <p:cNvGrpSpPr/>
          <p:nvPr/>
        </p:nvGrpSpPr>
        <p:grpSpPr>
          <a:xfrm>
            <a:off x="1042466" y="4953624"/>
            <a:ext cx="319746" cy="331577"/>
            <a:chOff x="218885" y="1653542"/>
            <a:chExt cx="426465" cy="442244"/>
          </a:xfrm>
        </p:grpSpPr>
        <p:sp>
          <p:nvSpPr>
            <p:cNvPr id="25" name="Полилиния: фигура 53">
              <a:extLst>
                <a:ext uri="{FF2B5EF4-FFF2-40B4-BE49-F238E27FC236}">
                  <a16:creationId xmlns:a16="http://schemas.microsoft.com/office/drawing/2014/main" id="{45FA12F2-B2E1-656F-6914-28510619340D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5" name="Прямоугольник 39">
              <a:extLst>
                <a:ext uri="{FF2B5EF4-FFF2-40B4-BE49-F238E27FC236}">
                  <a16:creationId xmlns:a16="http://schemas.microsoft.com/office/drawing/2014/main" id="{D63C7E04-51BC-ABEA-C79E-3F856FF5F9E7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Полилиния: фигура 55">
              <a:extLst>
                <a:ext uri="{FF2B5EF4-FFF2-40B4-BE49-F238E27FC236}">
                  <a16:creationId xmlns:a16="http://schemas.microsoft.com/office/drawing/2014/main" id="{F087CAC5-6CC5-BA52-DD93-1DA0889C581C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Прямоугольник 123">
              <a:extLst>
                <a:ext uri="{FF2B5EF4-FFF2-40B4-BE49-F238E27FC236}">
                  <a16:creationId xmlns:a16="http://schemas.microsoft.com/office/drawing/2014/main" id="{73DC0A97-9B03-9FF3-F5B9-6064D5027B9B}"/>
                </a:ext>
              </a:extLst>
            </p:cNvPr>
            <p:cNvSpPr/>
            <p:nvPr/>
          </p:nvSpPr>
          <p:spPr>
            <a:xfrm>
              <a:off x="237503" y="1653542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46" name="Прямоугольник 143">
            <a:extLst>
              <a:ext uri="{FF2B5EF4-FFF2-40B4-BE49-F238E27FC236}">
                <a16:creationId xmlns:a16="http://schemas.microsoft.com/office/drawing/2014/main" id="{04A797A3-1381-4A89-E046-5D2BBCAB3E32}"/>
              </a:ext>
            </a:extLst>
          </p:cNvPr>
          <p:cNvSpPr/>
          <p:nvPr/>
        </p:nvSpPr>
        <p:spPr>
          <a:xfrm>
            <a:off x="1361942" y="4820967"/>
            <a:ext cx="457949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Какая </a:t>
            </a:r>
            <a:r>
              <a:rPr lang="ru-RU" sz="1600"/>
              <a:t>команда позволяет инициализировать локальный гит-репозиторий?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5" name="Прямоугольник 148">
            <a:extLst>
              <a:ext uri="{FF2B5EF4-FFF2-40B4-BE49-F238E27FC236}">
                <a16:creationId xmlns:a16="http://schemas.microsoft.com/office/drawing/2014/main" id="{880D64C6-E923-CC3B-5069-648FAB7F46C2}"/>
              </a:ext>
            </a:extLst>
          </p:cNvPr>
          <p:cNvSpPr/>
          <p:nvPr/>
        </p:nvSpPr>
        <p:spPr>
          <a:xfrm>
            <a:off x="5631383" y="4902439"/>
            <a:ext cx="297570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en-US" sz="1600"/>
              <a:t>git init</a:t>
            </a:r>
          </a:p>
        </p:txBody>
      </p:sp>
      <p:sp>
        <p:nvSpPr>
          <p:cNvPr id="47" name="Полилиния: фигура 35">
            <a:extLst>
              <a:ext uri="{FF2B5EF4-FFF2-40B4-BE49-F238E27FC236}">
                <a16:creationId xmlns:a16="http://schemas.microsoft.com/office/drawing/2014/main" id="{A32B334D-789A-57F1-85EB-4BBBC831ADEE}"/>
              </a:ext>
            </a:extLst>
          </p:cNvPr>
          <p:cNvSpPr/>
          <p:nvPr/>
        </p:nvSpPr>
        <p:spPr>
          <a:xfrm rot="16200000" flipH="1" flipV="1">
            <a:off x="4262380" y="1160952"/>
            <a:ext cx="615401" cy="9140171"/>
          </a:xfrm>
          <a:custGeom>
            <a:avLst/>
            <a:gdLst>
              <a:gd name="connsiteX0" fmla="*/ 0 w 1028756"/>
              <a:gd name="connsiteY0" fmla="*/ 7561352 h 7561352"/>
              <a:gd name="connsiteX1" fmla="*/ 1 w 1028756"/>
              <a:gd name="connsiteY1" fmla="*/ 0 h 7561352"/>
              <a:gd name="connsiteX2" fmla="*/ 1028756 w 1028756"/>
              <a:gd name="connsiteY2" fmla="*/ 0 h 7561352"/>
              <a:gd name="connsiteX3" fmla="*/ 1028755 w 1028756"/>
              <a:gd name="connsiteY3" fmla="*/ 7253589 h 7561352"/>
              <a:gd name="connsiteX4" fmla="*/ 721845 w 1028756"/>
              <a:gd name="connsiteY4" fmla="*/ 7561349 h 7561352"/>
              <a:gd name="connsiteX5" fmla="*/ 648453 w 1028756"/>
              <a:gd name="connsiteY5" fmla="*/ 7561349 h 7561352"/>
              <a:gd name="connsiteX6" fmla="*/ 648450 w 1028756"/>
              <a:gd name="connsiteY6" fmla="*/ 7561352 h 756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56" h="7561352">
                <a:moveTo>
                  <a:pt x="0" y="7561352"/>
                </a:moveTo>
                <a:lnTo>
                  <a:pt x="1" y="0"/>
                </a:lnTo>
                <a:lnTo>
                  <a:pt x="1028756" y="0"/>
                </a:lnTo>
                <a:lnTo>
                  <a:pt x="1028755" y="7253589"/>
                </a:lnTo>
                <a:lnTo>
                  <a:pt x="721845" y="7561349"/>
                </a:lnTo>
                <a:lnTo>
                  <a:pt x="648453" y="7561349"/>
                </a:lnTo>
                <a:lnTo>
                  <a:pt x="648450" y="756135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4" name="Группа 124">
            <a:extLst>
              <a:ext uri="{FF2B5EF4-FFF2-40B4-BE49-F238E27FC236}">
                <a16:creationId xmlns:a16="http://schemas.microsoft.com/office/drawing/2014/main" id="{2E7A6694-8FFB-592F-0D40-14724DFA393F}"/>
              </a:ext>
            </a:extLst>
          </p:cNvPr>
          <p:cNvGrpSpPr/>
          <p:nvPr/>
        </p:nvGrpSpPr>
        <p:grpSpPr>
          <a:xfrm>
            <a:off x="1042466" y="5516110"/>
            <a:ext cx="319746" cy="334640"/>
            <a:chOff x="218885" y="1649457"/>
            <a:chExt cx="426465" cy="446329"/>
          </a:xfrm>
        </p:grpSpPr>
        <p:sp>
          <p:nvSpPr>
            <p:cNvPr id="50" name="Полилиния: фигура 58">
              <a:extLst>
                <a:ext uri="{FF2B5EF4-FFF2-40B4-BE49-F238E27FC236}">
                  <a16:creationId xmlns:a16="http://schemas.microsoft.com/office/drawing/2014/main" id="{5F184E48-D9E4-0B86-D09F-307B974CF940}"/>
                </a:ext>
              </a:extLst>
            </p:cNvPr>
            <p:cNvSpPr/>
            <p:nvPr/>
          </p:nvSpPr>
          <p:spPr>
            <a:xfrm>
              <a:off x="276018" y="1726453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1" name="Прямоугольник 39">
              <a:extLst>
                <a:ext uri="{FF2B5EF4-FFF2-40B4-BE49-F238E27FC236}">
                  <a16:creationId xmlns:a16="http://schemas.microsoft.com/office/drawing/2014/main" id="{BDCDF37A-8AE3-B789-8CF4-109D3679A913}"/>
                </a:ext>
              </a:extLst>
            </p:cNvPr>
            <p:cNvSpPr/>
            <p:nvPr/>
          </p:nvSpPr>
          <p:spPr>
            <a:xfrm>
              <a:off x="218885" y="1678913"/>
              <a:ext cx="105089" cy="104799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52" name="Полилиния: фигура 60">
              <a:extLst>
                <a:ext uri="{FF2B5EF4-FFF2-40B4-BE49-F238E27FC236}">
                  <a16:creationId xmlns:a16="http://schemas.microsoft.com/office/drawing/2014/main" id="{D60F78A7-08FC-8063-F38A-3FC438D80AF3}"/>
                </a:ext>
              </a:extLst>
            </p:cNvPr>
            <p:cNvSpPr/>
            <p:nvPr/>
          </p:nvSpPr>
          <p:spPr>
            <a:xfrm>
              <a:off x="228933" y="1682497"/>
              <a:ext cx="369332" cy="369333"/>
            </a:xfrm>
            <a:custGeom>
              <a:avLst/>
              <a:gdLst>
                <a:gd name="connsiteX0" fmla="*/ 123327 w 369332"/>
                <a:gd name="connsiteY0" fmla="*/ 0 h 369333"/>
                <a:gd name="connsiteX1" fmla="*/ 369332 w 369332"/>
                <a:gd name="connsiteY1" fmla="*/ 0 h 369333"/>
                <a:gd name="connsiteX2" fmla="*/ 369332 w 369332"/>
                <a:gd name="connsiteY2" fmla="*/ 369333 h 369333"/>
                <a:gd name="connsiteX3" fmla="*/ 0 w 369332"/>
                <a:gd name="connsiteY3" fmla="*/ 369333 h 369333"/>
                <a:gd name="connsiteX4" fmla="*/ 0 w 369332"/>
                <a:gd name="connsiteY4" fmla="*/ 122987 h 3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32" h="369333">
                  <a:moveTo>
                    <a:pt x="123327" y="0"/>
                  </a:moveTo>
                  <a:lnTo>
                    <a:pt x="369332" y="0"/>
                  </a:lnTo>
                  <a:lnTo>
                    <a:pt x="369332" y="369333"/>
                  </a:lnTo>
                  <a:lnTo>
                    <a:pt x="0" y="369333"/>
                  </a:lnTo>
                  <a:lnTo>
                    <a:pt x="0" y="12298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sz="1600" dirty="0">
                <a:latin typeface="Calibri" panose="020F0502020204030204" pitchFamily="34" charset="0"/>
              </a:endParaRPr>
            </a:p>
          </p:txBody>
        </p:sp>
        <p:sp>
          <p:nvSpPr>
            <p:cNvPr id="53" name="Прямоугольник 128">
              <a:extLst>
                <a:ext uri="{FF2B5EF4-FFF2-40B4-BE49-F238E27FC236}">
                  <a16:creationId xmlns:a16="http://schemas.microsoft.com/office/drawing/2014/main" id="{4B50CFBF-EB95-9019-C39C-3A2067A016AB}"/>
                </a:ext>
              </a:extLst>
            </p:cNvPr>
            <p:cNvSpPr/>
            <p:nvPr/>
          </p:nvSpPr>
          <p:spPr>
            <a:xfrm>
              <a:off x="256277" y="1649457"/>
              <a:ext cx="331784" cy="383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56" name="Прямоугольник 142">
            <a:extLst>
              <a:ext uri="{FF2B5EF4-FFF2-40B4-BE49-F238E27FC236}">
                <a16:creationId xmlns:a16="http://schemas.microsoft.com/office/drawing/2014/main" id="{CB585F98-BF6A-1056-D32D-3AC81EAE0600}"/>
              </a:ext>
            </a:extLst>
          </p:cNvPr>
          <p:cNvSpPr/>
          <p:nvPr/>
        </p:nvSpPr>
        <p:spPr>
          <a:xfrm>
            <a:off x="1375904" y="5453963"/>
            <a:ext cx="3949532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ru-RU" sz="1600" smtClean="0"/>
              <a:t>С </a:t>
            </a:r>
            <a:r>
              <a:rPr lang="ru-RU" sz="1600"/>
              <a:t>какой онлайн-системой контроля версий мы сегодня познакомились? 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49" name="Прямоугольник 148">
            <a:extLst>
              <a:ext uri="{FF2B5EF4-FFF2-40B4-BE49-F238E27FC236}">
                <a16:creationId xmlns:a16="http://schemas.microsoft.com/office/drawing/2014/main" id="{C84DEF36-BD25-D537-0118-A926DF91D77B}"/>
              </a:ext>
            </a:extLst>
          </p:cNvPr>
          <p:cNvSpPr/>
          <p:nvPr/>
        </p:nvSpPr>
        <p:spPr>
          <a:xfrm>
            <a:off x="5620964" y="5543017"/>
            <a:ext cx="3519203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1"/>
            <a:r>
              <a:rPr lang="af-ZA" sz="1600">
                <a:ea typeface="+mn-lt"/>
                <a:cs typeface="+mn-lt"/>
              </a:rPr>
              <a:t>GitHub</a:t>
            </a:r>
            <a:endParaRPr lang="ru-RU" sz="1600">
              <a:ea typeface="+mn-lt"/>
              <a:cs typeface="+mn-lt"/>
            </a:endParaRPr>
          </a:p>
        </p:txBody>
      </p:sp>
      <p:cxnSp>
        <p:nvCxnSpPr>
          <p:cNvPr id="80" name="Прямая соединительная линия 151">
            <a:extLst>
              <a:ext uri="{FF2B5EF4-FFF2-40B4-BE49-F238E27FC236}">
                <a16:creationId xmlns:a16="http://schemas.microsoft.com/office/drawing/2014/main" id="{2A123034-9FE2-AC9B-EEA7-141FFA6DD64B}"/>
              </a:ext>
            </a:extLst>
          </p:cNvPr>
          <p:cNvCxnSpPr/>
          <p:nvPr/>
        </p:nvCxnSpPr>
        <p:spPr>
          <a:xfrm flipH="1" flipV="1">
            <a:off x="5528689" y="3395783"/>
            <a:ext cx="13588" cy="255079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7770666" y="1074114"/>
            <a:ext cx="1141938" cy="1244044"/>
            <a:chOff x="7770666" y="1074114"/>
            <a:chExt cx="1141938" cy="1244044"/>
          </a:xfrm>
        </p:grpSpPr>
        <p:pic>
          <p:nvPicPr>
            <p:cNvPr id="59" name="Picture 4" descr="https://cdn.onlinewebfonts.com/svg/download_2027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66" y="1886158"/>
              <a:ext cx="396405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cdn-icons-png.flaticon.com/512/114/1149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6604" y="109725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666" y="1074114"/>
              <a:ext cx="468000" cy="468000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604" y="1850158"/>
              <a:ext cx="468000" cy="468000"/>
            </a:xfrm>
            <a:prstGeom prst="rect">
              <a:avLst/>
            </a:prstGeom>
          </p:spPr>
        </p:pic>
      </p:grpSp>
      <p:pic>
        <p:nvPicPr>
          <p:cNvPr id="55" name="Рисунок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423" y="682128"/>
            <a:ext cx="2075516" cy="2075516"/>
          </a:xfrm>
          <a:prstGeom prst="rect">
            <a:avLst/>
          </a:prstGeom>
        </p:spPr>
      </p:pic>
      <p:sp>
        <p:nvSpPr>
          <p:cNvPr id="57" name="TextBox 1">
            <a:extLst>
              <a:ext uri="{FF2B5EF4-FFF2-40B4-BE49-F238E27FC236}">
                <a16:creationId xmlns:a16="http://schemas.microsoft.com/office/drawing/2014/main" id="{09190F96-E305-4072-3240-22AFDD93F467}"/>
              </a:ext>
            </a:extLst>
          </p:cNvPr>
          <p:cNvSpPr txBox="1"/>
          <p:nvPr/>
        </p:nvSpPr>
        <p:spPr>
          <a:xfrm>
            <a:off x="5523383" y="6106948"/>
            <a:ext cx="2720597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30170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438DCA97-07D4-4D0F-BD95-2BD925F0B4A5}"/>
              </a:ext>
            </a:extLst>
          </p:cNvPr>
          <p:cNvSpPr/>
          <p:nvPr/>
        </p:nvSpPr>
        <p:spPr>
          <a:xfrm rot="5400000" flipH="1">
            <a:off x="4331245" y="-1967361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7E81E5D7-9811-41E2-8D66-861EF96DBCB8}"/>
              </a:ext>
            </a:extLst>
          </p:cNvPr>
          <p:cNvSpPr/>
          <p:nvPr/>
        </p:nvSpPr>
        <p:spPr>
          <a:xfrm rot="5400000" flipH="1">
            <a:off x="4261362" y="-2025735"/>
            <a:ext cx="874748" cy="7346924"/>
          </a:xfrm>
          <a:custGeom>
            <a:avLst/>
            <a:gdLst>
              <a:gd name="connsiteX0" fmla="*/ 874748 w 874748"/>
              <a:gd name="connsiteY0" fmla="*/ 5860083 h 7346924"/>
              <a:gd name="connsiteX1" fmla="*/ 874748 w 874748"/>
              <a:gd name="connsiteY1" fmla="*/ 4 h 7346924"/>
              <a:gd name="connsiteX2" fmla="*/ 667314 w 874748"/>
              <a:gd name="connsiteY2" fmla="*/ 4 h 7346924"/>
              <a:gd name="connsiteX3" fmla="*/ 667314 w 874748"/>
              <a:gd name="connsiteY3" fmla="*/ 0 h 7346924"/>
              <a:gd name="connsiteX4" fmla="*/ 0 w 874748"/>
              <a:gd name="connsiteY4" fmla="*/ 0 h 7346924"/>
              <a:gd name="connsiteX5" fmla="*/ 0 w 874748"/>
              <a:gd name="connsiteY5" fmla="*/ 1435968 h 7346924"/>
              <a:gd name="connsiteX6" fmla="*/ 2 w 874748"/>
              <a:gd name="connsiteY6" fmla="*/ 1435968 h 7346924"/>
              <a:gd name="connsiteX7" fmla="*/ 2 w 874748"/>
              <a:gd name="connsiteY7" fmla="*/ 7346924 h 7346924"/>
              <a:gd name="connsiteX8" fmla="*/ 268692 w 874748"/>
              <a:gd name="connsiteY8" fmla="*/ 7346924 h 7346924"/>
              <a:gd name="connsiteX9" fmla="*/ 502829 w 874748"/>
              <a:gd name="connsiteY9" fmla="*/ 7346924 h 7346924"/>
              <a:gd name="connsiteX10" fmla="*/ 617069 w 874748"/>
              <a:gd name="connsiteY10" fmla="*/ 7346924 h 7346924"/>
              <a:gd name="connsiteX11" fmla="*/ 617069 w 874748"/>
              <a:gd name="connsiteY11" fmla="*/ 7346923 h 7346924"/>
              <a:gd name="connsiteX12" fmla="*/ 688446 w 874748"/>
              <a:gd name="connsiteY12" fmla="*/ 7346923 h 7346924"/>
              <a:gd name="connsiteX13" fmla="*/ 874747 w 874748"/>
              <a:gd name="connsiteY13" fmla="*/ 7160106 h 7346924"/>
              <a:gd name="connsiteX14" fmla="*/ 874747 w 874748"/>
              <a:gd name="connsiteY14" fmla="*/ 6894849 h 7346924"/>
              <a:gd name="connsiteX15" fmla="*/ 874748 w 874748"/>
              <a:gd name="connsiteY15" fmla="*/ 6894847 h 7346924"/>
              <a:gd name="connsiteX16" fmla="*/ 874748 w 874748"/>
              <a:gd name="connsiteY16" fmla="*/ 5860086 h 73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748" h="7346924">
                <a:moveTo>
                  <a:pt x="874748" y="5860083"/>
                </a:moveTo>
                <a:lnTo>
                  <a:pt x="874748" y="4"/>
                </a:lnTo>
                <a:lnTo>
                  <a:pt x="667314" y="4"/>
                </a:lnTo>
                <a:lnTo>
                  <a:pt x="667314" y="0"/>
                </a:lnTo>
                <a:lnTo>
                  <a:pt x="0" y="0"/>
                </a:lnTo>
                <a:lnTo>
                  <a:pt x="0" y="1435968"/>
                </a:lnTo>
                <a:lnTo>
                  <a:pt x="2" y="1435968"/>
                </a:lnTo>
                <a:lnTo>
                  <a:pt x="2" y="7346924"/>
                </a:lnTo>
                <a:lnTo>
                  <a:pt x="268692" y="7346924"/>
                </a:lnTo>
                <a:lnTo>
                  <a:pt x="502829" y="7346924"/>
                </a:lnTo>
                <a:lnTo>
                  <a:pt x="617069" y="7346924"/>
                </a:lnTo>
                <a:lnTo>
                  <a:pt x="617069" y="7346923"/>
                </a:lnTo>
                <a:lnTo>
                  <a:pt x="688446" y="7346923"/>
                </a:lnTo>
                <a:lnTo>
                  <a:pt x="874747" y="7160106"/>
                </a:lnTo>
                <a:lnTo>
                  <a:pt x="874747" y="6894849"/>
                </a:lnTo>
                <a:lnTo>
                  <a:pt x="874748" y="6894847"/>
                </a:lnTo>
                <a:lnTo>
                  <a:pt x="874748" y="586008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9">
            <a:extLst>
              <a:ext uri="{FF2B5EF4-FFF2-40B4-BE49-F238E27FC236}">
                <a16:creationId xmlns:a16="http://schemas.microsoft.com/office/drawing/2014/main" id="{93C399E1-D975-4B55-8347-EDADE665DDF5}"/>
              </a:ext>
            </a:extLst>
          </p:cNvPr>
          <p:cNvSpPr/>
          <p:nvPr/>
        </p:nvSpPr>
        <p:spPr>
          <a:xfrm>
            <a:off x="1016765" y="1203974"/>
            <a:ext cx="156785" cy="156353"/>
          </a:xfrm>
          <a:custGeom>
            <a:avLst/>
            <a:gdLst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614775 w 614775"/>
              <a:gd name="connsiteY2" fmla="*/ 614775 h 614775"/>
              <a:gd name="connsiteX3" fmla="*/ 0 w 614775"/>
              <a:gd name="connsiteY3" fmla="*/ 614775 h 614775"/>
              <a:gd name="connsiteX4" fmla="*/ 0 w 614775"/>
              <a:gd name="connsiteY4" fmla="*/ 0 h 614775"/>
              <a:gd name="connsiteX0" fmla="*/ 0 w 614775"/>
              <a:gd name="connsiteY0" fmla="*/ 0 h 614775"/>
              <a:gd name="connsiteX1" fmla="*/ 614775 w 614775"/>
              <a:gd name="connsiteY1" fmla="*/ 0 h 614775"/>
              <a:gd name="connsiteX2" fmla="*/ 0 w 614775"/>
              <a:gd name="connsiteY2" fmla="*/ 614775 h 614775"/>
              <a:gd name="connsiteX3" fmla="*/ 0 w 614775"/>
              <a:gd name="connsiteY3" fmla="*/ 0 h 6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775" h="614775">
                <a:moveTo>
                  <a:pt x="0" y="0"/>
                </a:moveTo>
                <a:lnTo>
                  <a:pt x="614775" y="0"/>
                </a:lnTo>
                <a:lnTo>
                  <a:pt x="0" y="614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0400FD5-9190-4043-A04F-A775D2327CA2}"/>
              </a:ext>
            </a:extLst>
          </p:cNvPr>
          <p:cNvSpPr/>
          <p:nvPr/>
        </p:nvSpPr>
        <p:spPr>
          <a:xfrm rot="5400000" flipH="1">
            <a:off x="4383719" y="-1921077"/>
            <a:ext cx="748878" cy="7228075"/>
          </a:xfrm>
          <a:custGeom>
            <a:avLst/>
            <a:gdLst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1999673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63586 w 563587"/>
              <a:gd name="connsiteY16" fmla="*/ 2101707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  <a:gd name="connsiteX0" fmla="*/ 563587 w 563587"/>
              <a:gd name="connsiteY0" fmla="*/ 1763293 h 2166151"/>
              <a:gd name="connsiteX1" fmla="*/ 563587 w 563587"/>
              <a:gd name="connsiteY1" fmla="*/ 1587784 h 2166151"/>
              <a:gd name="connsiteX2" fmla="*/ 563587 w 563587"/>
              <a:gd name="connsiteY2" fmla="*/ 175510 h 2166151"/>
              <a:gd name="connsiteX3" fmla="*/ 563587 w 563587"/>
              <a:gd name="connsiteY3" fmla="*/ 1 h 2166151"/>
              <a:gd name="connsiteX4" fmla="*/ 429940 w 563587"/>
              <a:gd name="connsiteY4" fmla="*/ 1 h 2166151"/>
              <a:gd name="connsiteX5" fmla="*/ 429940 w 563587"/>
              <a:gd name="connsiteY5" fmla="*/ 0 h 2166151"/>
              <a:gd name="connsiteX6" fmla="*/ 0 w 563587"/>
              <a:gd name="connsiteY6" fmla="*/ 0 h 2166151"/>
              <a:gd name="connsiteX7" fmla="*/ 0 w 563587"/>
              <a:gd name="connsiteY7" fmla="*/ 175509 h 2166151"/>
              <a:gd name="connsiteX8" fmla="*/ 0 w 563587"/>
              <a:gd name="connsiteY8" fmla="*/ 389074 h 2166151"/>
              <a:gd name="connsiteX9" fmla="*/ 0 w 563587"/>
              <a:gd name="connsiteY9" fmla="*/ 564583 h 2166151"/>
              <a:gd name="connsiteX10" fmla="*/ 1 w 563587"/>
              <a:gd name="connsiteY10" fmla="*/ 564583 h 2166151"/>
              <a:gd name="connsiteX11" fmla="*/ 1 w 563587"/>
              <a:gd name="connsiteY11" fmla="*/ 1990642 h 2166151"/>
              <a:gd name="connsiteX12" fmla="*/ 1 w 563587"/>
              <a:gd name="connsiteY12" fmla="*/ 2166151 h 2166151"/>
              <a:gd name="connsiteX13" fmla="*/ 173114 w 563587"/>
              <a:gd name="connsiteY13" fmla="*/ 2166151 h 2166151"/>
              <a:gd name="connsiteX14" fmla="*/ 323965 w 563587"/>
              <a:gd name="connsiteY14" fmla="*/ 2166151 h 2166151"/>
              <a:gd name="connsiteX15" fmla="*/ 397568 w 563587"/>
              <a:gd name="connsiteY15" fmla="*/ 2166151 h 2166151"/>
              <a:gd name="connsiteX16" fmla="*/ 556654 w 563587"/>
              <a:gd name="connsiteY16" fmla="*/ 2108995 h 2166151"/>
              <a:gd name="connsiteX17" fmla="*/ 563586 w 563587"/>
              <a:gd name="connsiteY17" fmla="*/ 1824164 h 2166151"/>
              <a:gd name="connsiteX18" fmla="*/ 563586 w 563587"/>
              <a:gd name="connsiteY18" fmla="*/ 1763295 h 2166151"/>
              <a:gd name="connsiteX19" fmla="*/ 563587 w 563587"/>
              <a:gd name="connsiteY19" fmla="*/ 1763293 h 216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3587" h="2166151">
                <a:moveTo>
                  <a:pt x="563587" y="1763293"/>
                </a:moveTo>
                <a:lnTo>
                  <a:pt x="563587" y="1587784"/>
                </a:lnTo>
                <a:lnTo>
                  <a:pt x="563587" y="175510"/>
                </a:lnTo>
                <a:lnTo>
                  <a:pt x="563587" y="1"/>
                </a:lnTo>
                <a:lnTo>
                  <a:pt x="429940" y="1"/>
                </a:lnTo>
                <a:lnTo>
                  <a:pt x="429940" y="0"/>
                </a:lnTo>
                <a:lnTo>
                  <a:pt x="0" y="0"/>
                </a:lnTo>
                <a:lnTo>
                  <a:pt x="0" y="175509"/>
                </a:lnTo>
                <a:lnTo>
                  <a:pt x="0" y="389074"/>
                </a:lnTo>
                <a:lnTo>
                  <a:pt x="0" y="564583"/>
                </a:lnTo>
                <a:lnTo>
                  <a:pt x="1" y="564583"/>
                </a:lnTo>
                <a:lnTo>
                  <a:pt x="1" y="1990642"/>
                </a:lnTo>
                <a:lnTo>
                  <a:pt x="1" y="2166151"/>
                </a:lnTo>
                <a:lnTo>
                  <a:pt x="173114" y="2166151"/>
                </a:lnTo>
                <a:lnTo>
                  <a:pt x="323965" y="2166151"/>
                </a:lnTo>
                <a:lnTo>
                  <a:pt x="397568" y="2166151"/>
                </a:lnTo>
                <a:lnTo>
                  <a:pt x="556654" y="2108995"/>
                </a:lnTo>
                <a:lnTo>
                  <a:pt x="563586" y="1824164"/>
                </a:lnTo>
                <a:lnTo>
                  <a:pt x="563586" y="1763295"/>
                </a:lnTo>
                <a:cubicBezTo>
                  <a:pt x="563586" y="1763294"/>
                  <a:pt x="563587" y="1763294"/>
                  <a:pt x="563587" y="1763293"/>
                </a:cubicBezTo>
                <a:close/>
              </a:path>
            </a:pathLst>
          </a:custGeom>
          <a:pattFill prst="dkHorz">
            <a:fgClr>
              <a:srgbClr val="F5F5F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07BC4B-8652-4FFA-8954-89239084728D}"/>
              </a:ext>
            </a:extLst>
          </p:cNvPr>
          <p:cNvSpPr/>
          <p:nvPr/>
        </p:nvSpPr>
        <p:spPr>
          <a:xfrm>
            <a:off x="3705049" y="1488219"/>
            <a:ext cx="2611681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Подпишись на наш канал</a:t>
            </a:r>
            <a:endParaRPr lang="ru-RU" sz="1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03" y="2313173"/>
            <a:ext cx="3696232" cy="36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0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51432" y="47710"/>
            <a:ext cx="1174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Тема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2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33710E70-7120-4BD2-88A4-8A0A40B17F75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66" name="Параллелограмм 65">
              <a:extLst>
                <a:ext uri="{FF2B5EF4-FFF2-40B4-BE49-F238E27FC236}">
                  <a16:creationId xmlns:a16="http://schemas.microsoft.com/office/drawing/2014/main" id="{67C7BA7C-A9A6-49AE-A0D9-C8C97230C50B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араллелограмм 66">
              <a:extLst>
                <a:ext uri="{FF2B5EF4-FFF2-40B4-BE49-F238E27FC236}">
                  <a16:creationId xmlns:a16="http://schemas.microsoft.com/office/drawing/2014/main" id="{6DFE16B4-1766-43A3-976B-9EA398E64ABA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: фигура 67">
              <a:extLst>
                <a:ext uri="{FF2B5EF4-FFF2-40B4-BE49-F238E27FC236}">
                  <a16:creationId xmlns:a16="http://schemas.microsoft.com/office/drawing/2014/main" id="{B4C44469-FB5F-49FD-BD64-F9949CA18458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7" name="Крест 6"/>
          <p:cNvSpPr/>
          <p:nvPr/>
        </p:nvSpPr>
        <p:spPr>
          <a:xfrm>
            <a:off x="3999959" y="2982513"/>
            <a:ext cx="877211" cy="83607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24922" y="5324054"/>
            <a:ext cx="199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/>
              <a:t>Алгоритмы</a:t>
            </a:r>
            <a:endParaRPr lang="ru-RU" b="1"/>
          </a:p>
        </p:txBody>
      </p:sp>
      <p:sp>
        <p:nvSpPr>
          <p:cNvPr id="35" name="TextBox 34"/>
          <p:cNvSpPr txBox="1"/>
          <p:nvPr/>
        </p:nvSpPr>
        <p:spPr>
          <a:xfrm>
            <a:off x="7003124" y="5324054"/>
            <a:ext cx="6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GIT</a:t>
            </a:r>
            <a:endParaRPr lang="ru-RU" b="1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3" y="1500237"/>
            <a:ext cx="3673104" cy="36731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037" y="1885452"/>
            <a:ext cx="3287889" cy="328788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51432" y="5867871"/>
            <a:ext cx="199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+ </a:t>
            </a:r>
            <a:r>
              <a:rPr lang="ru-RU" b="1" smtClean="0"/>
              <a:t>повторение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6208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E920CDE6-E9FB-43A1-8D4E-8BA5B25660CB}"/>
              </a:ext>
            </a:extLst>
          </p:cNvPr>
          <p:cNvGrpSpPr/>
          <p:nvPr/>
        </p:nvGrpSpPr>
        <p:grpSpPr>
          <a:xfrm>
            <a:off x="149438" y="3382549"/>
            <a:ext cx="8845124" cy="46451"/>
            <a:chOff x="149438" y="5141520"/>
            <a:chExt cx="8845124" cy="46451"/>
          </a:xfrm>
        </p:grpSpPr>
        <p:sp>
          <p:nvSpPr>
            <p:cNvPr id="96" name="Параллелограмм 95">
              <a:extLst>
                <a:ext uri="{FF2B5EF4-FFF2-40B4-BE49-F238E27FC236}">
                  <a16:creationId xmlns:a16="http://schemas.microsoft.com/office/drawing/2014/main" id="{C0F3BF6C-190A-4F01-95BA-0D1EA783B93C}"/>
                </a:ext>
              </a:extLst>
            </p:cNvPr>
            <p:cNvSpPr/>
            <p:nvPr userDrawn="1"/>
          </p:nvSpPr>
          <p:spPr>
            <a:xfrm>
              <a:off x="8807921" y="515197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араллелограмм 97">
              <a:extLst>
                <a:ext uri="{FF2B5EF4-FFF2-40B4-BE49-F238E27FC236}">
                  <a16:creationId xmlns:a16="http://schemas.microsoft.com/office/drawing/2014/main" id="{F8DF2F77-0041-40E6-8433-FB53648703F4}"/>
                </a:ext>
              </a:extLst>
            </p:cNvPr>
            <p:cNvSpPr/>
            <p:nvPr userDrawn="1"/>
          </p:nvSpPr>
          <p:spPr>
            <a:xfrm>
              <a:off x="149438" y="5141520"/>
              <a:ext cx="186641" cy="36001"/>
            </a:xfrm>
            <a:prstGeom prst="parallelogram">
              <a:avLst>
                <a:gd name="adj" fmla="val 896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Полилиния: фигура 98">
              <a:extLst>
                <a:ext uri="{FF2B5EF4-FFF2-40B4-BE49-F238E27FC236}">
                  <a16:creationId xmlns:a16="http://schemas.microsoft.com/office/drawing/2014/main" id="{DF31C0E7-9214-4FAD-9255-4E98EFAB11D7}"/>
                </a:ext>
              </a:extLst>
            </p:cNvPr>
            <p:cNvSpPr/>
            <p:nvPr userDrawn="1"/>
          </p:nvSpPr>
          <p:spPr>
            <a:xfrm>
              <a:off x="354936" y="5159520"/>
              <a:ext cx="8447590" cy="14400"/>
            </a:xfrm>
            <a:custGeom>
              <a:avLst/>
              <a:gdLst>
                <a:gd name="connsiteX0" fmla="*/ 12906 w 8447590"/>
                <a:gd name="connsiteY0" fmla="*/ 0 h 14400"/>
                <a:gd name="connsiteX1" fmla="*/ 8447590 w 8447590"/>
                <a:gd name="connsiteY1" fmla="*/ 0 h 14400"/>
                <a:gd name="connsiteX2" fmla="*/ 8434684 w 8447590"/>
                <a:gd name="connsiteY2" fmla="*/ 14400 h 14400"/>
                <a:gd name="connsiteX3" fmla="*/ 0 w 8447590"/>
                <a:gd name="connsiteY3" fmla="*/ 14400 h 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7590" h="14400">
                  <a:moveTo>
                    <a:pt x="12906" y="0"/>
                  </a:moveTo>
                  <a:lnTo>
                    <a:pt x="8447590" y="0"/>
                  </a:lnTo>
                  <a:lnTo>
                    <a:pt x="8434684" y="144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A82934E6-CF0D-4236-812E-9FD7F06A7A50}"/>
              </a:ext>
            </a:extLst>
          </p:cNvPr>
          <p:cNvSpPr/>
          <p:nvPr/>
        </p:nvSpPr>
        <p:spPr>
          <a:xfrm>
            <a:off x="1035431" y="2844225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mtClean="0">
                <a:solidFill>
                  <a:schemeClr val="accent2"/>
                </a:solidFill>
              </a:rPr>
              <a:t>Асимптотическая сложность</a:t>
            </a:r>
            <a:endParaRPr lang="ru-RU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1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Асимптотическая сложность </a:t>
            </a:r>
            <a:r>
              <a:rPr lang="ru-RU" smtClean="0"/>
              <a:t>–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9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Асимптотическая сложность </a:t>
            </a:r>
            <a:r>
              <a:rPr lang="ru-RU"/>
              <a:t>– это способ подсчета необходимых вычислительных ресурсов (время, память) во время выполнения программы. </a:t>
            </a:r>
          </a:p>
        </p:txBody>
      </p:sp>
    </p:spTree>
    <p:extLst>
      <p:ext uri="{BB962C8B-B14F-4D97-AF65-F5344CB8AC3E}">
        <p14:creationId xmlns:p14="http://schemas.microsoft.com/office/powerpoint/2010/main" val="380355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Асимптотическая сложность </a:t>
            </a:r>
            <a:r>
              <a:rPr lang="ru-RU"/>
              <a:t>– это способ подсчета необходимых вычислительных ресурсов (время, память) во время выполнения программы. </a:t>
            </a:r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593048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говорят об асимптотике, чаще всего имеют в виду Big O Notation (или О-большое). Оно позволяет описать наихудший из сценариев работы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195550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F42B7AF-90B2-4F2A-973E-A697B790091C}"/>
              </a:ext>
            </a:extLst>
          </p:cNvPr>
          <p:cNvSpPr/>
          <p:nvPr/>
        </p:nvSpPr>
        <p:spPr>
          <a:xfrm>
            <a:off x="0" y="1987685"/>
            <a:ext cx="946744" cy="3330586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Helvetica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98BDB7-28B5-4345-A7D5-6CA6F8BEB780}"/>
              </a:ext>
            </a:extLst>
          </p:cNvPr>
          <p:cNvSpPr/>
          <p:nvPr/>
        </p:nvSpPr>
        <p:spPr>
          <a:xfrm>
            <a:off x="3083497" y="37868"/>
            <a:ext cx="3325324" cy="4001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>
                <a:solidFill>
                  <a:schemeClr val="bg1"/>
                </a:solidFill>
                <a:latin typeface="Calibri" panose="020F0502020204030204" pitchFamily="34" charset="0"/>
                <a:cs typeface="Helvetica"/>
              </a:rPr>
              <a:t>Ленивые вычисления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F052D8F-7D64-43C7-BED0-EB554407744A}"/>
              </a:ext>
            </a:extLst>
          </p:cNvPr>
          <p:cNvCxnSpPr>
            <a:cxnSpLocks/>
          </p:cNvCxnSpPr>
          <p:nvPr/>
        </p:nvCxnSpPr>
        <p:spPr>
          <a:xfrm flipV="1">
            <a:off x="1304372" y="1310342"/>
            <a:ext cx="4648020" cy="628"/>
          </a:xfrm>
          <a:prstGeom prst="line">
            <a:avLst/>
          </a:prstGeom>
          <a:ln w="12700" cap="rnd">
            <a:solidFill>
              <a:schemeClr val="accent5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34">
            <a:extLst>
              <a:ext uri="{FF2B5EF4-FFF2-40B4-BE49-F238E27FC236}">
                <a16:creationId xmlns:a16="http://schemas.microsoft.com/office/drawing/2014/main" id="{87E18193-0592-4470-83EB-4EB949E9016D}"/>
              </a:ext>
            </a:extLst>
          </p:cNvPr>
          <p:cNvSpPr/>
          <p:nvPr/>
        </p:nvSpPr>
        <p:spPr>
          <a:xfrm>
            <a:off x="7971655" y="1255515"/>
            <a:ext cx="1171574" cy="1025451"/>
          </a:xfrm>
          <a:prstGeom prst="roundRect">
            <a:avLst>
              <a:gd name="adj" fmla="val 0"/>
            </a:avLst>
          </a:prstGeom>
          <a:pattFill prst="dkHorz">
            <a:fgClr>
              <a:schemeClr val="bg1"/>
            </a:fgClr>
            <a:bgClr>
              <a:schemeClr val="accent5">
                <a:lumMod val="20000"/>
                <a:lumOff val="8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17267" y="1252209"/>
            <a:ext cx="7633413" cy="1028757"/>
            <a:chOff x="817267" y="1252209"/>
            <a:chExt cx="7633413" cy="1028757"/>
          </a:xfrm>
        </p:grpSpPr>
        <p:sp>
          <p:nvSpPr>
            <p:cNvPr id="25" name="Полилиния: фигура 35">
              <a:extLst>
                <a:ext uri="{FF2B5EF4-FFF2-40B4-BE49-F238E27FC236}">
                  <a16:creationId xmlns:a16="http://schemas.microsoft.com/office/drawing/2014/main" id="{9A086045-2814-4CFA-89E6-EF1286524DA4}"/>
                </a:ext>
              </a:extLst>
            </p:cNvPr>
            <p:cNvSpPr/>
            <p:nvPr/>
          </p:nvSpPr>
          <p:spPr>
            <a:xfrm rot="16200000" flipH="1" flipV="1">
              <a:off x="4083565" y="-2014089"/>
              <a:ext cx="1028756" cy="7561352"/>
            </a:xfrm>
            <a:custGeom>
              <a:avLst/>
              <a:gdLst>
                <a:gd name="connsiteX0" fmla="*/ 0 w 1028756"/>
                <a:gd name="connsiteY0" fmla="*/ 7561352 h 7561352"/>
                <a:gd name="connsiteX1" fmla="*/ 1 w 1028756"/>
                <a:gd name="connsiteY1" fmla="*/ 0 h 7561352"/>
                <a:gd name="connsiteX2" fmla="*/ 1028756 w 1028756"/>
                <a:gd name="connsiteY2" fmla="*/ 0 h 7561352"/>
                <a:gd name="connsiteX3" fmla="*/ 1028755 w 1028756"/>
                <a:gd name="connsiteY3" fmla="*/ 7253589 h 7561352"/>
                <a:gd name="connsiteX4" fmla="*/ 721845 w 1028756"/>
                <a:gd name="connsiteY4" fmla="*/ 7561349 h 7561352"/>
                <a:gd name="connsiteX5" fmla="*/ 648453 w 1028756"/>
                <a:gd name="connsiteY5" fmla="*/ 7561349 h 7561352"/>
                <a:gd name="connsiteX6" fmla="*/ 648450 w 1028756"/>
                <a:gd name="connsiteY6" fmla="*/ 7561352 h 75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56" h="7561352">
                  <a:moveTo>
                    <a:pt x="0" y="7561352"/>
                  </a:moveTo>
                  <a:lnTo>
                    <a:pt x="1" y="0"/>
                  </a:lnTo>
                  <a:lnTo>
                    <a:pt x="1028756" y="0"/>
                  </a:lnTo>
                  <a:lnTo>
                    <a:pt x="1028755" y="7253589"/>
                  </a:lnTo>
                  <a:lnTo>
                    <a:pt x="721845" y="7561349"/>
                  </a:lnTo>
                  <a:lnTo>
                    <a:pt x="648453" y="7561349"/>
                  </a:lnTo>
                  <a:lnTo>
                    <a:pt x="648450" y="756135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: фигура 36">
              <a:extLst>
                <a:ext uri="{FF2B5EF4-FFF2-40B4-BE49-F238E27FC236}">
                  <a16:creationId xmlns:a16="http://schemas.microsoft.com/office/drawing/2014/main" id="{3FE30C39-D763-49F3-BE96-6FC5C1189445}"/>
                </a:ext>
              </a:extLst>
            </p:cNvPr>
            <p:cNvSpPr/>
            <p:nvPr/>
          </p:nvSpPr>
          <p:spPr>
            <a:xfrm rot="16200000" flipH="1" flipV="1">
              <a:off x="4151201" y="-2078418"/>
              <a:ext cx="965545" cy="7633413"/>
            </a:xfrm>
            <a:custGeom>
              <a:avLst/>
              <a:gdLst>
                <a:gd name="connsiteX0" fmla="*/ 0 w 965545"/>
                <a:gd name="connsiteY0" fmla="*/ 7633413 h 7633413"/>
                <a:gd name="connsiteX1" fmla="*/ 1 w 965545"/>
                <a:gd name="connsiteY1" fmla="*/ 0 h 7633413"/>
                <a:gd name="connsiteX2" fmla="*/ 965545 w 965545"/>
                <a:gd name="connsiteY2" fmla="*/ 0 h 7633413"/>
                <a:gd name="connsiteX3" fmla="*/ 965544 w 965545"/>
                <a:gd name="connsiteY3" fmla="*/ 7325653 h 7633413"/>
                <a:gd name="connsiteX4" fmla="*/ 658634 w 965545"/>
                <a:gd name="connsiteY4" fmla="*/ 7633413 h 763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545" h="7633413">
                  <a:moveTo>
                    <a:pt x="0" y="7633413"/>
                  </a:moveTo>
                  <a:lnTo>
                    <a:pt x="1" y="0"/>
                  </a:lnTo>
                  <a:lnTo>
                    <a:pt x="965545" y="0"/>
                  </a:lnTo>
                  <a:lnTo>
                    <a:pt x="965544" y="7325653"/>
                  </a:lnTo>
                  <a:lnTo>
                    <a:pt x="658634" y="76334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39">
              <a:extLst>
                <a:ext uri="{FF2B5EF4-FFF2-40B4-BE49-F238E27FC236}">
                  <a16:creationId xmlns:a16="http://schemas.microsoft.com/office/drawing/2014/main" id="{F2EB49EC-B076-49ED-B017-AE03527651EA}"/>
                </a:ext>
              </a:extLst>
            </p:cNvPr>
            <p:cNvSpPr/>
            <p:nvPr/>
          </p:nvSpPr>
          <p:spPr>
            <a:xfrm flipV="1">
              <a:off x="817267" y="2052925"/>
              <a:ext cx="228672" cy="228041"/>
            </a:xfrm>
            <a:custGeom>
              <a:avLst/>
              <a:gdLst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614775 w 614775"/>
                <a:gd name="connsiteY2" fmla="*/ 614775 h 614775"/>
                <a:gd name="connsiteX3" fmla="*/ 0 w 614775"/>
                <a:gd name="connsiteY3" fmla="*/ 614775 h 614775"/>
                <a:gd name="connsiteX4" fmla="*/ 0 w 614775"/>
                <a:gd name="connsiteY4" fmla="*/ 0 h 614775"/>
                <a:gd name="connsiteX0" fmla="*/ 0 w 614775"/>
                <a:gd name="connsiteY0" fmla="*/ 0 h 614775"/>
                <a:gd name="connsiteX1" fmla="*/ 614775 w 614775"/>
                <a:gd name="connsiteY1" fmla="*/ 0 h 614775"/>
                <a:gd name="connsiteX2" fmla="*/ 0 w 614775"/>
                <a:gd name="connsiteY2" fmla="*/ 614775 h 614775"/>
                <a:gd name="connsiteX3" fmla="*/ 0 w 614775"/>
                <a:gd name="connsiteY3" fmla="*/ 0 h 6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775" h="614775">
                  <a:moveTo>
                    <a:pt x="0" y="0"/>
                  </a:moveTo>
                  <a:lnTo>
                    <a:pt x="614775" y="0"/>
                  </a:lnTo>
                  <a:lnTo>
                    <a:pt x="0" y="614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utoShape 2" descr="https://kartinkin.net/uploads/posts/2022-02/thumbs/1645505116_49-kartinkin-net-p-osel-iz-shreka-kartinki-5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45939" y="1289508"/>
            <a:ext cx="7647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Асимптотическая сложность </a:t>
            </a:r>
            <a:r>
              <a:rPr lang="ru-RU"/>
              <a:t>– это способ подсчета необходимых вычислительных ресурсов (время, память) во время выполнения программы. </a:t>
            </a:r>
          </a:p>
        </p:txBody>
      </p:sp>
      <p:pic>
        <p:nvPicPr>
          <p:cNvPr id="14" name="Picture 2" descr="https://i.pinimg.com/originals/23/09/d4/2309d4c1a1224de5745a372dcb7a88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8" y="2593048"/>
            <a:ext cx="782861" cy="7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46100" y="2555785"/>
            <a:ext cx="670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/>
              <a:t>Когда говорят об асимптотике, чаще всего имеют в виду Big O Notation (или О-большое). Оно позволяет описать наихудший из сценариев работы программы.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0173" y="3820804"/>
            <a:ext cx="30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/>
              <a:t>Сложность бывает разной</a:t>
            </a:r>
            <a:r>
              <a:rPr lang="en-US" b="1" smtClean="0"/>
              <a:t>: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258715056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MAXIMUM Colors">
      <a:dk1>
        <a:srgbClr val="262626"/>
      </a:dk1>
      <a:lt1>
        <a:srgbClr val="FFFFFF"/>
      </a:lt1>
      <a:dk2>
        <a:srgbClr val="656565"/>
      </a:dk2>
      <a:lt2>
        <a:srgbClr val="E4E4E4"/>
      </a:lt2>
      <a:accent1>
        <a:srgbClr val="F06305"/>
      </a:accent1>
      <a:accent2>
        <a:srgbClr val="F5731D"/>
      </a:accent2>
      <a:accent3>
        <a:srgbClr val="FA8434"/>
      </a:accent3>
      <a:accent4>
        <a:srgbClr val="FF944C"/>
      </a:accent4>
      <a:accent5>
        <a:srgbClr val="78A3B3"/>
      </a:accent5>
      <a:accent6>
        <a:srgbClr val="39A792"/>
      </a:accent6>
      <a:hlink>
        <a:srgbClr val="2871E8"/>
      </a:hlink>
      <a:folHlink>
        <a:srgbClr val="656565"/>
      </a:folHlink>
    </a:clrScheme>
    <a:fontScheme name="MAXIMUM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27005</TotalTime>
  <Words>2961</Words>
  <Application>Microsoft Office PowerPoint</Application>
  <PresentationFormat>Экран (4:3)</PresentationFormat>
  <Paragraphs>442</Paragraphs>
  <Slides>36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Helvetica</vt:lpstr>
      <vt:lpstr>Times New Roman</vt:lpstr>
      <vt:lpstr>1_Тема Office</vt:lpstr>
      <vt:lpstr>Повторение, алгоритмы,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Inf_Template_2020</dc:title>
  <dc:creator>Anastasiya</dc:creator>
  <dc:description>Тема</dc:description>
  <cp:lastModifiedBy>Админ</cp:lastModifiedBy>
  <cp:revision>1243</cp:revision>
  <dcterms:created xsi:type="dcterms:W3CDTF">1601-01-01T00:00:00Z</dcterms:created>
  <dcterms:modified xsi:type="dcterms:W3CDTF">2023-06-01T13:23:19Z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0x01010082218BAD092FA347AE073BF26610A3E8</vt:lpwstr>
  </property>
  <property fmtid="{D5CDD505-2E9C-101B-9397-08002B2CF9AE}" pid="3" name="Presentation">
    <vt:lpwstr>Inf_Template_2020</vt:lpwstr>
  </property>
  <property fmtid="{D5CDD505-2E9C-101B-9397-08002B2CF9AE}" pid="4" name="SlideDescription">
    <vt:lpwstr>Тема</vt:lpwstr>
  </property>
</Properties>
</file>