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AAF3D-7124-4415-9266-DE45C9AC8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EFDFDC-1A52-47E6-B6F5-E15F5836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A660A-B99C-4E7F-A0DC-95F96FD5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839E3-6EB5-4462-8CFE-69C00448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14627-2ADF-4773-BA6A-97AAF937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08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27535-B260-4AE4-8DE3-B96E7FCB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F69867-E559-4787-98BD-32399DF9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6475-875B-475D-AC8B-4570E62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4B19B-50D7-47F7-AC24-ACFC7D0C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1C197E-0313-4A51-BC07-7CFF7E8D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0730F8-3560-4E35-89AF-ECCCE798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C26A6-7886-4B35-9A94-AD664B4D5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29A2C1-582D-4F6B-8C1C-29A12AD2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3F3E3-A2B2-43C2-B84B-DF336070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50D8F-4542-4FB9-A1A5-FB8B76FB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1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D29DA-5EC5-4943-A969-EE8E92F0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5C020-375A-40B8-8B36-F404E744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9AE63-DF00-4F78-BA02-1B6B112E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5F7D35-A234-4A65-A15A-29530CFF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A0749-897F-4A3E-9F7D-A033227D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42800-2E77-4A96-AB2A-921DB4C7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152E3-18A2-4504-8791-94FA6082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EEAC5-8867-4D42-8589-2B33530F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A7765-788D-4548-9B5E-270B397C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F21E7-0076-49CA-84F8-991160E4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1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8620B-293E-4A4F-86CC-8B43B5FB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CB2BF-3348-4775-ABD1-95B89F37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79A19-DA53-44C9-8FD4-15A78A6A7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864FE9-5F42-4666-B365-44B1EBEE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5B8EC-D59D-438D-9351-55F09087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45AE56-716C-4D26-8CCE-87057B37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8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87CC0-4B91-4F50-A793-C325501D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2F90D-F8BF-438A-A615-0001F9D1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3F670-8987-4E34-9748-2D68E2AB7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9D72C-A7E6-46DF-B859-11D3335F0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593DAE-E929-457B-B096-03CA77387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4900CC-4167-4FCF-BD34-C2047CC1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AC55D0-4077-444A-BE2A-41EE80BD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1F8246-9A04-4605-AB17-28ECA83F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6265C-DDB9-494C-B28C-0EEF844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C9C76E-7E79-40CC-8AB7-A0559037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3BCC51-9718-4917-9981-E2C29307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D4313F-E3B2-4201-A2A2-0EAAD640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6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871C96-C580-4794-BAAE-5425BBB8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A8927C-7CF1-45AF-9B63-847C55BD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632ED-D0B0-4F16-834D-698F977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D35E1-C68F-48EA-A6DC-2C93E676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EF438-FACC-4392-93BD-29CFCCBD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501C88-D4C9-4238-8CFE-65B701DC4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37178-76E2-4B13-9895-71909AFE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61533-D097-4EA7-BAD9-F49BF4D9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8D9CD-5E2D-45EC-A39E-FD6A3DFD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89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9AA04-731A-4AE4-B101-DDD1F0EB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1F3BA5-D69B-4C4A-8851-43E661953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4CA3A-E1C5-4D5F-854D-F88DB616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5192B5-6A8E-40EA-B0CA-35027818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73878-179D-4E9C-891D-04FD6117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CBC57-5919-49E7-9BA1-8C5CFA4D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6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8B39-4BF0-4A41-9BC6-C40B9C9F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EABF59-6F56-45C7-8F8C-A96804E3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4FAEC-EDD7-4352-900B-7C518660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F7FD-E7F1-4A0A-9950-C5C5C9524B5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E4106-1774-4F87-94B1-69468C4AD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2CC6F-1AF1-4EC0-B200-4B2D9468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0319-6BD2-410C-9F17-5DAAF2557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0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76750-12BE-4B27-82C9-30DEC9646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70" y="452761"/>
            <a:ext cx="8673483" cy="1420427"/>
          </a:xfrm>
        </p:spPr>
        <p:txBody>
          <a:bodyPr>
            <a:normAutofit/>
          </a:bodyPr>
          <a:lstStyle/>
          <a:p>
            <a:r>
              <a:rPr lang="ru-RU" dirty="0"/>
              <a:t>История развития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5F7E1-4180-49B7-84F3-E54DAFCE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70" y="2006353"/>
            <a:ext cx="4854372" cy="582943"/>
          </a:xfrm>
        </p:spPr>
        <p:txBody>
          <a:bodyPr/>
          <a:lstStyle/>
          <a:p>
            <a:r>
              <a:rPr lang="ru-RU" dirty="0"/>
              <a:t>И его польза</a:t>
            </a:r>
          </a:p>
        </p:txBody>
      </p:sp>
      <p:sp>
        <p:nvSpPr>
          <p:cNvPr id="4" name="AutoShape 2" descr="5 бесплатных материалов по изучению C++">
            <a:extLst>
              <a:ext uri="{FF2B5EF4-FFF2-40B4-BE49-F238E27FC236}">
                <a16:creationId xmlns:a16="http://schemas.microsoft.com/office/drawing/2014/main" id="{5C3819E8-EE96-4F5B-A34C-7C84D995B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4363" y="2747963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C++ — Википедия">
            <a:extLst>
              <a:ext uri="{FF2B5EF4-FFF2-40B4-BE49-F238E27FC236}">
                <a16:creationId xmlns:a16="http://schemas.microsoft.com/office/drawing/2014/main" id="{519C2B04-679D-444F-8730-F03F4100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02" y="322346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ST 1006 DARK GREEN фон бумажный зеленый 2,72х11 м">
            <a:extLst>
              <a:ext uri="{FF2B5EF4-FFF2-40B4-BE49-F238E27FC236}">
                <a16:creationId xmlns:a16="http://schemas.microsoft.com/office/drawing/2014/main" id="{15ACC72D-1A15-48BE-9349-4682370D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ST 1034 THUNDER GREY фон бумажный серый 2,72х11 м">
            <a:extLst>
              <a:ext uri="{FF2B5EF4-FFF2-40B4-BE49-F238E27FC236}">
                <a16:creationId xmlns:a16="http://schemas.microsoft.com/office/drawing/2014/main" id="{A4B2FDDA-E5A9-4816-9E48-0FFC56D0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25DB-BD6A-4C8A-B0BA-6BBD3A69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Зарождение и создание (1979-1983)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7580E-4613-470A-A2C7-B5163A36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0076" cy="322851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конце 1970-х годов </a:t>
            </a:r>
            <a:r>
              <a:rPr lang="ru-RU" dirty="0" err="1">
                <a:solidFill>
                  <a:schemeClr val="bg1"/>
                </a:solidFill>
              </a:rPr>
              <a:t>Бьёрн</a:t>
            </a:r>
            <a:r>
              <a:rPr lang="ru-RU" dirty="0">
                <a:solidFill>
                  <a:schemeClr val="bg1"/>
                </a:solidFill>
              </a:rPr>
              <a:t> Страуструп, работая в </a:t>
            </a:r>
            <a:r>
              <a:rPr lang="ru-RU" dirty="0" err="1">
                <a:solidFill>
                  <a:schemeClr val="bg1"/>
                </a:solidFill>
              </a:rPr>
              <a:t>Bell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Labs</a:t>
            </a:r>
            <a:r>
              <a:rPr lang="ru-RU" dirty="0">
                <a:solidFill>
                  <a:schemeClr val="bg1"/>
                </a:solidFill>
              </a:rPr>
              <a:t>, начал работу над расширением языка C. Его целью было добавить объектно-ориентированные возможности, такие как классы и наследование, чтобы упростить разработку сложных программных систем. В 1983 году язык был переименован в C++, что символизировало добавление новых возможностей к языку C (операция инкремента ++)</a:t>
            </a:r>
          </a:p>
        </p:txBody>
      </p:sp>
      <p:pic>
        <p:nvPicPr>
          <p:cNvPr id="5122" name="Picture 2" descr="Бьерн Страуструп: и физик, и лирик / Аналитика">
            <a:extLst>
              <a:ext uri="{FF2B5EF4-FFF2-40B4-BE49-F238E27FC236}">
                <a16:creationId xmlns:a16="http://schemas.microsoft.com/office/drawing/2014/main" id="{74535756-B252-4E79-92A5-5486ADD9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7" y="4861157"/>
            <a:ext cx="255243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8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ST 1034 THUNDER GREY фон бумажный серый 2,72х11 м">
            <a:extLst>
              <a:ext uri="{FF2B5EF4-FFF2-40B4-BE49-F238E27FC236}">
                <a16:creationId xmlns:a16="http://schemas.microsoft.com/office/drawing/2014/main" id="{0717A856-DE63-4F2E-A0AE-3E5167FA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BA062-F64C-4AD5-B313-F28E6906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версии и публикации (1985)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3D36A-26EF-4272-9D67-02B93BEA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1985 году вышла первая книга Страуструпа — "</a:t>
            </a:r>
            <a:r>
              <a:rPr lang="ru-RU" dirty="0" err="1"/>
              <a:t>The</a:t>
            </a:r>
            <a:r>
              <a:rPr lang="ru-RU" dirty="0"/>
              <a:t> C++ </a:t>
            </a:r>
            <a:r>
              <a:rPr lang="ru-RU" dirty="0" err="1"/>
              <a:t>Programmin</a:t>
            </a:r>
            <a:r>
              <a:rPr lang="en-US" dirty="0"/>
              <a:t>g</a:t>
            </a:r>
            <a:r>
              <a:rPr lang="ru-RU" dirty="0"/>
              <a:t> </a:t>
            </a:r>
            <a:r>
              <a:rPr lang="ru-RU" dirty="0" err="1"/>
              <a:t>Languag</a:t>
            </a:r>
            <a:r>
              <a:rPr lang="en-US" dirty="0"/>
              <a:t>e</a:t>
            </a:r>
            <a:r>
              <a:rPr lang="ru-RU" dirty="0"/>
              <a:t>", которая стала основным источником знаний о языке. В этом же году была выпущена первая версия компилятора C++. В ней реализованы основные концепции: классы, наследование, перегрузка функций </a:t>
            </a:r>
            <a:r>
              <a:rPr lang="ru-RU"/>
              <a:t>и операторов</a:t>
            </a:r>
            <a:endParaRPr lang="ru-RU" dirty="0"/>
          </a:p>
        </p:txBody>
      </p:sp>
      <p:pic>
        <p:nvPicPr>
          <p:cNvPr id="4" name="Picture 2" descr="$37.48 The C++ Programming Language, 4th Edition (Язык программирования  C++, 4-е издание)">
            <a:extLst>
              <a:ext uri="{FF2B5EF4-FFF2-40B4-BE49-F238E27FC236}">
                <a16:creationId xmlns:a16="http://schemas.microsoft.com/office/drawing/2014/main" id="{9F853442-EE95-4B27-9DB1-952BBDD0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955" y="4089861"/>
            <a:ext cx="1847850" cy="240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ST 1034 THUNDER GREY фон бумажный серый 2,72х11 м">
            <a:extLst>
              <a:ext uri="{FF2B5EF4-FFF2-40B4-BE49-F238E27FC236}">
                <a16:creationId xmlns:a16="http://schemas.microsoft.com/office/drawing/2014/main" id="{00F938E4-9F4A-4F7F-AB55-6324C7F7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8992A-F721-4D99-BB86-278AC910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Стандартизация и рост популярности (1990–2000).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4F44D-1442-496B-8C5D-909334F2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8433" cy="4351338"/>
          </a:xfrm>
        </p:spPr>
        <p:txBody>
          <a:bodyPr/>
          <a:lstStyle/>
          <a:p>
            <a:r>
              <a:rPr lang="ru-RU" dirty="0"/>
              <a:t>В 1990 году был создан стандарт ANSI для C++, что обеспечило переносимость программ и унификацию языка. В 1998 году появился стандарт ISO/IEC 14882:1998 (часто называемый C++98), который включил важные нововведения: шаблоны (</a:t>
            </a:r>
            <a:r>
              <a:rPr lang="ru-RU" dirty="0" err="1"/>
              <a:t>templates</a:t>
            </a:r>
            <a:r>
              <a:rPr lang="ru-RU" dirty="0"/>
              <a:t>), исключения (</a:t>
            </a:r>
            <a:r>
              <a:rPr lang="ru-RU" dirty="0" err="1"/>
              <a:t>exceptions</a:t>
            </a:r>
            <a:r>
              <a:rPr lang="ru-RU" dirty="0"/>
              <a:t>), стандартную библиотеку (STL) — контейнеры, итераторы, алгоритмы. Этот стандарт стал основой для дальнейшего развития языка</a:t>
            </a:r>
          </a:p>
        </p:txBody>
      </p:sp>
      <p:pic>
        <p:nvPicPr>
          <p:cNvPr id="7170" name="Picture 2" descr="ANSI C/C++ - NETWORK ENCYCLOPEDIA">
            <a:extLst>
              <a:ext uri="{FF2B5EF4-FFF2-40B4-BE49-F238E27FC236}">
                <a16:creationId xmlns:a16="http://schemas.microsoft.com/office/drawing/2014/main" id="{D6FC92AB-3979-478D-8F4B-795BFDF2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3" y="2426046"/>
            <a:ext cx="2857241" cy="20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4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FST 1034 THUNDER GREY фон бумажный серый 2,72х11 м">
            <a:extLst>
              <a:ext uri="{FF2B5EF4-FFF2-40B4-BE49-F238E27FC236}">
                <a16:creationId xmlns:a16="http://schemas.microsoft.com/office/drawing/2014/main" id="{85258C87-8FA5-431E-8516-7CEDDE52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53406-A7ED-4836-9DED-A75B5F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Современные стандарты (2011–2023)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053C0F-3F0E-4AC3-86B0-A848DF3F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7641" y="1789806"/>
            <a:ext cx="12192000" cy="506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</a:t>
            </a:r>
            <a:r>
              <a:rPr lang="ru-RU" dirty="0"/>
              <a:t>C++11: В 2011 году был принят кардинально обновлённый стандарт. Он включил множество новых возможностей: лямбда-функции, автоматическое определение типа (</a:t>
            </a:r>
            <a:r>
              <a:rPr lang="ru-RU" dirty="0" err="1"/>
              <a:t>auto</a:t>
            </a:r>
            <a:r>
              <a:rPr lang="ru-RU" dirty="0"/>
              <a:t>), умные указатели (</a:t>
            </a:r>
            <a:r>
              <a:rPr lang="ru-RU" dirty="0" err="1"/>
              <a:t>shared_ptr</a:t>
            </a:r>
            <a:r>
              <a:rPr lang="ru-RU" dirty="0"/>
              <a:t>, </a:t>
            </a:r>
            <a:r>
              <a:rPr lang="ru-RU" dirty="0" err="1"/>
              <a:t>unique_ptr</a:t>
            </a:r>
            <a:r>
              <a:rPr lang="ru-RU" dirty="0"/>
              <a:t>), многопоточность, улучшенные шаблоны и многое другое. Это сделало язык более современным и удобным для разработки сложных систем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ru-RU" dirty="0"/>
              <a:t>C++14: В 2014 году были внесены небольшие улучшения и исправления</a:t>
            </a:r>
            <a:endParaRPr lang="en-US" dirty="0"/>
          </a:p>
          <a:p>
            <a:endParaRPr lang="en-US" dirty="0"/>
          </a:p>
          <a:p>
            <a:r>
              <a:rPr lang="en-US" dirty="0"/>
              <a:t>3.</a:t>
            </a:r>
            <a:r>
              <a:rPr lang="ru-RU" dirty="0"/>
              <a:t>C++17: В 2017 году добавлены новые возможности: структурированные привязки, параллельные алгоритмы,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optional</a:t>
            </a:r>
            <a:r>
              <a:rPr lang="ru-RU" dirty="0"/>
              <a:t>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variant</a:t>
            </a:r>
            <a:r>
              <a:rPr lang="ru-RU" dirty="0"/>
              <a:t> и другие современные инструменты.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  <a:r>
              <a:rPr lang="ru-RU" dirty="0"/>
              <a:t>.C++20: В 2020 году язык получил ещё больше нововведений: концепции (</a:t>
            </a:r>
            <a:r>
              <a:rPr lang="ru-RU" dirty="0" err="1"/>
              <a:t>concepts</a:t>
            </a:r>
            <a:r>
              <a:rPr lang="ru-RU" dirty="0"/>
              <a:t>), </a:t>
            </a:r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ru-RU" dirty="0" err="1"/>
              <a:t>coroutines</a:t>
            </a:r>
            <a:r>
              <a:rPr lang="ru-RU" dirty="0"/>
              <a:t>), модули (</a:t>
            </a:r>
            <a:r>
              <a:rPr lang="ru-RU" dirty="0" err="1"/>
              <a:t>modules</a:t>
            </a:r>
            <a:r>
              <a:rPr lang="ru-RU" dirty="0"/>
              <a:t>), улучшенная поддержка многопоточности и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286138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ST 1034 THUNDER GREY фон бумажный серый 2,72х11 м">
            <a:extLst>
              <a:ext uri="{FF2B5EF4-FFF2-40B4-BE49-F238E27FC236}">
                <a16:creationId xmlns:a16="http://schemas.microsoft.com/office/drawing/2014/main" id="{E6651775-77D0-471F-A4C0-E95EEC60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57C4-0E16-4D25-973A-BB23039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Настоящее и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B422B-B49B-4A80-B3C6-D1F73561F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825625"/>
            <a:ext cx="11137669" cy="4351338"/>
          </a:xfrm>
        </p:spPr>
        <p:txBody>
          <a:bodyPr/>
          <a:lstStyle/>
          <a:p>
            <a:r>
              <a:rPr lang="ru-RU" dirty="0"/>
              <a:t>Разработка языка продолжается — планируются новые стандарты с акцентом на безопасность, производительность и удобство использования. Сообщество разработчиков активно участвует в обсуждении новых идей, внедрении современных технологий и расширении возможностей языка.</a:t>
            </a:r>
          </a:p>
        </p:txBody>
      </p:sp>
      <p:pic>
        <p:nvPicPr>
          <p:cNvPr id="2052" name="Picture 4" descr="Изучение C++ от новичка до профи / Платный курс на itProger">
            <a:extLst>
              <a:ext uri="{FF2B5EF4-FFF2-40B4-BE49-F238E27FC236}">
                <a16:creationId xmlns:a16="http://schemas.microsoft.com/office/drawing/2014/main" id="{755EC77B-745E-4D85-A3CD-8ED58A79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77" y="3742632"/>
            <a:ext cx="4455882" cy="275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ST 1034 THUNDER GREY фон бумажный серый 2,72х11 м">
            <a:extLst>
              <a:ext uri="{FF2B5EF4-FFF2-40B4-BE49-F238E27FC236}">
                <a16:creationId xmlns:a16="http://schemas.microsoft.com/office/drawing/2014/main" id="{6872A431-B8FA-49BF-912C-0A613C21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9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69B6C-A0B8-4C89-81CB-5345DD1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 и польза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B38C54-0DF1-4FDE-B6C3-168AC8F5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219196"/>
            <a:ext cx="10816244" cy="26964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C++ гибкий инструмент для разработки сложных систем.  </a:t>
            </a:r>
            <a:r>
              <a:rPr lang="ru-RU" dirty="0" err="1"/>
              <a:t>Стандартизированность</a:t>
            </a:r>
            <a:r>
              <a:rPr lang="ru-RU" dirty="0"/>
              <a:t> и переносимость Стандарты C++ обеспечивают совместимость кода между разными платформами и компиляторами.  Широкий спектр применения  Разработка операционных систем и драйверов Создание игр и графических движков Научные вычисления и симуляции Встроенные системы и </a:t>
            </a:r>
            <a:r>
              <a:rPr lang="ru-RU" dirty="0" err="1"/>
              <a:t>IoT</a:t>
            </a:r>
            <a:r>
              <a:rPr lang="ru-RU" dirty="0"/>
              <a:t>-устройства Финансовое программирование и торговые системы</a:t>
            </a:r>
          </a:p>
          <a:p>
            <a:endParaRPr lang="ru-RU" dirty="0"/>
          </a:p>
          <a:p>
            <a:r>
              <a:rPr lang="ru-RU" dirty="0"/>
              <a:t>Которыми мы живем обычной жизни</a:t>
            </a:r>
          </a:p>
        </p:txBody>
      </p:sp>
    </p:spTree>
    <p:extLst>
      <p:ext uri="{BB962C8B-B14F-4D97-AF65-F5344CB8AC3E}">
        <p14:creationId xmlns:p14="http://schemas.microsoft.com/office/powerpoint/2010/main" val="60152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F3576-B9D0-461C-95EC-56009F60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735" y="365125"/>
            <a:ext cx="3275214" cy="1325563"/>
          </a:xfrm>
        </p:spPr>
        <p:txBody>
          <a:bodyPr/>
          <a:lstStyle/>
          <a:p>
            <a:r>
              <a:rPr lang="ru-RU" dirty="0"/>
              <a:t>На этом все!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BB130-2969-4FFB-9A83-B0122218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349" y="3029988"/>
            <a:ext cx="4073237" cy="79802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sz="3000" dirty="0"/>
              <a:t>внимание</a:t>
            </a:r>
            <a:r>
              <a:rPr lang="ru-RU" dirty="0"/>
              <a:t>!</a:t>
            </a:r>
          </a:p>
        </p:txBody>
      </p:sp>
      <p:pic>
        <p:nvPicPr>
          <p:cNvPr id="8194" name="Picture 2" descr="5 бесплатных материалов по изучению C++">
            <a:extLst>
              <a:ext uri="{FF2B5EF4-FFF2-40B4-BE49-F238E27FC236}">
                <a16:creationId xmlns:a16="http://schemas.microsoft.com/office/drawing/2014/main" id="{138005B0-1E4B-4A39-9F75-E1E1E3DA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75" y="3591099"/>
            <a:ext cx="7813964" cy="29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97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452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История развития C++</vt:lpstr>
      <vt:lpstr>Зарождение и создание (1979-1983)</vt:lpstr>
      <vt:lpstr>Первые версии и публикации (1985)</vt:lpstr>
      <vt:lpstr>Стандартизация и рост популярности (1990–2000).</vt:lpstr>
      <vt:lpstr>Современные стандарты (2011–2023)</vt:lpstr>
      <vt:lpstr>Настоящее и будущее</vt:lpstr>
      <vt:lpstr>Ну и польза C++</vt:lpstr>
      <vt:lpstr>На этом все!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C++</dc:title>
  <dc:creator>user</dc:creator>
  <cp:lastModifiedBy>user</cp:lastModifiedBy>
  <cp:revision>6</cp:revision>
  <dcterms:created xsi:type="dcterms:W3CDTF">2025-05-17T02:25:24Z</dcterms:created>
  <dcterms:modified xsi:type="dcterms:W3CDTF">2025-05-17T03:06:04Z</dcterms:modified>
</cp:coreProperties>
</file>