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8" r:id="rId7"/>
    <p:sldId id="269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7F120-458C-4FBB-84B9-729880EB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dirty="0"/>
              <a:t>История Создания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463BFA-622B-4464-8B01-BB430B90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 </a:t>
            </a:r>
            <a:r>
              <a:rPr lang="en-US" dirty="0"/>
              <a:t>C </a:t>
            </a:r>
            <a:r>
              <a:rPr lang="ru-RU" dirty="0"/>
              <a:t>до современного   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20A15D-7B1D-4918-AB19-94E1AB99D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1324" y="2402242"/>
            <a:ext cx="2914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0084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9871AC-6FA2-405B-B7AE-70FF6AC5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7012" y="363299"/>
            <a:ext cx="10571998" cy="970450"/>
          </a:xfrm>
        </p:spPr>
        <p:txBody>
          <a:bodyPr/>
          <a:lstStyle/>
          <a:p>
            <a:r>
              <a:rPr lang="ru-RU" dirty="0"/>
              <a:t>Современные стандарты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27E2D-827F-47F7-B587-1F391273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315361"/>
            <a:ext cx="9420837" cy="142612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1.C++11 (2011) — революция: </a:t>
            </a:r>
            <a:r>
              <a:rPr lang="ru-RU" dirty="0" err="1"/>
              <a:t>auto</a:t>
            </a:r>
            <a:r>
              <a:rPr lang="ru-RU" dirty="0"/>
              <a:t>, лямбды, </a:t>
            </a:r>
            <a:r>
              <a:rPr lang="ru-RU" dirty="0" err="1"/>
              <a:t>nullptr</a:t>
            </a:r>
            <a:r>
              <a:rPr lang="ru-RU" dirty="0"/>
              <a:t>, многопоточность.                                   2.C++14 (2014) — уточнения. C++17 (2017) — упрощение параллельного программирования.                                                                                                                        3.C++20 (2020) — концепты, </a:t>
            </a:r>
            <a:r>
              <a:rPr lang="ru-RU" dirty="0" err="1"/>
              <a:t>корутины</a:t>
            </a:r>
            <a:r>
              <a:rPr lang="ru-RU" dirty="0"/>
              <a:t>, модули. C++23 (2023) — дальнейшие улучшения.</a:t>
            </a:r>
          </a:p>
        </p:txBody>
      </p:sp>
    </p:spTree>
    <p:extLst>
      <p:ext uri="{BB962C8B-B14F-4D97-AF65-F5344CB8AC3E}">
        <p14:creationId xmlns:p14="http://schemas.microsoft.com/office/powerpoint/2010/main" val="57349975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8661E-05B6-4180-ADD3-B7B37952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89" y="513977"/>
            <a:ext cx="7931328" cy="970450"/>
          </a:xfrm>
        </p:spPr>
        <p:txBody>
          <a:bodyPr/>
          <a:lstStyle/>
          <a:p>
            <a:r>
              <a:rPr lang="ru-RU" dirty="0"/>
              <a:t>Ключевые </a:t>
            </a:r>
            <a:r>
              <a:rPr lang="ru-RU" dirty="0" err="1"/>
              <a:t>особености</a:t>
            </a:r>
            <a:r>
              <a:rPr lang="ru-RU" dirty="0"/>
              <a:t>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F731B-AE17-424C-83B9-E2BFAD2F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1.Мультипарадигменность: ООП, процедурное, обобщённое программирование.</a:t>
            </a:r>
          </a:p>
          <a:p>
            <a:r>
              <a:rPr lang="ru-RU" dirty="0"/>
              <a:t>2.Производительность: близок к железу, минимум накладных расходов.</a:t>
            </a:r>
          </a:p>
          <a:p>
            <a:r>
              <a:rPr lang="ru-RU" dirty="0"/>
              <a:t>3.Совместимость с </a:t>
            </a:r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755562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D72BB-77A7-4D16-9A10-160456B1D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494" y="456489"/>
            <a:ext cx="3900882" cy="568792"/>
          </a:xfrm>
        </p:spPr>
        <p:txBody>
          <a:bodyPr/>
          <a:lstStyle/>
          <a:p>
            <a:r>
              <a:rPr lang="ru-RU" dirty="0"/>
              <a:t>Будущее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E7480-5F1B-4AFA-8264-EF6C6E8B9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1.Активное развитие (C++26 в разработке).                                                                      2.Упрощение синтаксиса при сохранении мощности.                                                                 3.Рост в </a:t>
            </a:r>
            <a:r>
              <a:rPr lang="ru-RU" dirty="0" err="1"/>
              <a:t>embedded</a:t>
            </a:r>
            <a:r>
              <a:rPr lang="ru-RU" dirty="0"/>
              <a:t>-системах, AI, высокопроизводительных вычислениях.</a:t>
            </a:r>
          </a:p>
        </p:txBody>
      </p:sp>
    </p:spTree>
    <p:extLst>
      <p:ext uri="{BB962C8B-B14F-4D97-AF65-F5344CB8AC3E}">
        <p14:creationId xmlns:p14="http://schemas.microsoft.com/office/powerpoint/2010/main" val="127866170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92A55-E8AE-4FDD-838E-E7D3C78C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546" y="388465"/>
            <a:ext cx="3438906" cy="97045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4464A-662D-4C6B-BF56-C8771D71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ru-RU" dirty="0"/>
              <a:t>.C++ прошёл путь от эксперимента до промышленного стандарта.</a:t>
            </a:r>
            <a:r>
              <a:rPr lang="en-US" dirty="0"/>
              <a:t>                           </a:t>
            </a:r>
            <a:r>
              <a:rPr lang="ru-RU" dirty="0"/>
              <a:t> 2.Остаётся ключевым языком для сложных задач.</a:t>
            </a:r>
            <a:r>
              <a:rPr lang="en-US" dirty="0"/>
              <a:t>                                                                </a:t>
            </a:r>
            <a:r>
              <a:rPr lang="ru-RU" dirty="0"/>
              <a:t> 3."C++ делает сложное возможным, а невозможное — сложным" (Б. Страуструп).</a:t>
            </a:r>
          </a:p>
        </p:txBody>
      </p:sp>
    </p:spTree>
    <p:extLst>
      <p:ext uri="{BB962C8B-B14F-4D97-AF65-F5344CB8AC3E}">
        <p14:creationId xmlns:p14="http://schemas.microsoft.com/office/powerpoint/2010/main" val="103404533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9EE942-F878-47E6-83BF-00117DCB6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0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74E0B-FBF6-4F9E-A196-036B8793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Сегодня вы узнаете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CC743D-B79A-4F5C-A5A4-8AECF5AC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 </a:t>
            </a:r>
            <a:r>
              <a:rPr lang="ru-RU" dirty="0" err="1"/>
              <a:t>ваще</a:t>
            </a:r>
            <a:r>
              <a:rPr lang="ru-RU" dirty="0"/>
              <a:t> такой?</a:t>
            </a:r>
          </a:p>
          <a:p>
            <a:r>
              <a:rPr lang="ru-RU" dirty="0"/>
              <a:t>Что я изучил за курс обучения в </a:t>
            </a:r>
            <a:r>
              <a:rPr lang="en-US" dirty="0"/>
              <a:t>K1BERONE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7660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0DBC2-FD77-4B2D-A346-C728A624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Кто я такой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FDAD30-A685-4A6E-A4EC-0BD2E4F0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643" y="1610744"/>
            <a:ext cx="7338181" cy="3636511"/>
          </a:xfrm>
        </p:spPr>
        <p:txBody>
          <a:bodyPr/>
          <a:lstStyle/>
          <a:p>
            <a:r>
              <a:rPr lang="ru-RU" dirty="0"/>
              <a:t>Я </a:t>
            </a:r>
            <a:r>
              <a:rPr lang="ru-RU" dirty="0" err="1"/>
              <a:t>Урянский</a:t>
            </a:r>
            <a:r>
              <a:rPr lang="ru-RU" dirty="0"/>
              <a:t> Максим обучаюсь в </a:t>
            </a:r>
            <a:r>
              <a:rPr lang="en-US" dirty="0"/>
              <a:t>K1BERONE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382184774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5997D-6899-425A-A2A0-895D3797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Что я изучил за год обучения?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64E79-A833-447E-8F00-D2B10B872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протяжении года я изучил много интересных тем и программ таких как (</a:t>
            </a:r>
            <a:r>
              <a:rPr lang="en-US" dirty="0"/>
              <a:t>python</a:t>
            </a:r>
            <a:r>
              <a:rPr lang="ru-RU" dirty="0"/>
              <a:t>,</a:t>
            </a:r>
            <a:r>
              <a:rPr lang="en-US" dirty="0"/>
              <a:t>blender</a:t>
            </a:r>
            <a:r>
              <a:rPr lang="ru-RU" dirty="0"/>
              <a:t>,</a:t>
            </a:r>
            <a:r>
              <a:rPr lang="en-US" dirty="0" err="1"/>
              <a:t>figma</a:t>
            </a:r>
            <a:r>
              <a:rPr lang="en-US" dirty="0"/>
              <a:t>)</a:t>
            </a:r>
            <a:r>
              <a:rPr lang="ru-RU" dirty="0"/>
              <a:t>.Но сегодня я расскажу вам про программу </a:t>
            </a:r>
            <a:r>
              <a:rPr lang="en-US" dirty="0"/>
              <a:t>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57993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9E73BB-5DDC-47D2-B9DE-F4C2389A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78" y="262630"/>
            <a:ext cx="2726422" cy="97045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98430-4DBA-48D7-923D-402BEC2D9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1869949"/>
            <a:ext cx="10554574" cy="3636511"/>
          </a:xfrm>
        </p:spPr>
        <p:txBody>
          <a:bodyPr/>
          <a:lstStyle/>
          <a:p>
            <a:r>
              <a:rPr lang="ru-RU" dirty="0"/>
              <a:t>C++ — один из самых популярных языков программирования. Сочетает высокую производительность и гибкость. Используется в: Операционных системах (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Linux</a:t>
            </a:r>
            <a:r>
              <a:rPr lang="ru-RU" dirty="0"/>
              <a:t>), Играх (</a:t>
            </a:r>
            <a:r>
              <a:rPr lang="en-US" dirty="0"/>
              <a:t>W</a:t>
            </a:r>
            <a:r>
              <a:rPr lang="ru-RU" dirty="0"/>
              <a:t>o</a:t>
            </a:r>
            <a:r>
              <a:rPr lang="en-US" dirty="0"/>
              <a:t>r</a:t>
            </a:r>
            <a:r>
              <a:rPr lang="ru-RU" dirty="0"/>
              <a:t>l</a:t>
            </a:r>
            <a:r>
              <a:rPr lang="en-US" dirty="0"/>
              <a:t>d</a:t>
            </a:r>
            <a:r>
              <a:rPr lang="ru-RU" dirty="0"/>
              <a:t> </a:t>
            </a:r>
            <a:r>
              <a:rPr lang="en-US" dirty="0"/>
              <a:t>o</a:t>
            </a:r>
            <a:r>
              <a:rPr lang="ru-RU" dirty="0"/>
              <a:t>f </a:t>
            </a:r>
            <a:r>
              <a:rPr lang="en-US" dirty="0"/>
              <a:t>W</a:t>
            </a:r>
            <a:r>
              <a:rPr lang="ru-RU" dirty="0"/>
              <a:t>a</a:t>
            </a:r>
            <a:r>
              <a:rPr lang="en-US" dirty="0"/>
              <a:t>r</a:t>
            </a:r>
            <a:r>
              <a:rPr lang="ru-RU" dirty="0"/>
              <a:t>c</a:t>
            </a:r>
            <a:r>
              <a:rPr lang="en-US" dirty="0"/>
              <a:t>r</a:t>
            </a:r>
            <a:r>
              <a:rPr lang="ru-RU" dirty="0"/>
              <a:t>a</a:t>
            </a:r>
            <a:r>
              <a:rPr lang="en-US" dirty="0"/>
              <a:t>f</a:t>
            </a:r>
            <a:r>
              <a:rPr lang="ru-RU" dirty="0"/>
              <a:t>t), Высоконагруженных сервисах (</a:t>
            </a:r>
            <a:r>
              <a:rPr lang="ru-RU" dirty="0" err="1"/>
              <a:t>Google</a:t>
            </a:r>
            <a:r>
              <a:rPr lang="ru-RU" dirty="0"/>
              <a:t>, </a:t>
            </a:r>
            <a:r>
              <a:rPr lang="ru-RU" dirty="0" err="1"/>
              <a:t>Amazon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59434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4EDB7-C33E-4C2D-8342-C49A9870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048" y="229075"/>
            <a:ext cx="7355282" cy="970450"/>
          </a:xfrm>
        </p:spPr>
        <p:txBody>
          <a:bodyPr/>
          <a:lstStyle/>
          <a:p>
            <a:r>
              <a:rPr lang="ru-RU" dirty="0"/>
              <a:t>Создатель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980F82-87B3-41B0-BED7-8DBB35A84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49458"/>
            <a:ext cx="6096000" cy="1517106"/>
          </a:xfrm>
        </p:spPr>
        <p:txBody>
          <a:bodyPr/>
          <a:lstStyle/>
          <a:p>
            <a:r>
              <a:rPr lang="ru-RU" dirty="0" err="1"/>
              <a:t>Бьёрн</a:t>
            </a:r>
            <a:r>
              <a:rPr lang="ru-RU" dirty="0"/>
              <a:t> Страуструп (датский учёный, </a:t>
            </a:r>
            <a:r>
              <a:rPr lang="ru-RU" dirty="0" err="1"/>
              <a:t>Bell</a:t>
            </a:r>
            <a:r>
              <a:rPr lang="ru-RU" dirty="0"/>
              <a:t> </a:t>
            </a:r>
            <a:r>
              <a:rPr lang="ru-RU" dirty="0" err="1"/>
              <a:t>Labs</a:t>
            </a:r>
            <a:r>
              <a:rPr lang="ru-RU" dirty="0"/>
              <a:t>). Начал разработку в 1979 году как расширение языка C ("C </a:t>
            </a:r>
            <a:r>
              <a:rPr lang="ru-RU" dirty="0" err="1"/>
              <a:t>with</a:t>
            </a:r>
            <a:r>
              <a:rPr lang="ru-RU" dirty="0"/>
              <a:t> </a:t>
            </a:r>
            <a:r>
              <a:rPr lang="ru-RU" dirty="0" err="1"/>
              <a:t>Classes</a:t>
            </a:r>
            <a:r>
              <a:rPr lang="ru-RU" dirty="0"/>
              <a:t>"). Цель: Добавить ООП (классы, наследование) без потери скорости C.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16558A-5542-4976-A8A6-1DEDC90C7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7" y="4066564"/>
            <a:ext cx="2644671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375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1DE97-326B-495F-ACDB-B11EE27D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Что такое ООП?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BB4364-A3BA-4E40-92CC-7C742F8BC4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dirty="0">
                <a:latin typeface="Arial" panose="020B0604020202020204" pitchFamily="34" charset="0"/>
              </a:rPr>
              <a:t>ООП (Объектно-Ориентированное Программирование) — это парадигма программирования,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dirty="0">
                <a:latin typeface="Arial" panose="020B0604020202020204" pitchFamily="34" charset="0"/>
              </a:rPr>
              <a:t>в которой основными концепциями являются объекты и классы.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dirty="0">
                <a:latin typeface="Arial" panose="020B0604020202020204" pitchFamily="34" charset="0"/>
              </a:rPr>
              <a:t>ООП позволяет структурировать код, делая его более понятным, гибким и </a:t>
            </a:r>
            <a:r>
              <a:rPr lang="ru-RU" altLang="ru-RU" dirty="0" err="1">
                <a:latin typeface="Arial" panose="020B0604020202020204" pitchFamily="34" charset="0"/>
              </a:rPr>
              <a:t>переиспользуемым</a:t>
            </a:r>
            <a:r>
              <a:rPr lang="ru-RU" altLang="ru-RU" dirty="0">
                <a:latin typeface="Arial" panose="020B0604020202020204" pitchFamily="34" charset="0"/>
              </a:rPr>
              <a:t>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altLang="ru-RU" dirty="0">
                <a:latin typeface="Arial" panose="020B0604020202020204" pitchFamily="34" charset="0"/>
              </a:rPr>
              <a:t>Основные принципы ООП: Классы и объекты Класс — это шаблон или чертёж, описывающий структуру и поведение </a:t>
            </a:r>
          </a:p>
          <a:p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83ADC6D-87BF-4F9C-B0EA-5C73834F8A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ru-RU" dirty="0"/>
              <a:t>Объект — это экземпляр класса (конкретная реализация).                       Пример: </a:t>
            </a:r>
            <a:r>
              <a:rPr lang="en-US" dirty="0"/>
              <a:t>python class Car: # </a:t>
            </a:r>
            <a:r>
              <a:rPr lang="ru-RU" dirty="0"/>
              <a:t>Класс "Автомобиль" </a:t>
            </a:r>
            <a:r>
              <a:rPr lang="en-US" dirty="0"/>
              <a:t>def </a:t>
            </a:r>
            <a:r>
              <a:rPr lang="en-US" i="1" dirty="0" err="1"/>
              <a:t>init</a:t>
            </a:r>
            <a:r>
              <a:rPr lang="en-US" dirty="0"/>
              <a:t>(self, model): </a:t>
            </a:r>
            <a:r>
              <a:rPr lang="en-US" dirty="0" err="1"/>
              <a:t>self.model</a:t>
            </a:r>
            <a:r>
              <a:rPr lang="en-US" dirty="0"/>
              <a:t> = model </a:t>
            </a:r>
            <a:r>
              <a:rPr lang="en-US" dirty="0" err="1"/>
              <a:t>my_car</a:t>
            </a:r>
            <a:r>
              <a:rPr lang="en-US" dirty="0"/>
              <a:t> = Car("Tesla") # </a:t>
            </a:r>
            <a:r>
              <a:rPr lang="ru-RU" dirty="0"/>
              <a:t>Объект класса </a:t>
            </a:r>
            <a:r>
              <a:rPr lang="en-US" dirty="0"/>
              <a:t>Car</a:t>
            </a:r>
            <a:endParaRPr lang="ru-RU" altLang="ru-RU" dirty="0">
              <a:latin typeface="Arial" panose="020B0604020202020204" pitchFamily="34" charset="0"/>
            </a:endParaRPr>
          </a:p>
          <a:p>
            <a:endParaRPr lang="ru-RU" dirty="0"/>
          </a:p>
        </p:txBody>
      </p:sp>
      <p:pic>
        <p:nvPicPr>
          <p:cNvPr id="1032" name="Picture 8" descr="🔹">
            <a:extLst>
              <a:ext uri="{FF2B5EF4-FFF2-40B4-BE49-F238E27FC236}">
                <a16:creationId xmlns:a16="http://schemas.microsoft.com/office/drawing/2014/main" id="{E2A81E4E-35EC-47CB-8A57-1399EEFD3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338" y="-2889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2699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F58CCE-B22B-4D71-9FBD-25115852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118" y="296187"/>
            <a:ext cx="7801761" cy="970450"/>
          </a:xfrm>
        </p:spPr>
        <p:txBody>
          <a:bodyPr/>
          <a:lstStyle/>
          <a:p>
            <a:r>
              <a:rPr lang="ru-RU" dirty="0"/>
              <a:t>Первые версии </a:t>
            </a:r>
            <a:r>
              <a:rPr lang="en-US" dirty="0"/>
              <a:t>C</a:t>
            </a:r>
            <a:r>
              <a:rPr lang="ru-RU" dirty="0"/>
              <a:t>++ (1980-е)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26C56DE-CE00-4D6B-9F5A-44118EEB005E}"/>
              </a:ext>
            </a:extLst>
          </p:cNvPr>
          <p:cNvSpPr/>
          <p:nvPr/>
        </p:nvSpPr>
        <p:spPr>
          <a:xfrm>
            <a:off x="3165445" y="21325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1.1983 — язык переименован в C++ (инкремент "++" как улучшение C). </a:t>
            </a:r>
          </a:p>
          <a:p>
            <a:r>
              <a:rPr lang="ru-RU" dirty="0"/>
              <a:t>2.1985 — первая коммерческая версия (</a:t>
            </a:r>
            <a:r>
              <a:rPr lang="ru-RU" dirty="0" err="1"/>
              <a:t>CFront</a:t>
            </a:r>
            <a:r>
              <a:rPr lang="ru-RU" dirty="0"/>
              <a:t>). 3.1989 — C++ 2.0: множественное наследование, абстрактные классы.</a:t>
            </a:r>
          </a:p>
        </p:txBody>
      </p:sp>
    </p:spTree>
    <p:extLst>
      <p:ext uri="{BB962C8B-B14F-4D97-AF65-F5344CB8AC3E}">
        <p14:creationId xmlns:p14="http://schemas.microsoft.com/office/powerpoint/2010/main" val="100175075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E7871-C4FD-480D-928A-22B1F0053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6666" y="513977"/>
            <a:ext cx="7578668" cy="970450"/>
          </a:xfrm>
        </p:spPr>
        <p:txBody>
          <a:bodyPr/>
          <a:lstStyle/>
          <a:p>
            <a:r>
              <a:rPr lang="ru-RU" dirty="0"/>
              <a:t> Стандартизация (1990-е)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00046-05C3-4BC2-8626-794D9BE16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2287"/>
            <a:ext cx="10554574" cy="1206713"/>
          </a:xfrm>
        </p:spPr>
        <p:txBody>
          <a:bodyPr/>
          <a:lstStyle/>
          <a:p>
            <a:r>
              <a:rPr lang="ru-RU" dirty="0"/>
              <a:t>1.1998 — первый стандарт </a:t>
            </a:r>
            <a:r>
              <a:rPr lang="en-US" dirty="0"/>
              <a:t>C++98 (ISO/IEC 14882).</a:t>
            </a:r>
            <a:r>
              <a:rPr lang="ru-RU" dirty="0"/>
              <a:t>                                                             </a:t>
            </a:r>
            <a:r>
              <a:rPr lang="en-US" dirty="0"/>
              <a:t> </a:t>
            </a:r>
            <a:r>
              <a:rPr lang="ru-RU" dirty="0"/>
              <a:t>2.Шаблоны, </a:t>
            </a:r>
            <a:r>
              <a:rPr lang="en-US" dirty="0"/>
              <a:t>STL (Standard Template Library).</a:t>
            </a:r>
            <a:r>
              <a:rPr lang="ru-RU" dirty="0"/>
              <a:t>                                                                            </a:t>
            </a:r>
            <a:r>
              <a:rPr lang="en-US" dirty="0"/>
              <a:t> </a:t>
            </a:r>
            <a:r>
              <a:rPr lang="ru-RU" dirty="0"/>
              <a:t>3.</a:t>
            </a:r>
            <a:r>
              <a:rPr lang="en-US" dirty="0"/>
              <a:t>2003 — C++03: </a:t>
            </a:r>
            <a:r>
              <a:rPr lang="ru-RU" dirty="0"/>
              <a:t>исправления ошибок.</a:t>
            </a:r>
          </a:p>
        </p:txBody>
      </p:sp>
    </p:spTree>
    <p:extLst>
      <p:ext uri="{BB962C8B-B14F-4D97-AF65-F5344CB8AC3E}">
        <p14:creationId xmlns:p14="http://schemas.microsoft.com/office/powerpoint/2010/main" val="2258127010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59</TotalTime>
  <Words>515</Words>
  <Application>Microsoft Office PowerPoint</Application>
  <PresentationFormat>Широкоэкранный</PresentationFormat>
  <Paragraphs>34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Цитаты</vt:lpstr>
      <vt:lpstr> История Создания С++</vt:lpstr>
      <vt:lpstr>              Сегодня вы узнаете</vt:lpstr>
      <vt:lpstr>                        Кто я такой</vt:lpstr>
      <vt:lpstr>     Что я изучил за год обучения?</vt:lpstr>
      <vt:lpstr>Введение</vt:lpstr>
      <vt:lpstr>Создатель C++</vt:lpstr>
      <vt:lpstr>                 Что такое ООП?</vt:lpstr>
      <vt:lpstr>Первые версии C++ (1980-е)</vt:lpstr>
      <vt:lpstr> Стандартизация (1990-е)</vt:lpstr>
      <vt:lpstr>Современные стандарты C++</vt:lpstr>
      <vt:lpstr>Ключевые особености C++</vt:lpstr>
      <vt:lpstr>Будущее C++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Создания С++</dc:title>
  <dc:creator>user</dc:creator>
  <cp:lastModifiedBy>user</cp:lastModifiedBy>
  <cp:revision>10</cp:revision>
  <dcterms:created xsi:type="dcterms:W3CDTF">2025-05-17T02:24:49Z</dcterms:created>
  <dcterms:modified xsi:type="dcterms:W3CDTF">2025-05-17T10:19:21Z</dcterms:modified>
</cp:coreProperties>
</file>