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1"/>
  </p:notesMasterIdLst>
  <p:sldIdLst>
    <p:sldId id="342" r:id="rId2"/>
    <p:sldId id="325" r:id="rId3"/>
    <p:sldId id="327" r:id="rId4"/>
    <p:sldId id="347" r:id="rId5"/>
    <p:sldId id="326" r:id="rId6"/>
    <p:sldId id="310" r:id="rId7"/>
    <p:sldId id="304" r:id="rId8"/>
    <p:sldId id="328" r:id="rId9"/>
    <p:sldId id="323" r:id="rId10"/>
    <p:sldId id="359" r:id="rId11"/>
    <p:sldId id="362" r:id="rId12"/>
    <p:sldId id="361" r:id="rId13"/>
    <p:sldId id="358" r:id="rId14"/>
    <p:sldId id="355" r:id="rId15"/>
    <p:sldId id="356" r:id="rId16"/>
    <p:sldId id="357" r:id="rId17"/>
    <p:sldId id="332" r:id="rId18"/>
    <p:sldId id="330" r:id="rId19"/>
    <p:sldId id="338" r:id="rId20"/>
  </p:sldIdLst>
  <p:sldSz cx="9144000" cy="5143500" type="screen16x9"/>
  <p:notesSz cx="6858000" cy="9144000"/>
  <p:embeddedFontLst>
    <p:embeddedFont>
      <p:font typeface="方正正黑简体" panose="02010600030101010101" charset="-122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华文中宋" panose="02010600040101010101" pitchFamily="2" charset="-122"/>
      <p:regular r:id="rId27"/>
    </p:embeddedFont>
    <p:embeddedFont>
      <p:font typeface="微软雅黑" panose="020B0503020204020204" pitchFamily="34" charset="-122"/>
      <p:regular r:id="rId28"/>
      <p:bold r:id="rId29"/>
    </p:embeddedFont>
  </p:embeddedFontLst>
  <p:custDataLst>
    <p:tags r:id="rId30"/>
  </p:custDataLst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63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D2B3528-981D-4363-A587-D683C98CDFB3}" type="datetimeFigureOut">
              <a:rPr lang="zh-CN" altLang="en-US"/>
              <a:pPr>
                <a:defRPr/>
              </a:pPr>
              <a:t>2022/12/23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fld id="{8D436607-AAFE-4D20-8825-19A84ACD65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671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01A68723-F270-4361-B3D1-4D3B0CA8A8BE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10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458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01A68723-F270-4361-B3D1-4D3B0CA8A8BE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31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01A68723-F270-4361-B3D1-4D3B0CA8A8BE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312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01A68723-F270-4361-B3D1-4D3B0CA8A8BE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3325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01A68723-F270-4361-B3D1-4D3B0CA8A8BE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8226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01A68723-F270-4361-B3D1-4D3B0CA8A8BE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8633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01A68723-F270-4361-B3D1-4D3B0CA8A8BE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6997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C4481DDA-AE0E-4A25-8EA7-C7F8FDE091D5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0287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88539C0-117E-44DB-8EEC-C50E15AC0690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18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409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72605E8A-3431-499C-A587-B24BCCB3E13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19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2615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29A17FA0-49C6-4871-9994-725F6A6C2BDA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77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2761C7F9-7277-4737-8DFD-3F6F99CEA260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9035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5EDB80F0-F76A-4B5C-8F12-9EAB5ED1BFE0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492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23C7A9D-1BC5-4B1E-86C0-FC7D8DC0121B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1789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9386878F-5878-4161-B206-7B78024F96DA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8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6590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01A68723-F270-4361-B3D1-4D3B0CA8A8BE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9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610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24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1315E1B-B345-4B8B-882E-264E3BBD6C58}" type="datetimeFigureOut">
              <a:rPr lang="zh-CN" altLang="en-US"/>
              <a:pPr>
                <a:defRPr/>
              </a:pPr>
              <a:t>2022/12/23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fld id="{4932FA15-0E4B-4DA3-81EA-A041277864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25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7A7F46E-DF77-43B7-B9D6-BB3739091B45}" type="datetimeFigureOut">
              <a:rPr lang="zh-CN" altLang="en-US"/>
              <a:pPr>
                <a:defRPr/>
              </a:pPr>
              <a:t>2022/12/23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fld id="{AAA53F22-8BFA-4145-AB55-47DB99FFFD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44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75F34B3-CF30-49FF-8230-2D2307F14466}" type="datetimeFigureOut">
              <a:rPr lang="zh-CN" altLang="en-US"/>
              <a:pPr>
                <a:defRPr/>
              </a:pPr>
              <a:t>2022/12/23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fld id="{DECEF3C3-C0CF-4DF7-88A6-4CD39231D5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1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188571A-3F6C-48B0-80F3-73AF143655C3}" type="datetimeFigureOut">
              <a:rPr lang="zh-CN" altLang="en-US"/>
              <a:pPr>
                <a:defRPr/>
              </a:pPr>
              <a:t>2022/12/23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fld id="{41CE9C92-15CF-4316-8562-DA1A8E38D5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3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1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500">
                <a:ea typeface="微软雅黑" panose="020B0503020204020204" pitchFamily="34" charset="-122"/>
              </a:defRPr>
            </a:lvl4pPr>
            <a:lvl5pPr>
              <a:defRPr sz="1500">
                <a:ea typeface="微软雅黑" panose="020B0503020204020204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1A223E1-63B1-4E0D-92EA-CA9F05877906}" type="datetimeFigureOut">
              <a:rPr lang="zh-CN" altLang="en-US"/>
              <a:pPr>
                <a:defRPr/>
              </a:pPr>
              <a:t>2022/12/23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fld id="{D48D263A-ED8E-4C7D-B5B5-2C4AAE332A0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84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>
                <a:ea typeface="微软雅黑" panose="020B0503020204020204" pitchFamily="34" charset="-122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dirty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76B5FFC-A4A9-4F0C-B04C-FD978C26AE25}" type="datetimeFigureOut">
              <a:rPr lang="zh-CN" altLang="en-US"/>
              <a:pPr>
                <a:defRPr/>
              </a:pPr>
              <a:t>2022/12/23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fld id="{B3A72456-D0DF-49FA-9C4C-FBEC85E60E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02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ECDE7D54-1A34-4789-BBE5-D56E065BD225}" type="datetimeFigureOut">
              <a:rPr lang="zh-CN" altLang="en-US"/>
              <a:pPr>
                <a:defRPr/>
              </a:pPr>
              <a:t>2022/12/23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fld id="{AD30895E-7897-4B72-A4D5-4A086836685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14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CF99E48-8F3D-4358-B110-7EA48AB7155A}" type="datetimeFigureOut">
              <a:rPr lang="zh-CN" altLang="en-US"/>
              <a:pPr>
                <a:defRPr/>
              </a:pPr>
              <a:t>2022/12/23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fld id="{2B610F1B-4F20-4C96-92AC-6394C948067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77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J-Hype-Meant To Be">
            <a:hlinkClick r:id="" action="ppaction://media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00" y="-9271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" name="文本框 213"/>
          <p:cNvSpPr txBox="1">
            <a:spLocks noChangeArrowheads="1"/>
          </p:cNvSpPr>
          <p:nvPr/>
        </p:nvSpPr>
        <p:spPr bwMode="auto">
          <a:xfrm>
            <a:off x="1329348" y="2032684"/>
            <a:ext cx="66535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云计算综合实践</a:t>
            </a:r>
          </a:p>
        </p:txBody>
      </p:sp>
      <p:sp>
        <p:nvSpPr>
          <p:cNvPr id="215" name="文本框 214"/>
          <p:cNvSpPr txBox="1"/>
          <p:nvPr/>
        </p:nvSpPr>
        <p:spPr>
          <a:xfrm>
            <a:off x="2888573" y="3037616"/>
            <a:ext cx="341312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超市商品管理系统</a:t>
            </a:r>
          </a:p>
        </p:txBody>
      </p:sp>
      <p:sp>
        <p:nvSpPr>
          <p:cNvPr id="216" name="文本框 215"/>
          <p:cNvSpPr txBox="1"/>
          <p:nvPr/>
        </p:nvSpPr>
        <p:spPr>
          <a:xfrm>
            <a:off x="2147888" y="3765550"/>
            <a:ext cx="2370137" cy="30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答辩学生：邓星宇</a:t>
            </a:r>
          </a:p>
        </p:txBody>
      </p:sp>
      <p:sp>
        <p:nvSpPr>
          <p:cNvPr id="217" name="文本框 216"/>
          <p:cNvSpPr txBox="1"/>
          <p:nvPr/>
        </p:nvSpPr>
        <p:spPr>
          <a:xfrm>
            <a:off x="4656138" y="3765550"/>
            <a:ext cx="2371725" cy="30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指导老师：刘敬敏</a:t>
            </a:r>
          </a:p>
        </p:txBody>
      </p:sp>
      <p:sp>
        <p:nvSpPr>
          <p:cNvPr id="218" name="矩形 217"/>
          <p:cNvSpPr/>
          <p:nvPr/>
        </p:nvSpPr>
        <p:spPr>
          <a:xfrm>
            <a:off x="2727325" y="2787650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3624263" y="2787650"/>
            <a:ext cx="896937" cy="825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4521200" y="2792413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5418138" y="2794000"/>
            <a:ext cx="896937" cy="84138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grpSp>
        <p:nvGrpSpPr>
          <p:cNvPr id="222" name="组合 221"/>
          <p:cNvGrpSpPr>
            <a:grpSpLocks/>
          </p:cNvGrpSpPr>
          <p:nvPr/>
        </p:nvGrpSpPr>
        <p:grpSpPr bwMode="auto">
          <a:xfrm>
            <a:off x="3954463" y="708025"/>
            <a:ext cx="1128712" cy="1130300"/>
            <a:chOff x="1928879" y="1944350"/>
            <a:chExt cx="1129689" cy="1129689"/>
          </a:xfrm>
        </p:grpSpPr>
        <p:sp>
          <p:nvSpPr>
            <p:cNvPr id="223" name="椭圆 2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224" name="Freeform 7"/>
            <p:cNvSpPr>
              <a:spLocks noEditPoints="1"/>
            </p:cNvSpPr>
            <p:nvPr/>
          </p:nvSpPr>
          <p:spPr bwMode="auto">
            <a:xfrm>
              <a:off x="2108421" y="2226772"/>
              <a:ext cx="751538" cy="615617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650"/>
                            </p:stCondLst>
                            <p:childTnLst>
                              <p:par>
                                <p:cTn id="1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6666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6666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66667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66667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950"/>
                            </p:stCondLst>
                            <p:childTnLst>
                              <p:par>
                                <p:cTn id="4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  <p:bldP spid="215" grpId="0"/>
      <p:bldP spid="216" grpId="0"/>
      <p:bldP spid="217" grpId="0"/>
      <p:bldP spid="218" grpId="0" animBg="1"/>
      <p:bldP spid="219" grpId="0" animBg="1"/>
      <p:bldP spid="220" grpId="0" animBg="1"/>
      <p:bldP spid="2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539052" y="277813"/>
            <a:ext cx="6827304" cy="418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数据的生成和插入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B20865-CF56-4632-94A6-520DE881D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52" y="1285277"/>
            <a:ext cx="2517759" cy="36507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0EF2470-D73D-4275-AB8E-A3BE4175E10C}"/>
              </a:ext>
            </a:extLst>
          </p:cNvPr>
          <p:cNvSpPr txBox="1"/>
          <p:nvPr/>
        </p:nvSpPr>
        <p:spPr>
          <a:xfrm>
            <a:off x="3468242" y="3110652"/>
            <a:ext cx="1969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转化为可以插入的形式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65AA14-441C-4EF5-8014-B3D552AAF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6691" y="1285277"/>
            <a:ext cx="2517759" cy="3662678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949A917-E338-47E6-8543-1E1D8F9CB640}"/>
              </a:ext>
            </a:extLst>
          </p:cNvPr>
          <p:cNvCxnSpPr/>
          <p:nvPr/>
        </p:nvCxnSpPr>
        <p:spPr>
          <a:xfrm>
            <a:off x="3362012" y="3011765"/>
            <a:ext cx="218193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7B1FEBE-FCF6-4BA1-BA76-BF6459313A8C}"/>
              </a:ext>
            </a:extLst>
          </p:cNvPr>
          <p:cNvSpPr txBox="1"/>
          <p:nvPr/>
        </p:nvSpPr>
        <p:spPr>
          <a:xfrm>
            <a:off x="3602524" y="2620491"/>
            <a:ext cx="17009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到</a:t>
            </a:r>
            <a:r>
              <a:rPr lang="en-US" altLang="zh-CN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word</a:t>
            </a:r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中进行处理</a:t>
            </a:r>
          </a:p>
        </p:txBody>
      </p:sp>
    </p:spTree>
    <p:extLst>
      <p:ext uri="{BB962C8B-B14F-4D97-AF65-F5344CB8AC3E}">
        <p14:creationId xmlns:p14="http://schemas.microsoft.com/office/powerpoint/2010/main" val="288708517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539052" y="277813"/>
            <a:ext cx="6827304" cy="418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数据的生成和插入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EF2470-D73D-4275-AB8E-A3BE4175E10C}"/>
              </a:ext>
            </a:extLst>
          </p:cNvPr>
          <p:cNvSpPr txBox="1"/>
          <p:nvPr/>
        </p:nvSpPr>
        <p:spPr>
          <a:xfrm>
            <a:off x="3625418" y="3088610"/>
            <a:ext cx="14554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存放在</a:t>
            </a:r>
            <a:r>
              <a:rPr lang="en-US" altLang="zh-CN" dirty="0" err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dat</a:t>
            </a:r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文件中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65AA14-441C-4EF5-8014-B3D552AAF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52" y="1203009"/>
            <a:ext cx="2517759" cy="3662678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949A917-E338-47E6-8543-1E1D8F9CB640}"/>
              </a:ext>
            </a:extLst>
          </p:cNvPr>
          <p:cNvCxnSpPr/>
          <p:nvPr/>
        </p:nvCxnSpPr>
        <p:spPr>
          <a:xfrm>
            <a:off x="3262175" y="3011764"/>
            <a:ext cx="218193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7B1FEBE-FCF6-4BA1-BA76-BF6459313A8C}"/>
              </a:ext>
            </a:extLst>
          </p:cNvPr>
          <p:cNvSpPr txBox="1"/>
          <p:nvPr/>
        </p:nvSpPr>
        <p:spPr>
          <a:xfrm>
            <a:off x="3666982" y="2622896"/>
            <a:ext cx="13723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上传到希冀平台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95FBEBB-ACA0-4887-B0A0-A08945B73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4569" y="1231578"/>
            <a:ext cx="3383573" cy="35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84253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539052" y="277813"/>
            <a:ext cx="6827304" cy="418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数据的生成和插入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6575F6-2B49-4A75-B098-5C1C04126B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787"/>
          <a:stretch/>
        </p:blipFill>
        <p:spPr>
          <a:xfrm>
            <a:off x="170473" y="1303695"/>
            <a:ext cx="3512705" cy="355960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A1F5E2C-E203-4595-8477-12897A993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906" y="1303695"/>
            <a:ext cx="3459374" cy="356385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A6722CA-7461-42F5-97DA-7FF06E4C34E5}"/>
              </a:ext>
            </a:extLst>
          </p:cNvPr>
          <p:cNvSpPr txBox="1"/>
          <p:nvPr/>
        </p:nvSpPr>
        <p:spPr>
          <a:xfrm>
            <a:off x="4255477" y="3083495"/>
            <a:ext cx="537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运行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9D39C1B-75BE-4797-A27E-FAC0C8E3D333}"/>
              </a:ext>
            </a:extLst>
          </p:cNvPr>
          <p:cNvCxnSpPr>
            <a:cxnSpLocks/>
          </p:cNvCxnSpPr>
          <p:nvPr/>
        </p:nvCxnSpPr>
        <p:spPr>
          <a:xfrm>
            <a:off x="3796316" y="3011764"/>
            <a:ext cx="145988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180526D-67E2-4BE6-85F5-FE9D906490B0}"/>
              </a:ext>
            </a:extLst>
          </p:cNvPr>
          <p:cNvSpPr txBox="1"/>
          <p:nvPr/>
        </p:nvSpPr>
        <p:spPr>
          <a:xfrm>
            <a:off x="3791883" y="2642531"/>
            <a:ext cx="15098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调用</a:t>
            </a:r>
            <a:r>
              <a:rPr lang="en-US" altLang="zh-CN" dirty="0" err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PutData</a:t>
            </a:r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487191314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6827304" cy="418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）添加数据：增加新商品，根据商品</a:t>
            </a:r>
            <a:r>
              <a:rPr lang="en-US" altLang="zh-CN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ID</a:t>
            </a:r>
            <a:r>
              <a:rPr lang="zh-CN" altLang="en-US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，增加到商品目录里；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BADAEA-2692-4619-94C1-5AFE52FC1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839" y="1932309"/>
            <a:ext cx="3956693" cy="3778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A5ACF8-EA8C-472B-9316-583BC30DBA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6806"/>
          <a:stretch/>
        </p:blipFill>
        <p:spPr>
          <a:xfrm>
            <a:off x="3526808" y="966135"/>
            <a:ext cx="3372749" cy="4664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1BE8C5-F049-46BE-9CAB-07B991953E88}"/>
              </a:ext>
            </a:extLst>
          </p:cNvPr>
          <p:cNvSpPr txBox="1"/>
          <p:nvPr/>
        </p:nvSpPr>
        <p:spPr>
          <a:xfrm>
            <a:off x="1148095" y="1053150"/>
            <a:ext cx="6848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执行前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164531E-2AF8-4EAF-8CDF-08AFD1BF69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3181" y="2493818"/>
            <a:ext cx="3620007" cy="109365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662DE0E-B651-443C-A070-1E9B5D59040E}"/>
              </a:ext>
            </a:extLst>
          </p:cNvPr>
          <p:cNvSpPr txBox="1"/>
          <p:nvPr/>
        </p:nvSpPr>
        <p:spPr>
          <a:xfrm>
            <a:off x="710475" y="2736186"/>
            <a:ext cx="15600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调用</a:t>
            </a:r>
            <a:r>
              <a:rPr lang="en-US" altLang="zh-CN" dirty="0" err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AddData</a:t>
            </a:r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方法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B809BE3-E8D5-4524-A418-7D5EE8AC80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0099" y="4075348"/>
            <a:ext cx="3686169" cy="980138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02AC5C4-9ED4-41B0-9BF9-E1F8182B8782}"/>
              </a:ext>
            </a:extLst>
          </p:cNvPr>
          <p:cNvCxnSpPr>
            <a:cxnSpLocks/>
          </p:cNvCxnSpPr>
          <p:nvPr/>
        </p:nvCxnSpPr>
        <p:spPr>
          <a:xfrm>
            <a:off x="5213182" y="1496291"/>
            <a:ext cx="0" cy="3197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2FF0330-4947-480F-9FE6-544B95530982}"/>
              </a:ext>
            </a:extLst>
          </p:cNvPr>
          <p:cNvCxnSpPr>
            <a:cxnSpLocks/>
          </p:cNvCxnSpPr>
          <p:nvPr/>
        </p:nvCxnSpPr>
        <p:spPr>
          <a:xfrm>
            <a:off x="5213182" y="3657600"/>
            <a:ext cx="0" cy="3250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9D36A85-CF64-48F2-80BB-C36AAECB6FE6}"/>
              </a:ext>
            </a:extLst>
          </p:cNvPr>
          <p:cNvSpPr txBox="1"/>
          <p:nvPr/>
        </p:nvSpPr>
        <p:spPr>
          <a:xfrm>
            <a:off x="1148095" y="4419223"/>
            <a:ext cx="6848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执行后</a:t>
            </a:r>
          </a:p>
        </p:txBody>
      </p:sp>
    </p:spTree>
    <p:extLst>
      <p:ext uri="{BB962C8B-B14F-4D97-AF65-F5344CB8AC3E}">
        <p14:creationId xmlns:p14="http://schemas.microsoft.com/office/powerpoint/2010/main" val="32903588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6827304" cy="418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）删除数据：超市不再售卖此商品，删除商品；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65F592-442D-4EEE-B2D7-D1002FE436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806"/>
          <a:stretch/>
        </p:blipFill>
        <p:spPr>
          <a:xfrm>
            <a:off x="3644891" y="4545164"/>
            <a:ext cx="3372749" cy="4664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DB0EA83-63F6-4404-9BFA-400268709E97}"/>
              </a:ext>
            </a:extLst>
          </p:cNvPr>
          <p:cNvSpPr txBox="1"/>
          <p:nvPr/>
        </p:nvSpPr>
        <p:spPr>
          <a:xfrm>
            <a:off x="1148095" y="1118446"/>
            <a:ext cx="6848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执行前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C54050-F1F6-456E-833B-2519162D76C8}"/>
              </a:ext>
            </a:extLst>
          </p:cNvPr>
          <p:cNvSpPr txBox="1"/>
          <p:nvPr/>
        </p:nvSpPr>
        <p:spPr>
          <a:xfrm>
            <a:off x="616698" y="2425556"/>
            <a:ext cx="17475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调用</a:t>
            </a:r>
            <a:r>
              <a:rPr lang="en-US" altLang="zh-CN" dirty="0" err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DeleteData</a:t>
            </a:r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方法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2048F80-93AA-44D8-A610-1CABFA1FB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6680" y="810196"/>
            <a:ext cx="3419255" cy="909167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D92F5AB-084B-4446-ABF9-0B0A6A91767F}"/>
              </a:ext>
            </a:extLst>
          </p:cNvPr>
          <p:cNvCxnSpPr>
            <a:cxnSpLocks/>
            <a:stCxn id="9" idx="2"/>
            <a:endCxn id="3" idx="0"/>
          </p:cNvCxnSpPr>
          <p:nvPr/>
        </p:nvCxnSpPr>
        <p:spPr>
          <a:xfrm>
            <a:off x="5296308" y="1719363"/>
            <a:ext cx="0" cy="1808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F92E646-126C-420E-A218-0944E6E4B826}"/>
              </a:ext>
            </a:extLst>
          </p:cNvPr>
          <p:cNvCxnSpPr>
            <a:cxnSpLocks/>
          </p:cNvCxnSpPr>
          <p:nvPr/>
        </p:nvCxnSpPr>
        <p:spPr>
          <a:xfrm>
            <a:off x="5299365" y="4265067"/>
            <a:ext cx="0" cy="2289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3FF7D35-E88E-4199-83F0-57D12251B66B}"/>
              </a:ext>
            </a:extLst>
          </p:cNvPr>
          <p:cNvSpPr txBox="1"/>
          <p:nvPr/>
        </p:nvSpPr>
        <p:spPr>
          <a:xfrm>
            <a:off x="1148094" y="4632180"/>
            <a:ext cx="6848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执行后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D0E586-C3E0-47BB-81F7-5450C8093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5543" y="1900202"/>
            <a:ext cx="4301529" cy="126260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8494F2B-7056-4365-B2D0-FFDC2FD4C4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8187" y="3276307"/>
            <a:ext cx="3546159" cy="926419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2864FB65-5182-4E2B-8777-C428A0A35691}"/>
              </a:ext>
            </a:extLst>
          </p:cNvPr>
          <p:cNvSpPr txBox="1"/>
          <p:nvPr/>
        </p:nvSpPr>
        <p:spPr>
          <a:xfrm>
            <a:off x="656773" y="3539990"/>
            <a:ext cx="17075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输入要删除的商品</a:t>
            </a:r>
            <a:r>
              <a:rPr lang="en-US" altLang="zh-CN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ID</a:t>
            </a:r>
            <a:endParaRPr lang="zh-CN" altLang="en-US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1095927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6827304" cy="418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）修改数据：根据卖出量、进货量、商品位置变换等修改商品信息；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20AA03-A5C2-48F7-9B62-4AB6A6C8F86F}"/>
              </a:ext>
            </a:extLst>
          </p:cNvPr>
          <p:cNvSpPr txBox="1"/>
          <p:nvPr/>
        </p:nvSpPr>
        <p:spPr>
          <a:xfrm>
            <a:off x="1380528" y="1104674"/>
            <a:ext cx="6848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执行前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747AC8-7BF4-4071-8FFA-C84795193AEA}"/>
              </a:ext>
            </a:extLst>
          </p:cNvPr>
          <p:cNvSpPr txBox="1"/>
          <p:nvPr/>
        </p:nvSpPr>
        <p:spPr>
          <a:xfrm>
            <a:off x="811460" y="3110635"/>
            <a:ext cx="182293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调用</a:t>
            </a:r>
            <a:r>
              <a:rPr lang="en-US" altLang="zh-CN" dirty="0" err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UpdateData</a:t>
            </a:r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4A6E0D-9792-4831-8549-091A1BF3B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680" y="810196"/>
            <a:ext cx="3419255" cy="909167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639A325-DC25-4219-ABFC-8C65924B9743}"/>
              </a:ext>
            </a:extLst>
          </p:cNvPr>
          <p:cNvCxnSpPr>
            <a:cxnSpLocks/>
          </p:cNvCxnSpPr>
          <p:nvPr/>
        </p:nvCxnSpPr>
        <p:spPr>
          <a:xfrm flipH="1">
            <a:off x="5296299" y="1769463"/>
            <a:ext cx="5" cy="1744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5ECC9A1-C77B-4F98-9CC7-41DBE21A0353}"/>
              </a:ext>
            </a:extLst>
          </p:cNvPr>
          <p:cNvCxnSpPr>
            <a:cxnSpLocks/>
          </p:cNvCxnSpPr>
          <p:nvPr/>
        </p:nvCxnSpPr>
        <p:spPr>
          <a:xfrm>
            <a:off x="5296299" y="3908068"/>
            <a:ext cx="0" cy="1726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D7B3AF5-47C0-4942-8DDF-0E368F186972}"/>
              </a:ext>
            </a:extLst>
          </p:cNvPr>
          <p:cNvSpPr txBox="1"/>
          <p:nvPr/>
        </p:nvSpPr>
        <p:spPr>
          <a:xfrm>
            <a:off x="1148094" y="4632180"/>
            <a:ext cx="6848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执行后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7C846D-2FC2-44CA-9317-4695DC083F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1352"/>
          <a:stretch/>
        </p:blipFill>
        <p:spPr>
          <a:xfrm>
            <a:off x="4084172" y="2013724"/>
            <a:ext cx="2424257" cy="45253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AC39647-08FB-4FF9-9F24-70C89BA00740}"/>
              </a:ext>
            </a:extLst>
          </p:cNvPr>
          <p:cNvSpPr txBox="1"/>
          <p:nvPr/>
        </p:nvSpPr>
        <p:spPr>
          <a:xfrm>
            <a:off x="188271" y="2093795"/>
            <a:ext cx="30693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将新的商品信息写入</a:t>
            </a:r>
            <a:r>
              <a:rPr lang="en-US" altLang="zh-CN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update.dat</a:t>
            </a:r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文件中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C3C966A-6E2E-4BFF-8320-81D862E8A6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0053" y="2605590"/>
            <a:ext cx="3772493" cy="130247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E4EA4AD-48A8-4518-B72B-E0BFFC8BF5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6681" y="4080719"/>
            <a:ext cx="3419254" cy="94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4728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6827304" cy="418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）查找数据：根据商品</a:t>
            </a:r>
            <a:r>
              <a:rPr lang="en-US" altLang="zh-CN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ID</a:t>
            </a:r>
            <a:r>
              <a:rPr lang="zh-CN" altLang="en-US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查找商品所在货架及价格等。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C3FB85-21AA-44A0-86C5-8B1018E642F8}"/>
              </a:ext>
            </a:extLst>
          </p:cNvPr>
          <p:cNvSpPr txBox="1"/>
          <p:nvPr/>
        </p:nvSpPr>
        <p:spPr>
          <a:xfrm>
            <a:off x="953461" y="1781812"/>
            <a:ext cx="16450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调用</a:t>
            </a:r>
            <a:r>
              <a:rPr lang="en-US" altLang="zh-CN" dirty="0" err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ScanData</a:t>
            </a:r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方法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D3A6F37-CA59-46D5-9B16-7EAC5FC82632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221316" y="2892931"/>
            <a:ext cx="0" cy="5353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FE05125-ECAF-4F9B-942E-513D625207AF}"/>
              </a:ext>
            </a:extLst>
          </p:cNvPr>
          <p:cNvSpPr txBox="1"/>
          <p:nvPr/>
        </p:nvSpPr>
        <p:spPr>
          <a:xfrm>
            <a:off x="411163" y="4048905"/>
            <a:ext cx="287450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输入想要查找的</a:t>
            </a:r>
            <a:r>
              <a:rPr lang="en-US" altLang="zh-CN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ID</a:t>
            </a:r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号后显示查询结果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121E08-1010-44FE-BFBB-F59DB8C5D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206" y="823967"/>
            <a:ext cx="3033951" cy="206896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D1A389A-C06B-42BF-83BF-E3187A94D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2145" y="3428303"/>
            <a:ext cx="2458342" cy="15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5415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48137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" panose="020B0503020204020204" pitchFamily="34" charset="-122"/>
                </a:rPr>
                <a:t>目录页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867026" y="2019300"/>
            <a:ext cx="3217864" cy="939800"/>
            <a:chOff x="2866757" y="2019402"/>
            <a:chExt cx="4348365" cy="939618"/>
          </a:xfrm>
        </p:grpSpPr>
        <p:sp>
          <p:nvSpPr>
            <p:cNvPr id="48135" name="文本框 12"/>
            <p:cNvSpPr txBox="1">
              <a:spLocks noChangeArrowheads="1"/>
            </p:cNvSpPr>
            <p:nvPr/>
          </p:nvSpPr>
          <p:spPr bwMode="auto">
            <a:xfrm>
              <a:off x="2866757" y="2251134"/>
              <a:ext cx="434836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zh-CN" altLang="en-US" sz="4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实训总结</a:t>
              </a:r>
            </a:p>
          </p:txBody>
        </p:sp>
        <p:sp>
          <p:nvSpPr>
            <p:cNvPr id="48136" name="文本框 14"/>
            <p:cNvSpPr txBox="1">
              <a:spLocks noChangeArrowheads="1"/>
            </p:cNvSpPr>
            <p:nvPr/>
          </p:nvSpPr>
          <p:spPr bwMode="auto">
            <a:xfrm>
              <a:off x="3229670" y="2019402"/>
              <a:ext cx="161602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PART FOUR</a:t>
              </a:r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1928813" y="1944688"/>
            <a:ext cx="1130300" cy="1128712"/>
            <a:chOff x="1928879" y="1944350"/>
            <a:chExt cx="1129689" cy="1129689"/>
          </a:xfrm>
        </p:grpSpPr>
        <p:sp>
          <p:nvSpPr>
            <p:cNvPr id="17" name="椭圆 16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119073" y="2251134"/>
              <a:ext cx="749300" cy="509588"/>
              <a:chOff x="3897313" y="2016126"/>
              <a:chExt cx="749300" cy="509588"/>
            </a:xfrm>
            <a:solidFill>
              <a:schemeClr val="bg1"/>
            </a:solidFill>
          </p:grpSpPr>
          <p:sp>
            <p:nvSpPr>
              <p:cNvPr id="25" name="Freeform 8"/>
              <p:cNvSpPr>
                <a:spLocks noEditPoints="1"/>
              </p:cNvSpPr>
              <p:nvPr/>
            </p:nvSpPr>
            <p:spPr bwMode="auto">
              <a:xfrm>
                <a:off x="3897313" y="2016126"/>
                <a:ext cx="749300" cy="509588"/>
              </a:xfrm>
              <a:custGeom>
                <a:avLst/>
                <a:gdLst>
                  <a:gd name="T0" fmla="*/ 627 w 631"/>
                  <a:gd name="T1" fmla="*/ 44 h 429"/>
                  <a:gd name="T2" fmla="*/ 469 w 631"/>
                  <a:gd name="T3" fmla="*/ 0 h 429"/>
                  <a:gd name="T4" fmla="*/ 315 w 631"/>
                  <a:gd name="T5" fmla="*/ 41 h 429"/>
                  <a:gd name="T6" fmla="*/ 168 w 631"/>
                  <a:gd name="T7" fmla="*/ 0 h 429"/>
                  <a:gd name="T8" fmla="*/ 3 w 631"/>
                  <a:gd name="T9" fmla="*/ 44 h 429"/>
                  <a:gd name="T10" fmla="*/ 0 w 631"/>
                  <a:gd name="T11" fmla="*/ 52 h 429"/>
                  <a:gd name="T12" fmla="*/ 0 w 631"/>
                  <a:gd name="T13" fmla="*/ 412 h 429"/>
                  <a:gd name="T14" fmla="*/ 23 w 631"/>
                  <a:gd name="T15" fmla="*/ 429 h 429"/>
                  <a:gd name="T16" fmla="*/ 313 w 631"/>
                  <a:gd name="T17" fmla="*/ 429 h 429"/>
                  <a:gd name="T18" fmla="*/ 608 w 631"/>
                  <a:gd name="T19" fmla="*/ 429 h 429"/>
                  <a:gd name="T20" fmla="*/ 631 w 631"/>
                  <a:gd name="T21" fmla="*/ 413 h 429"/>
                  <a:gd name="T22" fmla="*/ 631 w 631"/>
                  <a:gd name="T23" fmla="*/ 52 h 429"/>
                  <a:gd name="T24" fmla="*/ 627 w 631"/>
                  <a:gd name="T25" fmla="*/ 44 h 429"/>
                  <a:gd name="T26" fmla="*/ 304 w 631"/>
                  <a:gd name="T27" fmla="*/ 60 h 429"/>
                  <a:gd name="T28" fmla="*/ 304 w 631"/>
                  <a:gd name="T29" fmla="*/ 393 h 429"/>
                  <a:gd name="T30" fmla="*/ 167 w 631"/>
                  <a:gd name="T31" fmla="*/ 355 h 429"/>
                  <a:gd name="T32" fmla="*/ 40 w 631"/>
                  <a:gd name="T33" fmla="*/ 380 h 429"/>
                  <a:gd name="T34" fmla="*/ 40 w 631"/>
                  <a:gd name="T35" fmla="*/ 46 h 429"/>
                  <a:gd name="T36" fmla="*/ 169 w 631"/>
                  <a:gd name="T37" fmla="*/ 21 h 429"/>
                  <a:gd name="T38" fmla="*/ 304 w 631"/>
                  <a:gd name="T39" fmla="*/ 60 h 429"/>
                  <a:gd name="T40" fmla="*/ 590 w 631"/>
                  <a:gd name="T41" fmla="*/ 45 h 429"/>
                  <a:gd name="T42" fmla="*/ 590 w 631"/>
                  <a:gd name="T43" fmla="*/ 381 h 429"/>
                  <a:gd name="T44" fmla="*/ 462 w 631"/>
                  <a:gd name="T45" fmla="*/ 359 h 429"/>
                  <a:gd name="T46" fmla="*/ 323 w 631"/>
                  <a:gd name="T47" fmla="*/ 394 h 429"/>
                  <a:gd name="T48" fmla="*/ 323 w 631"/>
                  <a:gd name="T49" fmla="*/ 61 h 429"/>
                  <a:gd name="T50" fmla="*/ 469 w 631"/>
                  <a:gd name="T51" fmla="*/ 21 h 429"/>
                  <a:gd name="T52" fmla="*/ 590 w 631"/>
                  <a:gd name="T53" fmla="*/ 45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31" h="429">
                    <a:moveTo>
                      <a:pt x="627" y="44"/>
                    </a:moveTo>
                    <a:cubicBezTo>
                      <a:pt x="593" y="16"/>
                      <a:pt x="534" y="0"/>
                      <a:pt x="469" y="0"/>
                    </a:cubicBezTo>
                    <a:cubicBezTo>
                      <a:pt x="407" y="0"/>
                      <a:pt x="350" y="15"/>
                      <a:pt x="315" y="41"/>
                    </a:cubicBezTo>
                    <a:cubicBezTo>
                      <a:pt x="288" y="15"/>
                      <a:pt x="234" y="0"/>
                      <a:pt x="168" y="0"/>
                    </a:cubicBezTo>
                    <a:cubicBezTo>
                      <a:pt x="100" y="0"/>
                      <a:pt x="37" y="17"/>
                      <a:pt x="3" y="44"/>
                    </a:cubicBezTo>
                    <a:cubicBezTo>
                      <a:pt x="1" y="46"/>
                      <a:pt x="0" y="49"/>
                      <a:pt x="0" y="52"/>
                    </a:cubicBezTo>
                    <a:cubicBezTo>
                      <a:pt x="0" y="412"/>
                      <a:pt x="0" y="412"/>
                      <a:pt x="0" y="412"/>
                    </a:cubicBezTo>
                    <a:cubicBezTo>
                      <a:pt x="0" y="419"/>
                      <a:pt x="9" y="429"/>
                      <a:pt x="23" y="429"/>
                    </a:cubicBezTo>
                    <a:cubicBezTo>
                      <a:pt x="313" y="429"/>
                      <a:pt x="313" y="429"/>
                      <a:pt x="313" y="429"/>
                    </a:cubicBezTo>
                    <a:cubicBezTo>
                      <a:pt x="314" y="429"/>
                      <a:pt x="608" y="429"/>
                      <a:pt x="608" y="429"/>
                    </a:cubicBezTo>
                    <a:cubicBezTo>
                      <a:pt x="618" y="429"/>
                      <a:pt x="631" y="424"/>
                      <a:pt x="631" y="413"/>
                    </a:cubicBezTo>
                    <a:cubicBezTo>
                      <a:pt x="631" y="52"/>
                      <a:pt x="631" y="52"/>
                      <a:pt x="631" y="52"/>
                    </a:cubicBezTo>
                    <a:cubicBezTo>
                      <a:pt x="631" y="49"/>
                      <a:pt x="630" y="46"/>
                      <a:pt x="627" y="44"/>
                    </a:cubicBezTo>
                    <a:close/>
                    <a:moveTo>
                      <a:pt x="304" y="60"/>
                    </a:moveTo>
                    <a:cubicBezTo>
                      <a:pt x="304" y="66"/>
                      <a:pt x="304" y="393"/>
                      <a:pt x="304" y="393"/>
                    </a:cubicBezTo>
                    <a:cubicBezTo>
                      <a:pt x="275" y="369"/>
                      <a:pt x="227" y="355"/>
                      <a:pt x="167" y="355"/>
                    </a:cubicBezTo>
                    <a:cubicBezTo>
                      <a:pt x="120" y="355"/>
                      <a:pt x="75" y="364"/>
                      <a:pt x="40" y="380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40" y="46"/>
                      <a:pt x="85" y="21"/>
                      <a:pt x="169" y="21"/>
                    </a:cubicBezTo>
                    <a:cubicBezTo>
                      <a:pt x="266" y="21"/>
                      <a:pt x="304" y="58"/>
                      <a:pt x="304" y="60"/>
                    </a:cubicBezTo>
                    <a:close/>
                    <a:moveTo>
                      <a:pt x="590" y="45"/>
                    </a:moveTo>
                    <a:cubicBezTo>
                      <a:pt x="590" y="381"/>
                      <a:pt x="590" y="381"/>
                      <a:pt x="590" y="381"/>
                    </a:cubicBezTo>
                    <a:cubicBezTo>
                      <a:pt x="554" y="366"/>
                      <a:pt x="505" y="359"/>
                      <a:pt x="462" y="359"/>
                    </a:cubicBezTo>
                    <a:cubicBezTo>
                      <a:pt x="401" y="359"/>
                      <a:pt x="352" y="371"/>
                      <a:pt x="323" y="394"/>
                    </a:cubicBezTo>
                    <a:cubicBezTo>
                      <a:pt x="323" y="61"/>
                      <a:pt x="323" y="61"/>
                      <a:pt x="323" y="61"/>
                    </a:cubicBezTo>
                    <a:cubicBezTo>
                      <a:pt x="323" y="61"/>
                      <a:pt x="368" y="21"/>
                      <a:pt x="469" y="21"/>
                    </a:cubicBezTo>
                    <a:cubicBezTo>
                      <a:pt x="547" y="21"/>
                      <a:pt x="590" y="45"/>
                      <a:pt x="590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3992563" y="2085976"/>
                <a:ext cx="228600" cy="52388"/>
              </a:xfrm>
              <a:custGeom>
                <a:avLst/>
                <a:gdLst>
                  <a:gd name="T0" fmla="*/ 184 w 192"/>
                  <a:gd name="T1" fmla="*/ 44 h 44"/>
                  <a:gd name="T2" fmla="*/ 180 w 192"/>
                  <a:gd name="T3" fmla="*/ 43 h 44"/>
                  <a:gd name="T4" fmla="*/ 10 w 192"/>
                  <a:gd name="T5" fmla="*/ 32 h 44"/>
                  <a:gd name="T6" fmla="*/ 1 w 192"/>
                  <a:gd name="T7" fmla="*/ 27 h 44"/>
                  <a:gd name="T8" fmla="*/ 6 w 192"/>
                  <a:gd name="T9" fmla="*/ 19 h 44"/>
                  <a:gd name="T10" fmla="*/ 188 w 192"/>
                  <a:gd name="T11" fmla="*/ 31 h 44"/>
                  <a:gd name="T12" fmla="*/ 190 w 192"/>
                  <a:gd name="T13" fmla="*/ 41 h 44"/>
                  <a:gd name="T14" fmla="*/ 184 w 192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4">
                    <a:moveTo>
                      <a:pt x="184" y="44"/>
                    </a:moveTo>
                    <a:cubicBezTo>
                      <a:pt x="183" y="44"/>
                      <a:pt x="181" y="44"/>
                      <a:pt x="180" y="43"/>
                    </a:cubicBezTo>
                    <a:cubicBezTo>
                      <a:pt x="150" y="23"/>
                      <a:pt x="83" y="12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5"/>
                      <a:pt x="188" y="31"/>
                    </a:cubicBezTo>
                    <a:cubicBezTo>
                      <a:pt x="191" y="33"/>
                      <a:pt x="192" y="38"/>
                      <a:pt x="190" y="41"/>
                    </a:cubicBezTo>
                    <a:cubicBezTo>
                      <a:pt x="189" y="43"/>
                      <a:pt x="186" y="44"/>
                      <a:pt x="184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3992563" y="2151063"/>
                <a:ext cx="228600" cy="50800"/>
              </a:xfrm>
              <a:custGeom>
                <a:avLst/>
                <a:gdLst>
                  <a:gd name="T0" fmla="*/ 184 w 192"/>
                  <a:gd name="T1" fmla="*/ 43 h 43"/>
                  <a:gd name="T2" fmla="*/ 180 w 192"/>
                  <a:gd name="T3" fmla="*/ 42 h 43"/>
                  <a:gd name="T4" fmla="*/ 10 w 192"/>
                  <a:gd name="T5" fmla="*/ 32 h 43"/>
                  <a:gd name="T6" fmla="*/ 1 w 192"/>
                  <a:gd name="T7" fmla="*/ 27 h 43"/>
                  <a:gd name="T8" fmla="*/ 6 w 192"/>
                  <a:gd name="T9" fmla="*/ 19 h 43"/>
                  <a:gd name="T10" fmla="*/ 188 w 192"/>
                  <a:gd name="T11" fmla="*/ 30 h 43"/>
                  <a:gd name="T12" fmla="*/ 190 w 192"/>
                  <a:gd name="T13" fmla="*/ 40 h 43"/>
                  <a:gd name="T14" fmla="*/ 184 w 192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3">
                    <a:moveTo>
                      <a:pt x="184" y="43"/>
                    </a:moveTo>
                    <a:cubicBezTo>
                      <a:pt x="183" y="43"/>
                      <a:pt x="181" y="43"/>
                      <a:pt x="180" y="42"/>
                    </a:cubicBezTo>
                    <a:cubicBezTo>
                      <a:pt x="150" y="23"/>
                      <a:pt x="84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4"/>
                      <a:pt x="188" y="30"/>
                    </a:cubicBezTo>
                    <a:cubicBezTo>
                      <a:pt x="191" y="32"/>
                      <a:pt x="192" y="37"/>
                      <a:pt x="190" y="40"/>
                    </a:cubicBezTo>
                    <a:cubicBezTo>
                      <a:pt x="188" y="42"/>
                      <a:pt x="186" y="43"/>
                      <a:pt x="184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3992563" y="2214563"/>
                <a:ext cx="230187" cy="50800"/>
              </a:xfrm>
              <a:custGeom>
                <a:avLst/>
                <a:gdLst>
                  <a:gd name="T0" fmla="*/ 185 w 193"/>
                  <a:gd name="T1" fmla="*/ 43 h 43"/>
                  <a:gd name="T2" fmla="*/ 181 w 193"/>
                  <a:gd name="T3" fmla="*/ 42 h 43"/>
                  <a:gd name="T4" fmla="*/ 10 w 193"/>
                  <a:gd name="T5" fmla="*/ 32 h 43"/>
                  <a:gd name="T6" fmla="*/ 1 w 193"/>
                  <a:gd name="T7" fmla="*/ 27 h 43"/>
                  <a:gd name="T8" fmla="*/ 6 w 193"/>
                  <a:gd name="T9" fmla="*/ 18 h 43"/>
                  <a:gd name="T10" fmla="*/ 189 w 193"/>
                  <a:gd name="T11" fmla="*/ 30 h 43"/>
                  <a:gd name="T12" fmla="*/ 191 w 193"/>
                  <a:gd name="T13" fmla="*/ 40 h 43"/>
                  <a:gd name="T14" fmla="*/ 185 w 193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3" h="43">
                    <a:moveTo>
                      <a:pt x="185" y="43"/>
                    </a:moveTo>
                    <a:cubicBezTo>
                      <a:pt x="184" y="43"/>
                      <a:pt x="182" y="43"/>
                      <a:pt x="181" y="42"/>
                    </a:cubicBezTo>
                    <a:cubicBezTo>
                      <a:pt x="151" y="22"/>
                      <a:pt x="85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8"/>
                    </a:cubicBezTo>
                    <a:cubicBezTo>
                      <a:pt x="74" y="0"/>
                      <a:pt x="149" y="4"/>
                      <a:pt x="189" y="30"/>
                    </a:cubicBezTo>
                    <a:cubicBezTo>
                      <a:pt x="192" y="32"/>
                      <a:pt x="193" y="37"/>
                      <a:pt x="191" y="40"/>
                    </a:cubicBezTo>
                    <a:cubicBezTo>
                      <a:pt x="190" y="42"/>
                      <a:pt x="187" y="43"/>
                      <a:pt x="185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3992563" y="2278063"/>
                <a:ext cx="230187" cy="52388"/>
              </a:xfrm>
              <a:custGeom>
                <a:avLst/>
                <a:gdLst>
                  <a:gd name="T0" fmla="*/ 186 w 194"/>
                  <a:gd name="T1" fmla="*/ 44 h 44"/>
                  <a:gd name="T2" fmla="*/ 182 w 194"/>
                  <a:gd name="T3" fmla="*/ 43 h 44"/>
                  <a:gd name="T4" fmla="*/ 10 w 194"/>
                  <a:gd name="T5" fmla="*/ 34 h 44"/>
                  <a:gd name="T6" fmla="*/ 1 w 194"/>
                  <a:gd name="T7" fmla="*/ 30 h 44"/>
                  <a:gd name="T8" fmla="*/ 6 w 194"/>
                  <a:gd name="T9" fmla="*/ 21 h 44"/>
                  <a:gd name="T10" fmla="*/ 190 w 194"/>
                  <a:gd name="T11" fmla="*/ 31 h 44"/>
                  <a:gd name="T12" fmla="*/ 192 w 194"/>
                  <a:gd name="T13" fmla="*/ 41 h 44"/>
                  <a:gd name="T14" fmla="*/ 186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186" y="44"/>
                    </a:moveTo>
                    <a:cubicBezTo>
                      <a:pt x="185" y="44"/>
                      <a:pt x="183" y="44"/>
                      <a:pt x="182" y="43"/>
                    </a:cubicBezTo>
                    <a:cubicBezTo>
                      <a:pt x="144" y="19"/>
                      <a:pt x="78" y="15"/>
                      <a:pt x="10" y="34"/>
                    </a:cubicBezTo>
                    <a:cubicBezTo>
                      <a:pt x="6" y="35"/>
                      <a:pt x="2" y="33"/>
                      <a:pt x="1" y="30"/>
                    </a:cubicBezTo>
                    <a:cubicBezTo>
                      <a:pt x="0" y="26"/>
                      <a:pt x="2" y="22"/>
                      <a:pt x="6" y="21"/>
                    </a:cubicBezTo>
                    <a:cubicBezTo>
                      <a:pt x="79" y="0"/>
                      <a:pt x="148" y="4"/>
                      <a:pt x="190" y="31"/>
                    </a:cubicBezTo>
                    <a:cubicBezTo>
                      <a:pt x="193" y="34"/>
                      <a:pt x="194" y="38"/>
                      <a:pt x="192" y="41"/>
                    </a:cubicBezTo>
                    <a:cubicBezTo>
                      <a:pt x="191" y="43"/>
                      <a:pt x="188" y="44"/>
                      <a:pt x="186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3992563" y="2339976"/>
                <a:ext cx="230187" cy="55563"/>
              </a:xfrm>
              <a:custGeom>
                <a:avLst/>
                <a:gdLst>
                  <a:gd name="T0" fmla="*/ 186 w 194"/>
                  <a:gd name="T1" fmla="*/ 47 h 47"/>
                  <a:gd name="T2" fmla="*/ 182 w 194"/>
                  <a:gd name="T3" fmla="*/ 46 h 47"/>
                  <a:gd name="T4" fmla="*/ 10 w 194"/>
                  <a:gd name="T5" fmla="*/ 38 h 47"/>
                  <a:gd name="T6" fmla="*/ 1 w 194"/>
                  <a:gd name="T7" fmla="*/ 34 h 47"/>
                  <a:gd name="T8" fmla="*/ 5 w 194"/>
                  <a:gd name="T9" fmla="*/ 25 h 47"/>
                  <a:gd name="T10" fmla="*/ 190 w 194"/>
                  <a:gd name="T11" fmla="*/ 34 h 47"/>
                  <a:gd name="T12" fmla="*/ 192 w 194"/>
                  <a:gd name="T13" fmla="*/ 44 h 47"/>
                  <a:gd name="T14" fmla="*/ 186 w 194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7">
                    <a:moveTo>
                      <a:pt x="186" y="47"/>
                    </a:moveTo>
                    <a:cubicBezTo>
                      <a:pt x="185" y="47"/>
                      <a:pt x="183" y="46"/>
                      <a:pt x="182" y="46"/>
                    </a:cubicBezTo>
                    <a:cubicBezTo>
                      <a:pt x="148" y="23"/>
                      <a:pt x="67" y="15"/>
                      <a:pt x="10" y="38"/>
                    </a:cubicBezTo>
                    <a:cubicBezTo>
                      <a:pt x="7" y="39"/>
                      <a:pt x="3" y="37"/>
                      <a:pt x="1" y="34"/>
                    </a:cubicBezTo>
                    <a:cubicBezTo>
                      <a:pt x="0" y="30"/>
                      <a:pt x="1" y="26"/>
                      <a:pt x="5" y="25"/>
                    </a:cubicBezTo>
                    <a:cubicBezTo>
                      <a:pt x="67" y="0"/>
                      <a:pt x="152" y="10"/>
                      <a:pt x="190" y="34"/>
                    </a:cubicBezTo>
                    <a:cubicBezTo>
                      <a:pt x="193" y="36"/>
                      <a:pt x="194" y="40"/>
                      <a:pt x="192" y="44"/>
                    </a:cubicBezTo>
                    <a:cubicBezTo>
                      <a:pt x="190" y="46"/>
                      <a:pt x="188" y="47"/>
                      <a:pt x="186" y="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4321175" y="2085976"/>
                <a:ext cx="230187" cy="52388"/>
              </a:xfrm>
              <a:custGeom>
                <a:avLst/>
                <a:gdLst>
                  <a:gd name="T0" fmla="*/ 8 w 194"/>
                  <a:gd name="T1" fmla="*/ 44 h 44"/>
                  <a:gd name="T2" fmla="*/ 2 w 194"/>
                  <a:gd name="T3" fmla="*/ 41 h 44"/>
                  <a:gd name="T4" fmla="*/ 4 w 194"/>
                  <a:gd name="T5" fmla="*/ 31 h 44"/>
                  <a:gd name="T6" fmla="*/ 188 w 194"/>
                  <a:gd name="T7" fmla="*/ 19 h 44"/>
                  <a:gd name="T8" fmla="*/ 193 w 194"/>
                  <a:gd name="T9" fmla="*/ 27 h 44"/>
                  <a:gd name="T10" fmla="*/ 185 w 194"/>
                  <a:gd name="T11" fmla="*/ 32 h 44"/>
                  <a:gd name="T12" fmla="*/ 12 w 194"/>
                  <a:gd name="T13" fmla="*/ 43 h 44"/>
                  <a:gd name="T14" fmla="*/ 8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8" y="44"/>
                    </a:moveTo>
                    <a:cubicBezTo>
                      <a:pt x="6" y="44"/>
                      <a:pt x="4" y="43"/>
                      <a:pt x="2" y="41"/>
                    </a:cubicBezTo>
                    <a:cubicBezTo>
                      <a:pt x="0" y="38"/>
                      <a:pt x="1" y="33"/>
                      <a:pt x="4" y="31"/>
                    </a:cubicBezTo>
                    <a:cubicBezTo>
                      <a:pt x="45" y="5"/>
                      <a:pt x="121" y="0"/>
                      <a:pt x="188" y="19"/>
                    </a:cubicBezTo>
                    <a:cubicBezTo>
                      <a:pt x="192" y="20"/>
                      <a:pt x="194" y="23"/>
                      <a:pt x="193" y="27"/>
                    </a:cubicBezTo>
                    <a:cubicBezTo>
                      <a:pt x="192" y="31"/>
                      <a:pt x="188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4"/>
                      <a:pt x="8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4321175" y="2149476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5 w 194"/>
                  <a:gd name="T5" fmla="*/ 32 h 45"/>
                  <a:gd name="T6" fmla="*/ 189 w 194"/>
                  <a:gd name="T7" fmla="*/ 19 h 45"/>
                  <a:gd name="T8" fmla="*/ 193 w 194"/>
                  <a:gd name="T9" fmla="*/ 28 h 45"/>
                  <a:gd name="T10" fmla="*/ 185 w 194"/>
                  <a:gd name="T11" fmla="*/ 33 h 45"/>
                  <a:gd name="T12" fmla="*/ 12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6" y="45"/>
                      <a:pt x="4" y="44"/>
                      <a:pt x="2" y="42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6"/>
                      <a:pt x="121" y="0"/>
                      <a:pt x="189" y="19"/>
                    </a:cubicBezTo>
                    <a:cubicBezTo>
                      <a:pt x="192" y="20"/>
                      <a:pt x="194" y="24"/>
                      <a:pt x="193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13" y="13"/>
                      <a:pt x="44" y="23"/>
                      <a:pt x="12" y="44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4321175" y="2214563"/>
                <a:ext cx="230187" cy="53975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1 h 45"/>
                  <a:gd name="T4" fmla="*/ 5 w 195"/>
                  <a:gd name="T5" fmla="*/ 32 h 45"/>
                  <a:gd name="T6" fmla="*/ 189 w 195"/>
                  <a:gd name="T7" fmla="*/ 19 h 45"/>
                  <a:gd name="T8" fmla="*/ 193 w 195"/>
                  <a:gd name="T9" fmla="*/ 28 h 45"/>
                  <a:gd name="T10" fmla="*/ 185 w 195"/>
                  <a:gd name="T11" fmla="*/ 32 h 45"/>
                  <a:gd name="T12" fmla="*/ 12 w 195"/>
                  <a:gd name="T13" fmla="*/ 43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3"/>
                      <a:pt x="3" y="41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5"/>
                      <a:pt x="121" y="0"/>
                      <a:pt x="189" y="19"/>
                    </a:cubicBezTo>
                    <a:cubicBezTo>
                      <a:pt x="192" y="20"/>
                      <a:pt x="195" y="24"/>
                      <a:pt x="193" y="28"/>
                    </a:cubicBezTo>
                    <a:cubicBezTo>
                      <a:pt x="192" y="31"/>
                      <a:pt x="189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4321175" y="2278063"/>
                <a:ext cx="230187" cy="52388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2 h 45"/>
                  <a:gd name="T4" fmla="*/ 5 w 195"/>
                  <a:gd name="T5" fmla="*/ 32 h 45"/>
                  <a:gd name="T6" fmla="*/ 189 w 195"/>
                  <a:gd name="T7" fmla="*/ 20 h 45"/>
                  <a:gd name="T8" fmla="*/ 194 w 195"/>
                  <a:gd name="T9" fmla="*/ 28 h 45"/>
                  <a:gd name="T10" fmla="*/ 185 w 195"/>
                  <a:gd name="T11" fmla="*/ 33 h 45"/>
                  <a:gd name="T12" fmla="*/ 12 w 195"/>
                  <a:gd name="T13" fmla="*/ 44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4"/>
                      <a:pt x="3" y="42"/>
                    </a:cubicBezTo>
                    <a:cubicBezTo>
                      <a:pt x="0" y="39"/>
                      <a:pt x="1" y="34"/>
                      <a:pt x="5" y="32"/>
                    </a:cubicBezTo>
                    <a:cubicBezTo>
                      <a:pt x="38" y="11"/>
                      <a:pt x="118" y="0"/>
                      <a:pt x="189" y="20"/>
                    </a:cubicBezTo>
                    <a:cubicBezTo>
                      <a:pt x="192" y="21"/>
                      <a:pt x="195" y="25"/>
                      <a:pt x="194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20" y="15"/>
                      <a:pt x="43" y="24"/>
                      <a:pt x="12" y="44"/>
                    </a:cubicBezTo>
                    <a:cubicBezTo>
                      <a:pt x="11" y="45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4321175" y="2343151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4 w 194"/>
                  <a:gd name="T5" fmla="*/ 32 h 45"/>
                  <a:gd name="T6" fmla="*/ 188 w 194"/>
                  <a:gd name="T7" fmla="*/ 19 h 45"/>
                  <a:gd name="T8" fmla="*/ 193 w 194"/>
                  <a:gd name="T9" fmla="*/ 28 h 45"/>
                  <a:gd name="T10" fmla="*/ 184 w 194"/>
                  <a:gd name="T11" fmla="*/ 33 h 45"/>
                  <a:gd name="T12" fmla="*/ 11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5" y="45"/>
                      <a:pt x="3" y="44"/>
                      <a:pt x="2" y="42"/>
                    </a:cubicBezTo>
                    <a:cubicBezTo>
                      <a:pt x="0" y="38"/>
                      <a:pt x="0" y="34"/>
                      <a:pt x="4" y="32"/>
                    </a:cubicBezTo>
                    <a:cubicBezTo>
                      <a:pt x="44" y="6"/>
                      <a:pt x="120" y="0"/>
                      <a:pt x="188" y="19"/>
                    </a:cubicBezTo>
                    <a:cubicBezTo>
                      <a:pt x="191" y="20"/>
                      <a:pt x="194" y="24"/>
                      <a:pt x="193" y="28"/>
                    </a:cubicBezTo>
                    <a:cubicBezTo>
                      <a:pt x="192" y="32"/>
                      <a:pt x="188" y="34"/>
                      <a:pt x="184" y="33"/>
                    </a:cubicBezTo>
                    <a:cubicBezTo>
                      <a:pt x="113" y="13"/>
                      <a:pt x="43" y="23"/>
                      <a:pt x="11" y="44"/>
                    </a:cubicBezTo>
                    <a:cubicBezTo>
                      <a:pt x="10" y="45"/>
                      <a:pt x="9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7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实训收获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411163" y="2264152"/>
            <a:ext cx="1860550" cy="2234052"/>
            <a:chOff x="465977" y="1463280"/>
            <a:chExt cx="1862027" cy="2233251"/>
          </a:xfrm>
        </p:grpSpPr>
        <p:grpSp>
          <p:nvGrpSpPr>
            <p:cNvPr id="58391" name="组合 4"/>
            <p:cNvGrpSpPr>
              <a:grpSpLocks/>
            </p:cNvGrpSpPr>
            <p:nvPr/>
          </p:nvGrpSpPr>
          <p:grpSpPr bwMode="auto">
            <a:xfrm>
              <a:off x="465977" y="1463280"/>
              <a:ext cx="1862027" cy="2216942"/>
              <a:chOff x="1827008" y="2120901"/>
              <a:chExt cx="2298700" cy="2736849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827008" y="2120901"/>
                <a:ext cx="2298700" cy="44471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827008" y="2565614"/>
                <a:ext cx="2298700" cy="22921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8392" name="文本框 5"/>
            <p:cNvSpPr txBox="1">
              <a:spLocks noChangeArrowheads="1"/>
            </p:cNvSpPr>
            <p:nvPr/>
          </p:nvSpPr>
          <p:spPr bwMode="auto">
            <a:xfrm>
              <a:off x="771062" y="1484039"/>
              <a:ext cx="125185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zh-CN" altLang="en-US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8393" name="文本框 6"/>
            <p:cNvSpPr txBox="1">
              <a:spLocks noChangeArrowheads="1"/>
            </p:cNvSpPr>
            <p:nvPr/>
          </p:nvSpPr>
          <p:spPr bwMode="auto">
            <a:xfrm>
              <a:off x="593678" y="1850854"/>
              <a:ext cx="1568516" cy="1845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本次实训，是开端也是结束。在信息时代，学习是不断地汲取新信息，获得事业进步的动⼒。作为⼀名青年学⼦更应该把学习作为保持⼯作积极性的重要途径。</a:t>
              </a:r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527301" y="2264152"/>
            <a:ext cx="1862137" cy="2217737"/>
            <a:chOff x="2582650" y="1463280"/>
            <a:chExt cx="1862027" cy="2216942"/>
          </a:xfrm>
        </p:grpSpPr>
        <p:grpSp>
          <p:nvGrpSpPr>
            <p:cNvPr id="58386" name="组合 10"/>
            <p:cNvGrpSpPr>
              <a:grpSpLocks/>
            </p:cNvGrpSpPr>
            <p:nvPr/>
          </p:nvGrpSpPr>
          <p:grpSpPr bwMode="auto">
            <a:xfrm>
              <a:off x="2582650" y="1463280"/>
              <a:ext cx="1862027" cy="2216942"/>
              <a:chOff x="1827008" y="2120901"/>
              <a:chExt cx="2298700" cy="2736849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827008" y="2120901"/>
                <a:ext cx="2298700" cy="44471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827008" y="2565614"/>
                <a:ext cx="2298700" cy="22921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8387" name="文本框 11"/>
            <p:cNvSpPr txBox="1">
              <a:spLocks noChangeArrowheads="1"/>
            </p:cNvSpPr>
            <p:nvPr/>
          </p:nvSpPr>
          <p:spPr bwMode="auto">
            <a:xfrm>
              <a:off x="2887735" y="1484039"/>
              <a:ext cx="125185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zh-CN" altLang="en-US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58388" name="文本框 12"/>
            <p:cNvSpPr txBox="1">
              <a:spLocks noChangeArrowheads="1"/>
            </p:cNvSpPr>
            <p:nvPr/>
          </p:nvSpPr>
          <p:spPr bwMode="auto">
            <a:xfrm>
              <a:off x="2729404" y="1931583"/>
              <a:ext cx="1568516" cy="1624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只有将理论付诸于实践才能实现理论⾃⾝的价值，也只有将理论付诸于实践才能使理论得以检验。同样，⼀个⼈的价值也是通过实践活动来实现的。</a:t>
              </a: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643438" y="2264152"/>
            <a:ext cx="1862138" cy="2217737"/>
            <a:chOff x="4699324" y="1463280"/>
            <a:chExt cx="1862027" cy="2216942"/>
          </a:xfrm>
        </p:grpSpPr>
        <p:grpSp>
          <p:nvGrpSpPr>
            <p:cNvPr id="58381" name="组合 16"/>
            <p:cNvGrpSpPr>
              <a:grpSpLocks/>
            </p:cNvGrpSpPr>
            <p:nvPr/>
          </p:nvGrpSpPr>
          <p:grpSpPr bwMode="auto">
            <a:xfrm>
              <a:off x="4699324" y="1463280"/>
              <a:ext cx="1862027" cy="2216942"/>
              <a:chOff x="1827008" y="2120901"/>
              <a:chExt cx="2298700" cy="2736849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827008" y="2120901"/>
                <a:ext cx="2298700" cy="44471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827008" y="2565614"/>
                <a:ext cx="2298700" cy="22921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8382" name="文本框 17"/>
            <p:cNvSpPr txBox="1">
              <a:spLocks noChangeArrowheads="1"/>
            </p:cNvSpPr>
            <p:nvPr/>
          </p:nvSpPr>
          <p:spPr bwMode="auto">
            <a:xfrm>
              <a:off x="5004409" y="1484039"/>
              <a:ext cx="125185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zh-CN" altLang="en-US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58383" name="文本框 18"/>
            <p:cNvSpPr txBox="1">
              <a:spLocks noChangeArrowheads="1"/>
            </p:cNvSpPr>
            <p:nvPr/>
          </p:nvSpPr>
          <p:spPr bwMode="auto">
            <a:xfrm>
              <a:off x="4846079" y="1939788"/>
              <a:ext cx="1568516" cy="1624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通过实训，我接触到了云计算真正的美，它是结合多方面学科知识，对于开发者的学习能力、规划能力、谨慎态度都有十分高的要求。</a:t>
              </a:r>
            </a:p>
          </p:txBody>
        </p:sp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6761163" y="2264152"/>
            <a:ext cx="1860550" cy="2217737"/>
            <a:chOff x="6815997" y="1463280"/>
            <a:chExt cx="1862027" cy="2216942"/>
          </a:xfrm>
        </p:grpSpPr>
        <p:grpSp>
          <p:nvGrpSpPr>
            <p:cNvPr id="58376" name="组合 22"/>
            <p:cNvGrpSpPr>
              <a:grpSpLocks/>
            </p:cNvGrpSpPr>
            <p:nvPr/>
          </p:nvGrpSpPr>
          <p:grpSpPr bwMode="auto">
            <a:xfrm>
              <a:off x="6815997" y="1463280"/>
              <a:ext cx="1862027" cy="2216942"/>
              <a:chOff x="1827008" y="2120901"/>
              <a:chExt cx="2298700" cy="2736849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827008" y="2120901"/>
                <a:ext cx="2298700" cy="44471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827008" y="2565614"/>
                <a:ext cx="2298700" cy="22921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8377" name="文本框 23"/>
            <p:cNvSpPr txBox="1">
              <a:spLocks noChangeArrowheads="1"/>
            </p:cNvSpPr>
            <p:nvPr/>
          </p:nvSpPr>
          <p:spPr bwMode="auto">
            <a:xfrm>
              <a:off x="7121082" y="1484039"/>
              <a:ext cx="125185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zh-CN" altLang="en-US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四</a:t>
              </a:r>
            </a:p>
          </p:txBody>
        </p:sp>
        <p:sp>
          <p:nvSpPr>
            <p:cNvPr id="58378" name="文本框 26"/>
            <p:cNvSpPr txBox="1">
              <a:spLocks noChangeArrowheads="1"/>
            </p:cNvSpPr>
            <p:nvPr/>
          </p:nvSpPr>
          <p:spPr bwMode="auto">
            <a:xfrm>
              <a:off x="6962752" y="1931583"/>
              <a:ext cx="1568516" cy="1624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锻炼了课程设计成果总结能力。这次实训也锻炼了我编辑课程论文、编辑以及汇报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的能力，为今后还会无数次面临的课程设计打下基础。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C9600E9-3E3C-4F46-BDCF-2E84E3EBD017}"/>
              </a:ext>
            </a:extLst>
          </p:cNvPr>
          <p:cNvSpPr txBox="1"/>
          <p:nvPr/>
        </p:nvSpPr>
        <p:spPr>
          <a:xfrm>
            <a:off x="411163" y="1176442"/>
            <a:ext cx="821054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通过本次实习，我收获了很多，也发现了自己的许多不足。在为期两周的实训生活中，在老师的指导下按着制定的实训计划，从一开始的迷茫、忙乱，到现在对云计算</a:t>
            </a:r>
            <a:r>
              <a:rPr lang="en-US" altLang="zh-CN" dirty="0" err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hbase</a:t>
            </a:r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数据库的建立有了一个较为清晰的认识。我的主要收获如下：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593180" y="1685258"/>
            <a:ext cx="3957637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THANKS!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322347" y="3292487"/>
            <a:ext cx="249930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恳请老师批评指正！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8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>
            <a:grpSpLocks/>
          </p:cNvGrpSpPr>
          <p:nvPr/>
        </p:nvGrpSpPr>
        <p:grpSpPr bwMode="auto">
          <a:xfrm>
            <a:off x="282575" y="1746250"/>
            <a:ext cx="2765425" cy="963613"/>
            <a:chOff x="219753" y="1976522"/>
            <a:chExt cx="2765362" cy="964005"/>
          </a:xfrm>
        </p:grpSpPr>
        <p:sp>
          <p:nvSpPr>
            <p:cNvPr id="13340" name="文本框 38"/>
            <p:cNvSpPr txBox="1">
              <a:spLocks noChangeArrowheads="1"/>
            </p:cNvSpPr>
            <p:nvPr/>
          </p:nvSpPr>
          <p:spPr bwMode="auto">
            <a:xfrm>
              <a:off x="219753" y="2417307"/>
              <a:ext cx="274115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r" eaLnBrk="1" hangingPunct="1"/>
              <a:r>
                <a:rPr lang="en-US" altLang="zh-CN" sz="2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  <a:endPara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41" name="文本框 11"/>
            <p:cNvSpPr txBox="1">
              <a:spLocks noChangeArrowheads="1"/>
            </p:cNvSpPr>
            <p:nvPr/>
          </p:nvSpPr>
          <p:spPr bwMode="auto">
            <a:xfrm>
              <a:off x="1979712" y="1976522"/>
              <a:ext cx="100540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目录</a:t>
              </a:r>
            </a:p>
          </p:txBody>
        </p:sp>
      </p:grpSp>
      <p:sp>
        <p:nvSpPr>
          <p:cNvPr id="71" name="文本框 18"/>
          <p:cNvSpPr txBox="1">
            <a:spLocks noChangeArrowheads="1"/>
          </p:cNvSpPr>
          <p:nvPr/>
        </p:nvSpPr>
        <p:spPr bwMode="auto">
          <a:xfrm>
            <a:off x="4052888" y="1890713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任务介绍</a:t>
            </a:r>
          </a:p>
        </p:txBody>
      </p:sp>
      <p:grpSp>
        <p:nvGrpSpPr>
          <p:cNvPr id="72" name="组合 71"/>
          <p:cNvGrpSpPr>
            <a:grpSpLocks/>
          </p:cNvGrpSpPr>
          <p:nvPr/>
        </p:nvGrpSpPr>
        <p:grpSpPr bwMode="auto">
          <a:xfrm>
            <a:off x="3578225" y="1817688"/>
            <a:ext cx="466725" cy="523875"/>
            <a:chOff x="3516783" y="2047768"/>
            <a:chExt cx="466304" cy="523220"/>
          </a:xfrm>
        </p:grpSpPr>
        <p:sp>
          <p:nvSpPr>
            <p:cNvPr id="13338" name="文本框 16"/>
            <p:cNvSpPr txBox="1">
              <a:spLocks noChangeArrowheads="1"/>
            </p:cNvSpPr>
            <p:nvPr/>
          </p:nvSpPr>
          <p:spPr bwMode="auto">
            <a:xfrm>
              <a:off x="3516783" y="2047768"/>
              <a:ext cx="3946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3737247" y="2226931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本框 21"/>
          <p:cNvSpPr txBox="1">
            <a:spLocks noChangeArrowheads="1"/>
          </p:cNvSpPr>
          <p:nvPr/>
        </p:nvSpPr>
        <p:spPr bwMode="auto">
          <a:xfrm>
            <a:off x="6638925" y="1916113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实训过程</a:t>
            </a:r>
          </a:p>
        </p:txBody>
      </p:sp>
      <p:grpSp>
        <p:nvGrpSpPr>
          <p:cNvPr id="76" name="组合 75"/>
          <p:cNvGrpSpPr>
            <a:grpSpLocks/>
          </p:cNvGrpSpPr>
          <p:nvPr/>
        </p:nvGrpSpPr>
        <p:grpSpPr bwMode="auto">
          <a:xfrm>
            <a:off x="6135383" y="1827212"/>
            <a:ext cx="497185" cy="523220"/>
            <a:chOff x="6072788" y="2057986"/>
            <a:chExt cx="497938" cy="522566"/>
          </a:xfrm>
        </p:grpSpPr>
        <p:sp>
          <p:nvSpPr>
            <p:cNvPr id="13336" name="文本框 20"/>
            <p:cNvSpPr txBox="1">
              <a:spLocks noChangeArrowheads="1"/>
            </p:cNvSpPr>
            <p:nvPr/>
          </p:nvSpPr>
          <p:spPr bwMode="auto">
            <a:xfrm>
              <a:off x="6072788" y="2057986"/>
              <a:ext cx="395258" cy="522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>
            <a:xfrm flipH="1">
              <a:off x="6324292" y="2227636"/>
              <a:ext cx="246434" cy="245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框 27"/>
          <p:cNvSpPr txBox="1">
            <a:spLocks noChangeArrowheads="1"/>
          </p:cNvSpPr>
          <p:nvPr/>
        </p:nvSpPr>
        <p:spPr bwMode="auto">
          <a:xfrm>
            <a:off x="6638925" y="2493963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实训总结</a:t>
            </a:r>
          </a:p>
        </p:txBody>
      </p:sp>
      <p:grpSp>
        <p:nvGrpSpPr>
          <p:cNvPr id="84" name="组合 83"/>
          <p:cNvGrpSpPr>
            <a:grpSpLocks/>
          </p:cNvGrpSpPr>
          <p:nvPr/>
        </p:nvGrpSpPr>
        <p:grpSpPr bwMode="auto">
          <a:xfrm>
            <a:off x="6135383" y="2406649"/>
            <a:ext cx="497185" cy="523220"/>
            <a:chOff x="6072788" y="2637368"/>
            <a:chExt cx="497938" cy="522566"/>
          </a:xfrm>
        </p:grpSpPr>
        <p:sp>
          <p:nvSpPr>
            <p:cNvPr id="13332" name="文本框 26"/>
            <p:cNvSpPr txBox="1">
              <a:spLocks noChangeArrowheads="1"/>
            </p:cNvSpPr>
            <p:nvPr/>
          </p:nvSpPr>
          <p:spPr bwMode="auto">
            <a:xfrm>
              <a:off x="6072788" y="2637368"/>
              <a:ext cx="395258" cy="522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>
            <a:xfrm flipH="1">
              <a:off x="6324292" y="2807019"/>
              <a:ext cx="246434" cy="2457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30"/>
          <p:cNvSpPr txBox="1">
            <a:spLocks noChangeArrowheads="1"/>
          </p:cNvSpPr>
          <p:nvPr/>
        </p:nvSpPr>
        <p:spPr bwMode="auto">
          <a:xfrm>
            <a:off x="4065589" y="2479675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研究思路</a:t>
            </a:r>
          </a:p>
        </p:txBody>
      </p:sp>
      <p:grpSp>
        <p:nvGrpSpPr>
          <p:cNvPr id="88" name="组合 87"/>
          <p:cNvGrpSpPr>
            <a:grpSpLocks/>
          </p:cNvGrpSpPr>
          <p:nvPr/>
        </p:nvGrpSpPr>
        <p:grpSpPr bwMode="auto">
          <a:xfrm>
            <a:off x="3591106" y="2406649"/>
            <a:ext cx="466547" cy="523220"/>
            <a:chOff x="3516961" y="3200893"/>
            <a:chExt cx="466126" cy="522566"/>
          </a:xfrm>
        </p:grpSpPr>
        <p:sp>
          <p:nvSpPr>
            <p:cNvPr id="13330" name="文本框 29"/>
            <p:cNvSpPr txBox="1">
              <a:spLocks noChangeArrowheads="1"/>
            </p:cNvSpPr>
            <p:nvPr/>
          </p:nvSpPr>
          <p:spPr bwMode="auto">
            <a:xfrm>
              <a:off x="3516961" y="3200893"/>
              <a:ext cx="394304" cy="522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 flipH="1">
              <a:off x="3737247" y="3380056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接连接符 94"/>
          <p:cNvCxnSpPr/>
          <p:nvPr/>
        </p:nvCxnSpPr>
        <p:spPr>
          <a:xfrm>
            <a:off x="3340100" y="1909763"/>
            <a:ext cx="0" cy="1546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66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3 0.04136 L 2.22222E-6 -9.87654E-7 " pathEditMode="relative" rAng="0" ptsTypes="AA">
                                      <p:cBhvr>
                                        <p:cTn id="19" dur="7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3 0.04104 L 2.22222E-6 4.93827E-6 " pathEditMode="relative" rAng="0" ptsTypes="AA">
                                      <p:cBhvr>
                                        <p:cTn id="27" dur="7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3 0.04136 L 2.22222E-6 -2.83951E-6 " pathEditMode="relative" rAng="0" ptsTypes="AA">
                                      <p:cBhvr>
                                        <p:cTn id="35" dur="7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6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733 0.04105 L 2.22222E-6 2.83951E-6 " pathEditMode="relative" rAng="0" ptsTypes="AA">
                                      <p:cBhvr>
                                        <p:cTn id="43" dur="7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5" grpId="0"/>
      <p:bldP spid="83" grpId="0"/>
      <p:bldP spid="8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31753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" panose="020B0503020204020204" pitchFamily="34" charset="-122"/>
                </a:rPr>
                <a:t>目录页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867025" y="2019300"/>
            <a:ext cx="2747263" cy="939662"/>
            <a:chOff x="2866757" y="2019402"/>
            <a:chExt cx="2747391" cy="939480"/>
          </a:xfrm>
        </p:grpSpPr>
        <p:sp>
          <p:nvSpPr>
            <p:cNvPr id="31751" name="文本框 12"/>
            <p:cNvSpPr txBox="1">
              <a:spLocks noChangeArrowheads="1"/>
            </p:cNvSpPr>
            <p:nvPr/>
          </p:nvSpPr>
          <p:spPr bwMode="auto">
            <a:xfrm>
              <a:off x="2866757" y="2251133"/>
              <a:ext cx="2747391" cy="7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zh-CN" altLang="en-US" sz="4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任务介绍</a:t>
              </a:r>
            </a:p>
          </p:txBody>
        </p:sp>
        <p:sp>
          <p:nvSpPr>
            <p:cNvPr id="31752" name="文本框 14"/>
            <p:cNvSpPr txBox="1">
              <a:spLocks noChangeArrowheads="1"/>
            </p:cNvSpPr>
            <p:nvPr/>
          </p:nvSpPr>
          <p:spPr bwMode="auto">
            <a:xfrm>
              <a:off x="3229671" y="2019402"/>
              <a:ext cx="13312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PART ONE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1928813" y="1944688"/>
            <a:ext cx="1130300" cy="1128712"/>
            <a:chOff x="1928879" y="1944350"/>
            <a:chExt cx="1129689" cy="1129689"/>
          </a:xfrm>
        </p:grpSpPr>
        <p:sp>
          <p:nvSpPr>
            <p:cNvPr id="17" name="椭圆 16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/>
          </p:nvSpPr>
          <p:spPr bwMode="auto">
            <a:xfrm>
              <a:off x="2109756" y="2227170"/>
              <a:ext cx="750481" cy="614894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20634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综合实践任务介绍</a:t>
            </a:r>
          </a:p>
        </p:txBody>
      </p:sp>
      <p:sp>
        <p:nvSpPr>
          <p:cNvPr id="21519" name="矩形 54"/>
          <p:cNvSpPr>
            <a:spLocks noChangeArrowheads="1"/>
          </p:cNvSpPr>
          <p:nvPr/>
        </p:nvSpPr>
        <p:spPr bwMode="auto">
          <a:xfrm>
            <a:off x="824706" y="1031775"/>
            <a:ext cx="7494587" cy="300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任务：实现超市商品管理系统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数据：包括不少于</a:t>
            </a:r>
            <a:r>
              <a:rPr lang="en-US" altLang="zh-CN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100</a:t>
            </a:r>
            <a:r>
              <a:rPr lang="zh-CN" altLang="en-US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个商品，每个商品的登记内容包括：商品名称、商品</a:t>
            </a:r>
            <a:r>
              <a:rPr lang="en-US" altLang="zh-CN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ID</a:t>
            </a:r>
            <a:r>
              <a:rPr lang="zh-CN" altLang="en-US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、类型、价格、货架、重量等，具体数据可随机生成也可在网上查找。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使用</a:t>
            </a:r>
            <a:r>
              <a:rPr lang="en-US" altLang="zh-CN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HBase Java</a:t>
            </a:r>
            <a:r>
              <a:rPr lang="zh-CN" altLang="en-US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编程实现，运行程序，输出如下提示信息：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）添加数据：增加新商品，根据商品</a:t>
            </a:r>
            <a:r>
              <a:rPr lang="en-US" altLang="zh-CN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ID</a:t>
            </a:r>
            <a:r>
              <a:rPr lang="zh-CN" altLang="en-US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，增加到商品目录里；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）删除数据：超市不再售卖此商品，删除商品；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）修改数据：根据卖出量、进货量、商品位置变换等修改商品信息；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）查找数据：根据商品</a:t>
            </a:r>
            <a:r>
              <a:rPr lang="en-US" altLang="zh-CN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ID</a:t>
            </a:r>
            <a:r>
              <a:rPr lang="zh-CN" altLang="en-US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查找商品所在货架及价格等。</a:t>
            </a:r>
          </a:p>
        </p:txBody>
      </p:sp>
    </p:spTree>
    <p:extLst>
      <p:ext uri="{BB962C8B-B14F-4D97-AF65-F5344CB8AC3E}">
        <p14:creationId xmlns:p14="http://schemas.microsoft.com/office/powerpoint/2010/main" val="3383057148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19465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" panose="020B0503020204020204" pitchFamily="34" charset="-122"/>
                </a:rPr>
                <a:t>目录页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3235325" y="1957388"/>
            <a:ext cx="1128713" cy="1128712"/>
            <a:chOff x="2558424" y="1401428"/>
            <a:chExt cx="1318727" cy="1318727"/>
          </a:xfrm>
        </p:grpSpPr>
        <p:sp>
          <p:nvSpPr>
            <p:cNvPr id="35" name="椭圆 34"/>
            <p:cNvSpPr/>
            <p:nvPr/>
          </p:nvSpPr>
          <p:spPr>
            <a:xfrm>
              <a:off x="2558424" y="1401428"/>
              <a:ext cx="1318727" cy="131872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auto">
            <a:xfrm>
              <a:off x="2675274" y="1815037"/>
              <a:ext cx="1085027" cy="597230"/>
            </a:xfrm>
            <a:custGeom>
              <a:avLst/>
              <a:gdLst>
                <a:gd name="T0" fmla="*/ 7 w 683"/>
                <a:gd name="T1" fmla="*/ 118 h 376"/>
                <a:gd name="T2" fmla="*/ 334 w 683"/>
                <a:gd name="T3" fmla="*/ 1 h 376"/>
                <a:gd name="T4" fmla="*/ 341 w 683"/>
                <a:gd name="T5" fmla="*/ 1 h 376"/>
                <a:gd name="T6" fmla="*/ 675 w 683"/>
                <a:gd name="T7" fmla="*/ 118 h 376"/>
                <a:gd name="T8" fmla="*/ 683 w 683"/>
                <a:gd name="T9" fmla="*/ 129 h 376"/>
                <a:gd name="T10" fmla="*/ 675 w 683"/>
                <a:gd name="T11" fmla="*/ 139 h 376"/>
                <a:gd name="T12" fmla="*/ 561 w 683"/>
                <a:gd name="T13" fmla="*/ 172 h 376"/>
                <a:gd name="T14" fmla="*/ 338 w 683"/>
                <a:gd name="T15" fmla="*/ 119 h 376"/>
                <a:gd name="T16" fmla="*/ 328 w 683"/>
                <a:gd name="T17" fmla="*/ 130 h 376"/>
                <a:gd name="T18" fmla="*/ 338 w 683"/>
                <a:gd name="T19" fmla="*/ 140 h 376"/>
                <a:gd name="T20" fmla="*/ 545 w 683"/>
                <a:gd name="T21" fmla="*/ 185 h 376"/>
                <a:gd name="T22" fmla="*/ 545 w 683"/>
                <a:gd name="T23" fmla="*/ 255 h 376"/>
                <a:gd name="T24" fmla="*/ 545 w 683"/>
                <a:gd name="T25" fmla="*/ 256 h 376"/>
                <a:gd name="T26" fmla="*/ 337 w 683"/>
                <a:gd name="T27" fmla="*/ 305 h 376"/>
                <a:gd name="T28" fmla="*/ 130 w 683"/>
                <a:gd name="T29" fmla="*/ 256 h 376"/>
                <a:gd name="T30" fmla="*/ 130 w 683"/>
                <a:gd name="T31" fmla="*/ 255 h 376"/>
                <a:gd name="T32" fmla="*/ 130 w 683"/>
                <a:gd name="T33" fmla="*/ 174 h 376"/>
                <a:gd name="T34" fmla="*/ 71 w 683"/>
                <a:gd name="T35" fmla="*/ 157 h 376"/>
                <a:gd name="T36" fmla="*/ 71 w 683"/>
                <a:gd name="T37" fmla="*/ 249 h 376"/>
                <a:gd name="T38" fmla="*/ 92 w 683"/>
                <a:gd name="T39" fmla="*/ 277 h 376"/>
                <a:gd name="T40" fmla="*/ 75 w 683"/>
                <a:gd name="T41" fmla="*/ 303 h 376"/>
                <a:gd name="T42" fmla="*/ 82 w 683"/>
                <a:gd name="T43" fmla="*/ 338 h 376"/>
                <a:gd name="T44" fmla="*/ 28 w 683"/>
                <a:gd name="T45" fmla="*/ 361 h 376"/>
                <a:gd name="T46" fmla="*/ 39 w 683"/>
                <a:gd name="T47" fmla="*/ 301 h 376"/>
                <a:gd name="T48" fmla="*/ 26 w 683"/>
                <a:gd name="T49" fmla="*/ 277 h 376"/>
                <a:gd name="T50" fmla="*/ 46 w 683"/>
                <a:gd name="T51" fmla="*/ 249 h 376"/>
                <a:gd name="T52" fmla="*/ 46 w 683"/>
                <a:gd name="T53" fmla="*/ 150 h 376"/>
                <a:gd name="T54" fmla="*/ 8 w 683"/>
                <a:gd name="T55" fmla="*/ 139 h 376"/>
                <a:gd name="T56" fmla="*/ 0 w 683"/>
                <a:gd name="T57" fmla="*/ 129 h 376"/>
                <a:gd name="T58" fmla="*/ 7 w 683"/>
                <a:gd name="T59" fmla="*/ 11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4448175" y="2032000"/>
            <a:ext cx="1460500" cy="1038407"/>
            <a:chOff x="4447677" y="2019402"/>
            <a:chExt cx="1461654" cy="1038635"/>
          </a:xfrm>
        </p:grpSpPr>
        <p:sp>
          <p:nvSpPr>
            <p:cNvPr id="19461" name="文本框 37"/>
            <p:cNvSpPr txBox="1">
              <a:spLocks noChangeArrowheads="1"/>
            </p:cNvSpPr>
            <p:nvPr/>
          </p:nvSpPr>
          <p:spPr bwMode="auto">
            <a:xfrm>
              <a:off x="4447677" y="2226858"/>
              <a:ext cx="1461654" cy="831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zh-CN" altLang="en-US" sz="4800" dirty="0">
                  <a:solidFill>
                    <a:schemeClr val="bg1"/>
                  </a:solidFill>
                  <a:ea typeface="微软雅黑" pitchFamily="34" charset="-122"/>
                </a:rPr>
                <a:t>思路</a:t>
              </a:r>
            </a:p>
          </p:txBody>
        </p:sp>
        <p:sp>
          <p:nvSpPr>
            <p:cNvPr id="19462" name="文本框 38"/>
            <p:cNvSpPr txBox="1">
              <a:spLocks noChangeArrowheads="1"/>
            </p:cNvSpPr>
            <p:nvPr/>
          </p:nvSpPr>
          <p:spPr bwMode="auto">
            <a:xfrm>
              <a:off x="4535462" y="2019402"/>
              <a:ext cx="12868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PART TWO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0" name="组合 7"/>
          <p:cNvGrpSpPr>
            <a:grpSpLocks/>
          </p:cNvGrpSpPr>
          <p:nvPr/>
        </p:nvGrpSpPr>
        <p:grpSpPr bwMode="auto">
          <a:xfrm>
            <a:off x="1676033" y="969169"/>
            <a:ext cx="5716348" cy="2192802"/>
            <a:chOff x="1748438" y="967406"/>
            <a:chExt cx="5716169" cy="2191538"/>
          </a:xfrm>
        </p:grpSpPr>
        <p:cxnSp>
          <p:nvCxnSpPr>
            <p:cNvPr id="17" name="直接连接符 16"/>
            <p:cNvCxnSpPr>
              <a:cxnSpLocks/>
            </p:cNvCxnSpPr>
            <p:nvPr/>
          </p:nvCxnSpPr>
          <p:spPr>
            <a:xfrm>
              <a:off x="1752322" y="1981234"/>
              <a:ext cx="57122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cxnSpLocks/>
              <a:endCxn id="25" idx="0"/>
            </p:cNvCxnSpPr>
            <p:nvPr/>
          </p:nvCxnSpPr>
          <p:spPr>
            <a:xfrm flipH="1">
              <a:off x="1748438" y="1981234"/>
              <a:ext cx="3884" cy="117771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cxnSpLocks/>
            </p:cNvCxnSpPr>
            <p:nvPr/>
          </p:nvCxnSpPr>
          <p:spPr>
            <a:xfrm>
              <a:off x="2891247" y="1981234"/>
              <a:ext cx="0" cy="1175658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cxnSpLocks/>
              <a:endCxn id="28" idx="0"/>
            </p:cNvCxnSpPr>
            <p:nvPr/>
          </p:nvCxnSpPr>
          <p:spPr>
            <a:xfrm flipH="1">
              <a:off x="7461963" y="1981234"/>
              <a:ext cx="2644" cy="1175658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4583114" y="1508431"/>
              <a:ext cx="0" cy="4728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3483010" y="967406"/>
              <a:ext cx="2177982" cy="5410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35"/>
            <p:cNvSpPr txBox="1"/>
            <p:nvPr/>
          </p:nvSpPr>
          <p:spPr>
            <a:xfrm>
              <a:off x="3768851" y="1087987"/>
              <a:ext cx="1588847" cy="3383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spc="2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超市商品管理</a:t>
              </a:r>
            </a:p>
          </p:txBody>
        </p:sp>
      </p:grpSp>
      <p:sp>
        <p:nvSpPr>
          <p:cNvPr id="13" name="矩形 12"/>
          <p:cNvSpPr/>
          <p:nvPr/>
        </p:nvSpPr>
        <p:spPr bwMode="auto">
          <a:xfrm>
            <a:off x="3473257" y="3159918"/>
            <a:ext cx="971949" cy="5413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56" name="TextBox 38"/>
          <p:cNvSpPr txBox="1">
            <a:spLocks noChangeArrowheads="1"/>
          </p:cNvSpPr>
          <p:nvPr/>
        </p:nvSpPr>
        <p:spPr bwMode="auto">
          <a:xfrm>
            <a:off x="1274963" y="3293277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商品名称</a:t>
            </a:r>
          </a:p>
        </p:txBody>
      </p:sp>
      <p:pic>
        <p:nvPicPr>
          <p:cNvPr id="35848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FD4A951-E450-4C40-9D38-BC88825FC0FB}"/>
              </a:ext>
            </a:extLst>
          </p:cNvPr>
          <p:cNvSpPr/>
          <p:nvPr/>
        </p:nvSpPr>
        <p:spPr bwMode="auto">
          <a:xfrm>
            <a:off x="1190058" y="3161971"/>
            <a:ext cx="971949" cy="5413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9A9D514-787E-4A9D-A3FE-EB3F7DF7E00E}"/>
              </a:ext>
            </a:extLst>
          </p:cNvPr>
          <p:cNvSpPr/>
          <p:nvPr/>
        </p:nvSpPr>
        <p:spPr bwMode="auto">
          <a:xfrm>
            <a:off x="5760261" y="3159918"/>
            <a:ext cx="971949" cy="5413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7005817-D54A-48F5-B8BE-F5BE6D33C208}"/>
              </a:ext>
            </a:extLst>
          </p:cNvPr>
          <p:cNvSpPr/>
          <p:nvPr/>
        </p:nvSpPr>
        <p:spPr bwMode="auto">
          <a:xfrm>
            <a:off x="6903762" y="3159918"/>
            <a:ext cx="971949" cy="5413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B2D34A3-39F8-45BF-A481-D733E7434656}"/>
              </a:ext>
            </a:extLst>
          </p:cNvPr>
          <p:cNvSpPr/>
          <p:nvPr/>
        </p:nvSpPr>
        <p:spPr bwMode="auto">
          <a:xfrm>
            <a:off x="4616760" y="3159918"/>
            <a:ext cx="971949" cy="5413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D3E8D58-5656-4183-8911-448AE95ECA5E}"/>
              </a:ext>
            </a:extLst>
          </p:cNvPr>
          <p:cNvSpPr/>
          <p:nvPr/>
        </p:nvSpPr>
        <p:spPr bwMode="auto">
          <a:xfrm>
            <a:off x="2331658" y="3160906"/>
            <a:ext cx="971949" cy="5413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8">
            <a:extLst>
              <a:ext uri="{FF2B5EF4-FFF2-40B4-BE49-F238E27FC236}">
                <a16:creationId xmlns:a16="http://schemas.microsoft.com/office/drawing/2014/main" id="{95BB2BD0-0F16-4CC0-99B2-B87C9844A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1316" y="3291210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重量</a:t>
            </a:r>
          </a:p>
        </p:txBody>
      </p:sp>
      <p:sp>
        <p:nvSpPr>
          <p:cNvPr id="34" name="TextBox 38">
            <a:extLst>
              <a:ext uri="{FF2B5EF4-FFF2-40B4-BE49-F238E27FC236}">
                <a16:creationId xmlns:a16="http://schemas.microsoft.com/office/drawing/2014/main" id="{FC545A8D-55ED-4514-A726-FFE9FBD67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015" y="3291210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货架</a:t>
            </a:r>
          </a:p>
        </p:txBody>
      </p:sp>
      <p:sp>
        <p:nvSpPr>
          <p:cNvPr id="35" name="TextBox 38">
            <a:extLst>
              <a:ext uri="{FF2B5EF4-FFF2-40B4-BE49-F238E27FC236}">
                <a16:creationId xmlns:a16="http://schemas.microsoft.com/office/drawing/2014/main" id="{43022689-071C-408B-B2F2-B5BC1BE78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512" y="3291211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价格</a:t>
            </a:r>
          </a:p>
        </p:txBody>
      </p:sp>
      <p:sp>
        <p:nvSpPr>
          <p:cNvPr id="36" name="TextBox 38">
            <a:extLst>
              <a:ext uri="{FF2B5EF4-FFF2-40B4-BE49-F238E27FC236}">
                <a16:creationId xmlns:a16="http://schemas.microsoft.com/office/drawing/2014/main" id="{03858367-F5A3-4346-9443-B39458143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913" y="3294265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</a:p>
        </p:txBody>
      </p:sp>
      <p:sp>
        <p:nvSpPr>
          <p:cNvPr id="37" name="TextBox 38">
            <a:extLst>
              <a:ext uri="{FF2B5EF4-FFF2-40B4-BE49-F238E27FC236}">
                <a16:creationId xmlns:a16="http://schemas.microsoft.com/office/drawing/2014/main" id="{A95DFD8F-1408-4AD3-8A49-F4D53ED4C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63" y="3294265"/>
            <a:ext cx="6543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商品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894438A-EFB1-4292-A0C3-5501172DA617}"/>
              </a:ext>
            </a:extLst>
          </p:cNvPr>
          <p:cNvCxnSpPr>
            <a:cxnSpLocks/>
          </p:cNvCxnSpPr>
          <p:nvPr/>
        </p:nvCxnSpPr>
        <p:spPr bwMode="auto">
          <a:xfrm>
            <a:off x="3922979" y="1983582"/>
            <a:ext cx="0" cy="117633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811A543-8C9F-4CD5-82B4-4B47F0EE4A3E}"/>
              </a:ext>
            </a:extLst>
          </p:cNvPr>
          <p:cNvCxnSpPr>
            <a:cxnSpLocks/>
          </p:cNvCxnSpPr>
          <p:nvPr/>
        </p:nvCxnSpPr>
        <p:spPr bwMode="auto">
          <a:xfrm>
            <a:off x="5085695" y="1983582"/>
            <a:ext cx="0" cy="117633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F9713F1-37B6-461D-B952-DC72FB25D39B}"/>
              </a:ext>
            </a:extLst>
          </p:cNvPr>
          <p:cNvCxnSpPr>
            <a:cxnSpLocks/>
          </p:cNvCxnSpPr>
          <p:nvPr/>
        </p:nvCxnSpPr>
        <p:spPr bwMode="auto">
          <a:xfrm>
            <a:off x="6229227" y="1983582"/>
            <a:ext cx="0" cy="117633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5856" grpId="0"/>
      <p:bldP spid="25" grpId="0" animBg="1"/>
      <p:bldP spid="27" grpId="0" animBg="1"/>
      <p:bldP spid="28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0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文本框 32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任务分析</a:t>
            </a:r>
          </a:p>
        </p:txBody>
      </p:sp>
      <p:sp>
        <p:nvSpPr>
          <p:cNvPr id="24" name="矩形 54">
            <a:extLst>
              <a:ext uri="{FF2B5EF4-FFF2-40B4-BE49-F238E27FC236}">
                <a16:creationId xmlns:a16="http://schemas.microsoft.com/office/drawing/2014/main" id="{4578617B-E163-42CE-9FB4-0E7531E8C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706" y="1092760"/>
            <a:ext cx="7494587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实现超市商品管理系统</a:t>
            </a:r>
            <a:r>
              <a:rPr lang="zh-CN" altLang="en-US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四个功能的思路如下</a:t>
            </a:r>
            <a:r>
              <a:rPr lang="zh-CN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  </a:t>
            </a:r>
            <a:endParaRPr lang="zh-CN" altLang="zh-CN" sz="14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</a:t>
            </a:r>
            <a:r>
              <a:rPr lang="zh-CN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添加数据：可以使用</a:t>
            </a:r>
            <a:r>
              <a:rPr lang="en-US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HBase</a:t>
            </a:r>
            <a:r>
              <a:rPr lang="zh-CN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Java API</a:t>
            </a:r>
            <a:r>
              <a:rPr lang="zh-CN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来向表中插入数据。可以使用</a:t>
            </a:r>
            <a:r>
              <a:rPr lang="en-US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Put</a:t>
            </a:r>
            <a:r>
              <a:rPr lang="zh-CN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类来插入一行数据，并使用</a:t>
            </a:r>
            <a:r>
              <a:rPr lang="en-US" altLang="zh-CN" sz="1400" dirty="0" err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addColumn</a:t>
            </a:r>
            <a:r>
              <a:rPr lang="en-US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()</a:t>
            </a:r>
            <a:r>
              <a:rPr lang="zh-CN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方法向</a:t>
            </a:r>
            <a:r>
              <a:rPr lang="en-US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Put</a:t>
            </a:r>
            <a:r>
              <a:rPr lang="zh-CN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对象中添加列族、列名和值。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 </a:t>
            </a:r>
            <a:endParaRPr lang="zh-CN" altLang="zh-CN" sz="14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</a:t>
            </a:r>
            <a:r>
              <a:rPr lang="zh-CN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删除数据：可以使用</a:t>
            </a:r>
            <a:r>
              <a:rPr lang="en-US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HBase</a:t>
            </a:r>
            <a:r>
              <a:rPr lang="zh-CN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Java API</a:t>
            </a:r>
            <a:r>
              <a:rPr lang="zh-CN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来删除表中的数据。可以使用</a:t>
            </a:r>
            <a:r>
              <a:rPr lang="en-US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Delete</a:t>
            </a:r>
            <a:r>
              <a:rPr lang="zh-CN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类来删除一行数据，并使用</a:t>
            </a:r>
            <a:r>
              <a:rPr lang="en-US" altLang="zh-CN" sz="1400" dirty="0" err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deleteColumn</a:t>
            </a:r>
            <a:r>
              <a:rPr lang="en-US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()</a:t>
            </a:r>
            <a:r>
              <a:rPr lang="zh-CN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方法删除指定列族、列名的列。也可以使用</a:t>
            </a:r>
            <a:r>
              <a:rPr lang="en-US" altLang="zh-CN" sz="1400" dirty="0" err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deleteFamily</a:t>
            </a:r>
            <a:r>
              <a:rPr lang="en-US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()</a:t>
            </a:r>
            <a:r>
              <a:rPr lang="zh-CN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方法删除整个列族。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 </a:t>
            </a:r>
            <a:endParaRPr lang="zh-CN" altLang="zh-CN" sz="14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</a:t>
            </a:r>
            <a:r>
              <a:rPr lang="zh-CN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修改数据：可以使用</a:t>
            </a:r>
            <a:r>
              <a:rPr lang="en-US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HBase</a:t>
            </a:r>
            <a:r>
              <a:rPr lang="zh-CN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Java API</a:t>
            </a:r>
            <a:r>
              <a:rPr lang="zh-CN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来修改表中的数据。可以使用</a:t>
            </a:r>
            <a:r>
              <a:rPr lang="en-US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Put</a:t>
            </a:r>
            <a:r>
              <a:rPr lang="zh-CN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类来修改一行数据，并使用</a:t>
            </a:r>
            <a:r>
              <a:rPr lang="en-US" altLang="zh-CN" sz="1400" dirty="0" err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addColumn</a:t>
            </a:r>
            <a:r>
              <a:rPr lang="en-US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()</a:t>
            </a:r>
            <a:r>
              <a:rPr lang="zh-CN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方法更新列族、列名和值。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 </a:t>
            </a:r>
            <a:endParaRPr lang="zh-CN" altLang="zh-CN" sz="14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4.</a:t>
            </a:r>
            <a:r>
              <a:rPr lang="zh-CN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查找数据：可以使用</a:t>
            </a:r>
            <a:r>
              <a:rPr lang="en-US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HBase</a:t>
            </a:r>
            <a:r>
              <a:rPr lang="zh-CN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Java API</a:t>
            </a:r>
            <a:r>
              <a:rPr lang="zh-CN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来查找表中的数据。可以使用</a:t>
            </a:r>
            <a:r>
              <a:rPr lang="en-US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Get</a:t>
            </a:r>
            <a:r>
              <a:rPr lang="zh-CN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类来获取一行数据，并使用</a:t>
            </a:r>
            <a:r>
              <a:rPr lang="en-US" altLang="zh-CN" sz="1400" dirty="0" err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getValue</a:t>
            </a:r>
            <a:r>
              <a:rPr lang="en-US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()</a:t>
            </a:r>
            <a:r>
              <a:rPr lang="zh-CN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方法获取指定列族、列名的列值。</a:t>
            </a:r>
            <a:endParaRPr lang="zh-CN" altLang="en-US" sz="14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39945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" panose="020B0503020204020204" pitchFamily="34" charset="-122"/>
                </a:rPr>
                <a:t>目录页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2867026" y="2019300"/>
            <a:ext cx="3217864" cy="939663"/>
            <a:chOff x="2866757" y="2019402"/>
            <a:chExt cx="4348365" cy="939481"/>
          </a:xfrm>
        </p:grpSpPr>
        <p:sp>
          <p:nvSpPr>
            <p:cNvPr id="39943" name="文本框 19"/>
            <p:cNvSpPr txBox="1">
              <a:spLocks noChangeArrowheads="1"/>
            </p:cNvSpPr>
            <p:nvPr/>
          </p:nvSpPr>
          <p:spPr bwMode="auto">
            <a:xfrm>
              <a:off x="2866757" y="2251134"/>
              <a:ext cx="4348365" cy="7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zh-CN" altLang="en-US" sz="4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详细过程</a:t>
              </a:r>
            </a:p>
          </p:txBody>
        </p:sp>
        <p:sp>
          <p:nvSpPr>
            <p:cNvPr id="39944" name="文本框 20"/>
            <p:cNvSpPr txBox="1">
              <a:spLocks noChangeArrowheads="1"/>
            </p:cNvSpPr>
            <p:nvPr/>
          </p:nvSpPr>
          <p:spPr bwMode="auto">
            <a:xfrm>
              <a:off x="3229671" y="2019402"/>
              <a:ext cx="16595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PART THREE</a:t>
              </a:r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1928813" y="1944688"/>
            <a:ext cx="1130300" cy="1128712"/>
            <a:chOff x="1928879" y="1944350"/>
            <a:chExt cx="1129689" cy="1129689"/>
          </a:xfrm>
        </p:grpSpPr>
        <p:sp>
          <p:nvSpPr>
            <p:cNvPr id="23" name="椭圆 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539052" y="277813"/>
            <a:ext cx="6827304" cy="418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数据的生成和插入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B20865-CF56-4632-94A6-520DE881D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52" y="1285277"/>
            <a:ext cx="2517759" cy="36507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0EF2470-D73D-4275-AB8E-A3BE4175E10C}"/>
              </a:ext>
            </a:extLst>
          </p:cNvPr>
          <p:cNvSpPr txBox="1"/>
          <p:nvPr/>
        </p:nvSpPr>
        <p:spPr>
          <a:xfrm>
            <a:off x="813192" y="852331"/>
            <a:ext cx="1969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采用</a:t>
            </a:r>
            <a:r>
              <a:rPr lang="en-US" altLang="zh-CN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Excel</a:t>
            </a:r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随机生成数据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6E1841-BBC0-4A54-8BA6-698EEB85F415}"/>
              </a:ext>
            </a:extLst>
          </p:cNvPr>
          <p:cNvSpPr txBox="1"/>
          <p:nvPr/>
        </p:nvSpPr>
        <p:spPr>
          <a:xfrm>
            <a:off x="3312301" y="2052978"/>
            <a:ext cx="572938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ID:</a:t>
            </a:r>
            <a:r>
              <a:rPr lang="zh-CN" altLang="en-US" sz="1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顺序下拉</a:t>
            </a:r>
            <a:endParaRPr lang="en-US" altLang="zh-CN" sz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Name:</a:t>
            </a:r>
            <a:r>
              <a:rPr lang="zh-CN" altLang="en-US" sz="1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顺序下拉</a:t>
            </a:r>
            <a:endParaRPr lang="en-US" altLang="zh-CN" sz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Type:=INDEX({"</a:t>
            </a:r>
            <a:r>
              <a:rPr lang="en-US" altLang="zh-CN" sz="1200" dirty="0" err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Drink","Food","Electronic","Commodity","Durables</a:t>
            </a:r>
            <a:r>
              <a:rPr lang="en-US" altLang="zh-CN" sz="1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"},RAND()*5+1)</a:t>
            </a:r>
          </a:p>
          <a:p>
            <a:endParaRPr lang="en-US" altLang="zh-CN" sz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Price:=RANDBETWEEN(1,100000)/100</a:t>
            </a:r>
          </a:p>
          <a:p>
            <a:endParaRPr lang="en-US" altLang="zh-CN" sz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Place:</a:t>
            </a:r>
            <a:r>
              <a:rPr lang="pt-BR" altLang="zh-CN" sz="1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=INDEX({"Num1","Num2","Num3","Num4","Num5","Num6","Num7","Num8","Num9"},RAND()*9+1)</a:t>
            </a:r>
            <a:endParaRPr lang="en-US" altLang="zh-CN" sz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Weight:=RANDBETWEEN(500,5000)/10</a:t>
            </a:r>
            <a:endParaRPr lang="zh-CN" altLang="en-US" sz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C56E20-A968-4DE7-BCB3-E37D60A7A14D}"/>
              </a:ext>
            </a:extLst>
          </p:cNvPr>
          <p:cNvSpPr txBox="1"/>
          <p:nvPr/>
        </p:nvSpPr>
        <p:spPr>
          <a:xfrm>
            <a:off x="5323751" y="1414395"/>
            <a:ext cx="17064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生成数据采用的公式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方正正黑简体"/>
        <a:ea typeface="方正正黑简体"/>
        <a:cs typeface=""/>
      </a:majorFont>
      <a:minorFont>
        <a:latin typeface="方正正黑简体"/>
        <a:ea typeface="方正正黑简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1564</TotalTime>
  <Words>933</Words>
  <Application>Microsoft Office PowerPoint</Application>
  <PresentationFormat>全屏显示(16:9)</PresentationFormat>
  <Paragraphs>124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微软雅黑</vt:lpstr>
      <vt:lpstr>Arial</vt:lpstr>
      <vt:lpstr>华文中宋</vt:lpstr>
      <vt:lpstr>方正正黑简体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邓星宇</dc:creator>
  <cp:lastModifiedBy>邓 星宇</cp:lastModifiedBy>
  <cp:revision>39</cp:revision>
  <dcterms:created xsi:type="dcterms:W3CDTF">2015-03-31T05:49:04Z</dcterms:created>
  <dcterms:modified xsi:type="dcterms:W3CDTF">2022-12-23T02:06:25Z</dcterms:modified>
</cp:coreProperties>
</file>