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4"/>
  </p:notesMasterIdLst>
  <p:sldIdLst>
    <p:sldId id="342" r:id="rId2"/>
    <p:sldId id="325" r:id="rId3"/>
    <p:sldId id="326" r:id="rId4"/>
    <p:sldId id="321" r:id="rId5"/>
    <p:sldId id="327" r:id="rId6"/>
    <p:sldId id="347" r:id="rId7"/>
    <p:sldId id="310" r:id="rId8"/>
    <p:sldId id="304" r:id="rId9"/>
    <p:sldId id="328" r:id="rId10"/>
    <p:sldId id="323" r:id="rId11"/>
    <p:sldId id="324" r:id="rId12"/>
    <p:sldId id="306" r:id="rId13"/>
    <p:sldId id="348" r:id="rId14"/>
    <p:sldId id="351" r:id="rId15"/>
    <p:sldId id="352" r:id="rId16"/>
    <p:sldId id="349" r:id="rId17"/>
    <p:sldId id="353" r:id="rId18"/>
    <p:sldId id="354" r:id="rId19"/>
    <p:sldId id="350" r:id="rId20"/>
    <p:sldId id="332" r:id="rId21"/>
    <p:sldId id="330" r:id="rId22"/>
    <p:sldId id="338" r:id="rId23"/>
  </p:sldIdLst>
  <p:sldSz cx="9144000" cy="5143500" type="screen16x9"/>
  <p:notesSz cx="6858000" cy="9144000"/>
  <p:embeddedFontLst>
    <p:embeddedFont>
      <p:font typeface="方正正黑简体" panose="02010600030101010101" charset="-122"/>
      <p:regular r:id="rId25"/>
    </p:embeddedFon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Segoe UI Semilight" panose="020B0402040204020203" pitchFamily="34" charset="0"/>
      <p:regular r:id="rId34"/>
      <p:italic r:id="rId35"/>
    </p:embeddedFont>
    <p:embeddedFont>
      <p:font typeface="华文中宋" panose="02010600040101010101" pitchFamily="2" charset="-122"/>
      <p:regular r:id="rId36"/>
    </p:embeddedFont>
    <p:embeddedFont>
      <p:font typeface="微软雅黑" panose="020B0503020204020204" pitchFamily="34" charset="-122"/>
      <p:regular r:id="rId37"/>
      <p:bold r:id="rId38"/>
    </p:embeddedFont>
  </p:embeddedFontLst>
  <p:custDataLst>
    <p:tags r:id="rId39"/>
  </p:custDataLst>
  <p:defaultTex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3" autoAdjust="0"/>
    <p:restoredTop sz="94660"/>
  </p:normalViewPr>
  <p:slideViewPr>
    <p:cSldViewPr snapToGrid="0">
      <p:cViewPr varScale="1">
        <p:scale>
          <a:sx n="149" d="100"/>
          <a:sy n="149" d="100"/>
        </p:scale>
        <p:origin x="636" y="114"/>
      </p:cViewPr>
      <p:guideLst>
        <p:guide orient="horz" pos="1620"/>
        <p:guide pos="2880"/>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ED2B3528-981D-4363-A587-D683C98CDFB3}" type="datetimeFigureOut">
              <a:rPr lang="zh-CN" altLang="en-US"/>
              <a:pPr>
                <a:defRPr/>
              </a:pPr>
              <a:t>2022/12/9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宋体" pitchFamily="2" charset="-122"/>
              </a:defRPr>
            </a:lvl1pPr>
          </a:lstStyle>
          <a:p>
            <a:fld id="{8D436607-AAFE-4D20-8825-19A84ACD65B4}" type="slidenum">
              <a:rPr lang="zh-CN" altLang="en-US"/>
              <a:pPr/>
              <a:t>‹#›</a:t>
            </a:fld>
            <a:endParaRPr lang="zh-CN" altLang="en-US"/>
          </a:p>
        </p:txBody>
      </p:sp>
    </p:spTree>
    <p:extLst>
      <p:ext uri="{BB962C8B-B14F-4D97-AF65-F5344CB8AC3E}">
        <p14:creationId xmlns:p14="http://schemas.microsoft.com/office/powerpoint/2010/main" val="27796718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67B6836A-435F-4ED1-8E02-8752A145F1AF}" type="slidenum">
              <a:rPr lang="zh-CN" altLang="en-US" sz="1200">
                <a:latin typeface="Calibri" pitchFamily="34" charset="0"/>
                <a:ea typeface="宋体" pitchFamily="2" charset="-122"/>
              </a:rPr>
              <a:pPr/>
              <a:t>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718569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01A68723-F270-4361-B3D1-4D3B0CA8A8BE}" type="slidenum">
              <a:rPr lang="zh-CN" altLang="en-US" sz="1200">
                <a:latin typeface="Calibri" pitchFamily="34" charset="0"/>
                <a:ea typeface="宋体" pitchFamily="2" charset="-122"/>
              </a:rPr>
              <a:pPr/>
              <a:t>10</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436105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8E39765-C236-421C-B0C4-71E19789A214}" type="slidenum">
              <a:rPr lang="zh-CN" altLang="en-US" sz="1200">
                <a:latin typeface="Calibri" pitchFamily="34" charset="0"/>
                <a:ea typeface="宋体" pitchFamily="2" charset="-122"/>
              </a:rPr>
              <a:pPr/>
              <a:t>11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711221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1AB00DAE-86AD-4D87-A3DE-564EB62E27B5}" type="slidenum">
              <a:rPr lang="zh-CN" altLang="en-US" sz="1200">
                <a:latin typeface="Calibri" pitchFamily="34" charset="0"/>
                <a:ea typeface="宋体" pitchFamily="2" charset="-122"/>
              </a:rPr>
              <a:pPr/>
              <a:t>12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886735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1AB00DAE-86AD-4D87-A3DE-564EB62E27B5}" type="slidenum">
              <a:rPr lang="zh-CN" altLang="en-US" sz="1200">
                <a:latin typeface="Calibri" pitchFamily="34" charset="0"/>
                <a:ea typeface="宋体" pitchFamily="2" charset="-122"/>
              </a:rPr>
              <a:pPr/>
              <a:t>13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928690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1AB00DAE-86AD-4D87-A3DE-564EB62E27B5}" type="slidenum">
              <a:rPr lang="zh-CN" altLang="en-US" sz="1200">
                <a:latin typeface="Calibri" pitchFamily="34" charset="0"/>
                <a:ea typeface="宋体" pitchFamily="2" charset="-122"/>
              </a:rPr>
              <a:pPr/>
              <a:t>14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396943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1AB00DAE-86AD-4D87-A3DE-564EB62E27B5}" type="slidenum">
              <a:rPr lang="zh-CN" altLang="en-US" sz="1200">
                <a:latin typeface="Calibri" pitchFamily="34" charset="0"/>
                <a:ea typeface="宋体" pitchFamily="2" charset="-122"/>
              </a:rPr>
              <a:pPr/>
              <a:t>15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105427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1AB00DAE-86AD-4D87-A3DE-564EB62E27B5}" type="slidenum">
              <a:rPr lang="zh-CN" altLang="en-US" sz="1200">
                <a:latin typeface="Calibri" pitchFamily="34" charset="0"/>
                <a:ea typeface="宋体" pitchFamily="2" charset="-122"/>
              </a:rPr>
              <a:pPr/>
              <a:t>16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73232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1AB00DAE-86AD-4D87-A3DE-564EB62E27B5}" type="slidenum">
              <a:rPr lang="zh-CN" altLang="en-US" sz="1200">
                <a:latin typeface="Calibri" pitchFamily="34" charset="0"/>
                <a:ea typeface="宋体" pitchFamily="2" charset="-122"/>
              </a:rPr>
              <a:pPr/>
              <a:t>17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414056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1AB00DAE-86AD-4D87-A3DE-564EB62E27B5}" type="slidenum">
              <a:rPr lang="zh-CN" altLang="en-US" sz="1200">
                <a:latin typeface="Calibri" pitchFamily="34" charset="0"/>
                <a:ea typeface="宋体" pitchFamily="2" charset="-122"/>
              </a:rPr>
              <a:pPr/>
              <a:t>18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318222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1AB00DAE-86AD-4D87-A3DE-564EB62E27B5}" type="slidenum">
              <a:rPr lang="zh-CN" altLang="en-US" sz="1200">
                <a:latin typeface="Calibri" pitchFamily="34" charset="0"/>
                <a:ea typeface="宋体" pitchFamily="2" charset="-122"/>
              </a:rPr>
              <a:pPr/>
              <a:t>19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645477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9A17FA0-49C6-4871-9994-725F6A6C2BDA}" type="slidenum">
              <a:rPr lang="zh-CN" altLang="en-US" sz="1200">
                <a:latin typeface="Calibri" pitchFamily="34" charset="0"/>
                <a:ea typeface="宋体" pitchFamily="2" charset="-122"/>
              </a:rPr>
              <a:pPr/>
              <a:t>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739778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C4481DDA-AE0E-4A25-8EA7-C7F8FDE091D5}" type="slidenum">
              <a:rPr lang="zh-CN" altLang="en-US" sz="1200">
                <a:latin typeface="Calibri" pitchFamily="34" charset="0"/>
                <a:ea typeface="宋体" pitchFamily="2" charset="-122"/>
              </a:rPr>
              <a:pPr/>
              <a:t>20</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30287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88539C0-117E-44DB-8EEC-C50E15AC0690}" type="slidenum">
              <a:rPr lang="zh-CN" altLang="en-US" sz="1200">
                <a:latin typeface="Calibri" pitchFamily="34" charset="0"/>
                <a:ea typeface="宋体" pitchFamily="2" charset="-122"/>
              </a:rPr>
              <a:pPr/>
              <a:t>21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686409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72605E8A-3431-499C-A587-B24BCCB3E13F}" type="slidenum">
              <a:rPr lang="zh-CN" altLang="en-US" sz="1200">
                <a:latin typeface="Calibri" pitchFamily="34" charset="0"/>
                <a:ea typeface="宋体" pitchFamily="2" charset="-122"/>
              </a:rPr>
              <a:pPr/>
              <a:t>22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012615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67F5214-A304-426F-B356-FB95E19280E7}" type="slidenum">
              <a:rPr lang="zh-CN" altLang="en-US" sz="1200">
                <a:latin typeface="Calibri" pitchFamily="34" charset="0"/>
                <a:ea typeface="宋体" pitchFamily="2" charset="-122"/>
              </a:rPr>
              <a:pPr/>
              <a:t>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71809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761C7F9-7277-4737-8DFD-3F6F99CEA260}" type="slidenum">
              <a:rPr lang="zh-CN" altLang="en-US" sz="1200">
                <a:latin typeface="Calibri" pitchFamily="34" charset="0"/>
                <a:ea typeface="宋体" pitchFamily="2" charset="-122"/>
              </a:rPr>
              <a:pPr/>
              <a:t>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596935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6166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761C7F9-7277-4737-8DFD-3F6F99CEA260}" type="slidenum">
              <a:rPr lang="zh-CN" altLang="en-US" sz="1200">
                <a:latin typeface="Calibri" pitchFamily="34" charset="0"/>
                <a:ea typeface="宋体" pitchFamily="2" charset="-122"/>
              </a:rPr>
              <a:pPr/>
              <a:t>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709035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77492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623C7A9D-1BC5-4B1E-86C0-FC7D8DC0121B}" type="slidenum">
              <a:rPr lang="zh-CN" altLang="en-US" sz="1200">
                <a:latin typeface="Calibri" pitchFamily="34" charset="0"/>
                <a:ea typeface="宋体" pitchFamily="2" charset="-122"/>
              </a:rPr>
              <a:pPr/>
              <a:t>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54178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9386878F-5878-4161-B206-7B78024F96DA}" type="slidenum">
              <a:rPr lang="zh-CN" altLang="en-US" sz="1200">
                <a:latin typeface="Calibri" pitchFamily="34" charset="0"/>
                <a:ea typeface="宋体" pitchFamily="2" charset="-122"/>
              </a:rPr>
              <a:pPr/>
              <a:t>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136590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24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41315E1B-B345-4B8B-882E-264E3BBD6C58}" type="datetimeFigureOut">
              <a:rPr lang="zh-CN" altLang="en-US"/>
              <a:pPr>
                <a:defRPr/>
              </a:pPr>
              <a:t>2022/12/9</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4932FA15-0E4B-4DA3-81EA-A0412778641E}" type="slidenum">
              <a:rPr lang="zh-CN" altLang="en-US"/>
              <a:pPr/>
              <a:t>‹#›</a:t>
            </a:fld>
            <a:endParaRPr lang="zh-CN" altLang="en-US"/>
          </a:p>
        </p:txBody>
      </p:sp>
    </p:spTree>
    <p:extLst>
      <p:ext uri="{BB962C8B-B14F-4D97-AF65-F5344CB8AC3E}">
        <p14:creationId xmlns:p14="http://schemas.microsoft.com/office/powerpoint/2010/main" val="351825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97A7F46E-DF77-43B7-B9D6-BB3739091B45}" type="datetimeFigureOut">
              <a:rPr lang="zh-CN" altLang="en-US"/>
              <a:pPr>
                <a:defRPr/>
              </a:pPr>
              <a:t>2022/12/9</a:t>
            </a:fld>
            <a:endParaRPr lang="zh-CN" altLang="en-US" dirty="0"/>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9" name="Slide Number Placeholder 8"/>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AAA53F22-8BFA-4145-AB55-47DB99FFFD99}" type="slidenum">
              <a:rPr lang="zh-CN" altLang="en-US"/>
              <a:pPr/>
              <a:t>‹#›</a:t>
            </a:fld>
            <a:endParaRPr lang="zh-CN" altLang="en-US"/>
          </a:p>
        </p:txBody>
      </p:sp>
    </p:spTree>
    <p:extLst>
      <p:ext uri="{BB962C8B-B14F-4D97-AF65-F5344CB8AC3E}">
        <p14:creationId xmlns:p14="http://schemas.microsoft.com/office/powerpoint/2010/main" val="287344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B75F34B3-CF30-49FF-8230-2D2307F14466}" type="datetimeFigureOut">
              <a:rPr lang="zh-CN" altLang="en-US"/>
              <a:pPr>
                <a:defRPr/>
              </a:pPr>
              <a:t>2022/12/9</a:t>
            </a:fld>
            <a:endParaRPr lang="zh-CN" altLang="en-US" dirty="0"/>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5" name="Slide Number Placeholder 4"/>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DECEF3C3-C0CF-4DF7-88A6-4CD39231D551}" type="slidenum">
              <a:rPr lang="zh-CN" altLang="en-US"/>
              <a:pPr/>
              <a:t>‹#›</a:t>
            </a:fld>
            <a:endParaRPr lang="zh-CN" altLang="en-US"/>
          </a:p>
        </p:txBody>
      </p:sp>
    </p:spTree>
    <p:extLst>
      <p:ext uri="{BB962C8B-B14F-4D97-AF65-F5344CB8AC3E}">
        <p14:creationId xmlns:p14="http://schemas.microsoft.com/office/powerpoint/2010/main" val="164121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B188571A-3F6C-48B0-80F3-73AF143655C3}" type="datetimeFigureOut">
              <a:rPr lang="zh-CN" altLang="en-US"/>
              <a:pPr>
                <a:defRPr/>
              </a:pPr>
              <a:t>2022/12/9</a:t>
            </a:fld>
            <a:endParaRPr lang="zh-CN" altLang="en-US" dirty="0"/>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41CE9C92-15CF-4316-8562-DA1A8E38D543}" type="slidenum">
              <a:rPr lang="zh-CN" altLang="en-US"/>
              <a:pPr/>
              <a:t>‹#›</a:t>
            </a:fld>
            <a:endParaRPr lang="zh-CN" altLang="en-US"/>
          </a:p>
        </p:txBody>
      </p:sp>
    </p:spTree>
    <p:extLst>
      <p:ext uri="{BB962C8B-B14F-4D97-AF65-F5344CB8AC3E}">
        <p14:creationId xmlns:p14="http://schemas.microsoft.com/office/powerpoint/2010/main" val="429343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ea typeface="微软雅黑" panose="020B0503020204020204" pitchFamily="34" charset="-122"/>
              </a:defRPr>
            </a:lvl1pPr>
            <a:lvl2pPr>
              <a:defRPr sz="2100">
                <a:ea typeface="微软雅黑" panose="020B0503020204020204" pitchFamily="34" charset="-122"/>
              </a:defRPr>
            </a:lvl2pPr>
            <a:lvl3pPr>
              <a:defRPr sz="1800">
                <a:ea typeface="微软雅黑" panose="020B0503020204020204" pitchFamily="34" charset="-122"/>
              </a:defRPr>
            </a:lvl3pPr>
            <a:lvl4pPr>
              <a:defRPr sz="1500">
                <a:ea typeface="微软雅黑" panose="020B0503020204020204" pitchFamily="34" charset="-122"/>
              </a:defRPr>
            </a:lvl4pPr>
            <a:lvl5pPr>
              <a:defRPr sz="1500">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C1A223E1-63B1-4E0D-92EA-CA9F05877906}" type="datetimeFigureOut">
              <a:rPr lang="zh-CN" altLang="en-US"/>
              <a:pPr>
                <a:defRPr/>
              </a:pPr>
              <a:t>2022/12/9</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D48D263A-ED8E-4C7D-B5B5-2C4AAE332A01}" type="slidenum">
              <a:rPr lang="zh-CN" altLang="en-US"/>
              <a:pPr/>
              <a:t>‹#›</a:t>
            </a:fld>
            <a:endParaRPr lang="zh-CN" altLang="en-US"/>
          </a:p>
        </p:txBody>
      </p:sp>
    </p:spTree>
    <p:extLst>
      <p:ext uri="{BB962C8B-B14F-4D97-AF65-F5344CB8AC3E}">
        <p14:creationId xmlns:p14="http://schemas.microsoft.com/office/powerpoint/2010/main" val="201884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dirty="0"/>
              <a:t>单击图标添加图片</a:t>
            </a:r>
            <a:endParaRPr lang="en-US" noProof="0"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D76B5FFC-A4A9-4F0C-B04C-FD978C26AE25}" type="datetimeFigureOut">
              <a:rPr lang="zh-CN" altLang="en-US"/>
              <a:pPr>
                <a:defRPr/>
              </a:pPr>
              <a:t>2022/12/9</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B3A72456-D0DF-49FA-9C4C-FBEC85E60E81}" type="slidenum">
              <a:rPr lang="zh-CN" altLang="en-US"/>
              <a:pPr/>
              <a:t>‹#›</a:t>
            </a:fld>
            <a:endParaRPr lang="zh-CN" altLang="en-US"/>
          </a:p>
        </p:txBody>
      </p:sp>
    </p:spTree>
    <p:extLst>
      <p:ext uri="{BB962C8B-B14F-4D97-AF65-F5344CB8AC3E}">
        <p14:creationId xmlns:p14="http://schemas.microsoft.com/office/powerpoint/2010/main" val="1525029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ECDE7D54-1A34-4789-BBE5-D56E065BD225}" type="datetimeFigureOut">
              <a:rPr lang="zh-CN" altLang="en-US"/>
              <a:pPr>
                <a:defRPr/>
              </a:pPr>
              <a:t>2022/12/9</a:t>
            </a:fld>
            <a:endParaRPr lang="zh-CN" altLang="en-US" dirty="0"/>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AD30895E-7897-4B72-A4D5-4A086836685F}" type="slidenum">
              <a:rPr lang="zh-CN" altLang="en-US"/>
              <a:pPr/>
              <a:t>‹#›</a:t>
            </a:fld>
            <a:endParaRPr lang="zh-CN" altLang="en-US"/>
          </a:p>
        </p:txBody>
      </p:sp>
    </p:spTree>
    <p:extLst>
      <p:ext uri="{BB962C8B-B14F-4D97-AF65-F5344CB8AC3E}">
        <p14:creationId xmlns:p14="http://schemas.microsoft.com/office/powerpoint/2010/main" val="107214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2CF99E48-8F3D-4358-B110-7EA48AB7155A}" type="datetimeFigureOut">
              <a:rPr lang="zh-CN" altLang="en-US"/>
              <a:pPr>
                <a:defRPr/>
              </a:pPr>
              <a:t>2022/12/9</a:t>
            </a:fld>
            <a:endParaRPr lang="zh-CN" altLang="en-US" dirty="0"/>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2B610F1B-4F20-4C96-92AC-6394C9480677}" type="slidenum">
              <a:rPr lang="zh-CN" altLang="en-US"/>
              <a:pPr/>
              <a:t>‹#›</a:t>
            </a:fld>
            <a:endParaRPr lang="zh-CN" altLang="en-US"/>
          </a:p>
        </p:txBody>
      </p:sp>
    </p:spTree>
    <p:extLst>
      <p:ext uri="{BB962C8B-B14F-4D97-AF65-F5344CB8AC3E}">
        <p14:creationId xmlns:p14="http://schemas.microsoft.com/office/powerpoint/2010/main" val="170177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2pPr>
      <a:lvl3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3pPr>
      <a:lvl4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4pPr>
      <a:lvl5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5pPr>
      <a:lvl6pPr marL="4572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6pPr>
      <a:lvl7pPr marL="9144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7pPr>
      <a:lvl8pPr marL="13716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8pPr>
      <a:lvl9pPr marL="18288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9pPr>
    </p:titleStyle>
    <p:bodyStyle>
      <a:lvl1pPr marL="171450" indent="-171450" algn="l" defTabSz="685800" rtl="0" fontAlgn="base">
        <a:lnSpc>
          <a:spcPct val="90000"/>
        </a:lnSpc>
        <a:spcBef>
          <a:spcPts val="750"/>
        </a:spcBef>
        <a:spcAft>
          <a:spcPct val="0"/>
        </a:spcAft>
        <a:buFont typeface="Arial"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J-Hype-Meant To Be">
            <a:hlinkClick r:id="" action="ppaction://media"/>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200" y="-9271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文本框 213"/>
          <p:cNvSpPr txBox="1">
            <a:spLocks noChangeArrowheads="1"/>
          </p:cNvSpPr>
          <p:nvPr/>
        </p:nvSpPr>
        <p:spPr bwMode="auto">
          <a:xfrm>
            <a:off x="1329348" y="2032684"/>
            <a:ext cx="66535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3600" b="1" dirty="0">
                <a:solidFill>
                  <a:schemeClr val="bg1"/>
                </a:solidFill>
                <a:latin typeface="华文中宋" panose="02010600040101010101" pitchFamily="2" charset="-122"/>
                <a:ea typeface="华文中宋" panose="02010600040101010101" pitchFamily="2" charset="-122"/>
              </a:rPr>
              <a:t>大数据采集与处理技术综合实训</a:t>
            </a:r>
          </a:p>
        </p:txBody>
      </p:sp>
      <p:sp>
        <p:nvSpPr>
          <p:cNvPr id="215" name="文本框 214"/>
          <p:cNvSpPr txBox="1"/>
          <p:nvPr/>
        </p:nvSpPr>
        <p:spPr>
          <a:xfrm>
            <a:off x="2888573" y="3037616"/>
            <a:ext cx="3413125" cy="369332"/>
          </a:xfrm>
          <a:prstGeom prst="rect">
            <a:avLst/>
          </a:prstGeom>
          <a:noFill/>
        </p:spPr>
        <p:txBody>
          <a:bodyPr>
            <a:spAutoFit/>
          </a:bodyPr>
          <a:lstStyle/>
          <a:p>
            <a:pPr algn="ctr" eaLnBrk="1" fontAlgn="auto" hangingPunct="1">
              <a:spcBef>
                <a:spcPts val="0"/>
              </a:spcBef>
              <a:spcAft>
                <a:spcPts val="0"/>
              </a:spcAft>
              <a:defRPr/>
            </a:pPr>
            <a:r>
              <a:rPr lang="zh-CN" altLang="en-US" sz="1800" dirty="0">
                <a:solidFill>
                  <a:schemeClr val="bg1"/>
                </a:solidFill>
                <a:latin typeface="华文中宋" panose="02010600040101010101" pitchFamily="2" charset="-122"/>
                <a:ea typeface="华文中宋" panose="02010600040101010101" pitchFamily="2" charset="-122"/>
              </a:rPr>
              <a:t>环境质量状况评价</a:t>
            </a:r>
          </a:p>
        </p:txBody>
      </p:sp>
      <p:sp>
        <p:nvSpPr>
          <p:cNvPr id="216" name="文本框 215"/>
          <p:cNvSpPr txBox="1"/>
          <p:nvPr/>
        </p:nvSpPr>
        <p:spPr>
          <a:xfrm>
            <a:off x="2147888" y="3765550"/>
            <a:ext cx="2370137" cy="300038"/>
          </a:xfrm>
          <a:prstGeom prst="rect">
            <a:avLst/>
          </a:prstGeom>
          <a:noFill/>
        </p:spPr>
        <p:txBody>
          <a:bodyPr>
            <a:spAutoFit/>
          </a:bodyPr>
          <a:lstStyle/>
          <a:p>
            <a:pPr algn="ctr" eaLnBrk="1" fontAlgn="auto" hangingPunct="1">
              <a:spcBef>
                <a:spcPts val="0"/>
              </a:spcBef>
              <a:spcAft>
                <a:spcPts val="0"/>
              </a:spcAft>
              <a:defRPr/>
            </a:pPr>
            <a:r>
              <a:rPr lang="zh-CN" altLang="en-US" sz="1350" dirty="0">
                <a:solidFill>
                  <a:schemeClr val="bg1"/>
                </a:solidFill>
                <a:latin typeface="华文中宋" panose="02010600040101010101" pitchFamily="2" charset="-122"/>
                <a:ea typeface="华文中宋" panose="02010600040101010101" pitchFamily="2" charset="-122"/>
              </a:rPr>
              <a:t>答辩学生：邓星宇</a:t>
            </a:r>
          </a:p>
        </p:txBody>
      </p:sp>
      <p:sp>
        <p:nvSpPr>
          <p:cNvPr id="217" name="文本框 216"/>
          <p:cNvSpPr txBox="1"/>
          <p:nvPr/>
        </p:nvSpPr>
        <p:spPr>
          <a:xfrm>
            <a:off x="4656138" y="3765550"/>
            <a:ext cx="2371725" cy="300038"/>
          </a:xfrm>
          <a:prstGeom prst="rect">
            <a:avLst/>
          </a:prstGeom>
          <a:noFill/>
        </p:spPr>
        <p:txBody>
          <a:bodyPr>
            <a:spAutoFit/>
          </a:bodyPr>
          <a:lstStyle/>
          <a:p>
            <a:pPr algn="ctr" eaLnBrk="1" fontAlgn="auto" hangingPunct="1">
              <a:spcBef>
                <a:spcPts val="0"/>
              </a:spcBef>
              <a:spcAft>
                <a:spcPts val="0"/>
              </a:spcAft>
              <a:defRPr/>
            </a:pPr>
            <a:r>
              <a:rPr lang="zh-CN" altLang="en-US" sz="1350" dirty="0">
                <a:solidFill>
                  <a:schemeClr val="bg1"/>
                </a:solidFill>
                <a:latin typeface="华文中宋" panose="02010600040101010101" pitchFamily="2" charset="-122"/>
                <a:ea typeface="华文中宋" panose="02010600040101010101" pitchFamily="2" charset="-122"/>
              </a:rPr>
              <a:t>指导老师：唐晶磊</a:t>
            </a:r>
          </a:p>
        </p:txBody>
      </p:sp>
      <p:sp>
        <p:nvSpPr>
          <p:cNvPr id="218" name="矩形 217"/>
          <p:cNvSpPr/>
          <p:nvPr/>
        </p:nvSpPr>
        <p:spPr>
          <a:xfrm>
            <a:off x="2727325" y="2787650"/>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219" name="矩形 218"/>
          <p:cNvSpPr/>
          <p:nvPr/>
        </p:nvSpPr>
        <p:spPr>
          <a:xfrm>
            <a:off x="3624263" y="2787650"/>
            <a:ext cx="896937" cy="8255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220" name="矩形 219"/>
          <p:cNvSpPr/>
          <p:nvPr/>
        </p:nvSpPr>
        <p:spPr>
          <a:xfrm>
            <a:off x="4521200" y="2792413"/>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221" name="矩形 220"/>
          <p:cNvSpPr/>
          <p:nvPr/>
        </p:nvSpPr>
        <p:spPr>
          <a:xfrm>
            <a:off x="5418138" y="2794000"/>
            <a:ext cx="896937" cy="84138"/>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grpSp>
        <p:nvGrpSpPr>
          <p:cNvPr id="222" name="组合 221"/>
          <p:cNvGrpSpPr>
            <a:grpSpLocks/>
          </p:cNvGrpSpPr>
          <p:nvPr/>
        </p:nvGrpSpPr>
        <p:grpSpPr bwMode="auto">
          <a:xfrm>
            <a:off x="3954463" y="708025"/>
            <a:ext cx="1128712" cy="1130300"/>
            <a:chOff x="1928879" y="1944350"/>
            <a:chExt cx="1129689" cy="1129689"/>
          </a:xfrm>
        </p:grpSpPr>
        <p:sp>
          <p:nvSpPr>
            <p:cNvPr id="223" name="椭圆 222"/>
            <p:cNvSpPr/>
            <p:nvPr/>
          </p:nvSpPr>
          <p:spPr>
            <a:xfrm>
              <a:off x="1928879" y="1944350"/>
              <a:ext cx="1129689" cy="112968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endParaRPr>
            </a:p>
          </p:txBody>
        </p:sp>
        <p:sp>
          <p:nvSpPr>
            <p:cNvPr id="224" name="Freeform 7"/>
            <p:cNvSpPr>
              <a:spLocks noEditPoints="1"/>
            </p:cNvSpPr>
            <p:nvPr/>
          </p:nvSpPr>
          <p:spPr bwMode="auto">
            <a:xfrm>
              <a:off x="2108421" y="2226772"/>
              <a:ext cx="751538" cy="615617"/>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p:cTn id="7" dur="250" fill="hold"/>
                                        <p:tgtEl>
                                          <p:spTgt spid="222"/>
                                        </p:tgtEl>
                                        <p:attrNameLst>
                                          <p:attrName>ppt_w</p:attrName>
                                        </p:attrNameLst>
                                      </p:cBhvr>
                                      <p:tavLst>
                                        <p:tav tm="0">
                                          <p:val>
                                            <p:fltVal val="0"/>
                                          </p:val>
                                        </p:tav>
                                        <p:tav tm="100000">
                                          <p:val>
                                            <p:strVal val="#ppt_w"/>
                                          </p:val>
                                        </p:tav>
                                      </p:tavLst>
                                    </p:anim>
                                    <p:anim calcmode="lin" valueType="num">
                                      <p:cBhvr>
                                        <p:cTn id="8" dur="250" fill="hold"/>
                                        <p:tgtEl>
                                          <p:spTgt spid="222"/>
                                        </p:tgtEl>
                                        <p:attrNameLst>
                                          <p:attrName>ppt_h</p:attrName>
                                        </p:attrNameLst>
                                      </p:cBhvr>
                                      <p:tavLst>
                                        <p:tav tm="0">
                                          <p:val>
                                            <p:fltVal val="0"/>
                                          </p:val>
                                        </p:tav>
                                        <p:tav tm="100000">
                                          <p:val>
                                            <p:strVal val="#ppt_h"/>
                                          </p:val>
                                        </p:tav>
                                      </p:tavLst>
                                    </p:anim>
                                    <p:animEffect transition="in" filter="fade">
                                      <p:cBhvr>
                                        <p:cTn id="9" dur="250"/>
                                        <p:tgtEl>
                                          <p:spTgt spid="222"/>
                                        </p:tgtEl>
                                      </p:cBhvr>
                                    </p:animEffect>
                                  </p:childTnLst>
                                </p:cTn>
                              </p:par>
                              <p:par>
                                <p:cTn id="10" presetID="6" presetClass="emph" presetSubtype="0" decel="100000" fill="hold" nodeType="withEffect">
                                  <p:stCondLst>
                                    <p:cond delay="200"/>
                                  </p:stCondLst>
                                  <p:childTnLst>
                                    <p:animScale>
                                      <p:cBhvr>
                                        <p:cTn id="11" dur="250" fill="hold"/>
                                        <p:tgtEl>
                                          <p:spTgt spid="222"/>
                                        </p:tgtEl>
                                      </p:cBhvr>
                                      <p:by x="110000" y="110000"/>
                                    </p:animScale>
                                  </p:childTnLst>
                                </p:cTn>
                              </p:par>
                              <p:par>
                                <p:cTn id="12" presetID="6" presetClass="emph" presetSubtype="0" decel="100000" fill="hold" nodeType="withEffect">
                                  <p:stCondLst>
                                    <p:cond delay="400"/>
                                  </p:stCondLst>
                                  <p:childTnLst>
                                    <p:animScale>
                                      <p:cBhvr>
                                        <p:cTn id="13" dur="250" fill="hold"/>
                                        <p:tgtEl>
                                          <p:spTgt spid="222"/>
                                        </p:tgtEl>
                                      </p:cBhvr>
                                      <p:by x="91000" y="91000"/>
                                    </p:animScale>
                                  </p:childTnLst>
                                </p:cTn>
                              </p:par>
                            </p:childTnLst>
                          </p:cTn>
                        </p:par>
                        <p:par>
                          <p:cTn id="14" fill="hold" nodeType="afterGroup">
                            <p:stCondLst>
                              <p:cond delay="650"/>
                            </p:stCondLst>
                            <p:childTnLst>
                              <p:par>
                                <p:cTn id="15" presetID="17" presetClass="entr" presetSubtype="1" fill="hold" grpId="0" nodeType="afterEffect">
                                  <p:stCondLst>
                                    <p:cond delay="0"/>
                                  </p:stCondLst>
                                  <p:iterate type="lt">
                                    <p:tmPct val="40000"/>
                                  </p:iterate>
                                  <p:childTnLst>
                                    <p:set>
                                      <p:cBhvr>
                                        <p:cTn id="16" dur="1" fill="hold">
                                          <p:stCondLst>
                                            <p:cond delay="0"/>
                                          </p:stCondLst>
                                        </p:cTn>
                                        <p:tgtEl>
                                          <p:spTgt spid="214"/>
                                        </p:tgtEl>
                                        <p:attrNameLst>
                                          <p:attrName>style.visibility</p:attrName>
                                        </p:attrNameLst>
                                      </p:cBhvr>
                                      <p:to>
                                        <p:strVal val="visible"/>
                                      </p:to>
                                    </p:set>
                                    <p:anim calcmode="lin" valueType="num">
                                      <p:cBhvr>
                                        <p:cTn id="17" dur="250" fill="hold"/>
                                        <p:tgtEl>
                                          <p:spTgt spid="214"/>
                                        </p:tgtEl>
                                        <p:attrNameLst>
                                          <p:attrName>ppt_x</p:attrName>
                                        </p:attrNameLst>
                                      </p:cBhvr>
                                      <p:tavLst>
                                        <p:tav tm="0">
                                          <p:val>
                                            <p:strVal val="#ppt_x"/>
                                          </p:val>
                                        </p:tav>
                                        <p:tav tm="100000">
                                          <p:val>
                                            <p:strVal val="#ppt_x"/>
                                          </p:val>
                                        </p:tav>
                                      </p:tavLst>
                                    </p:anim>
                                    <p:anim calcmode="lin" valueType="num">
                                      <p:cBhvr>
                                        <p:cTn id="18" dur="250" fill="hold"/>
                                        <p:tgtEl>
                                          <p:spTgt spid="214"/>
                                        </p:tgtEl>
                                        <p:attrNameLst>
                                          <p:attrName>ppt_y</p:attrName>
                                        </p:attrNameLst>
                                      </p:cBhvr>
                                      <p:tavLst>
                                        <p:tav tm="0">
                                          <p:val>
                                            <p:strVal val="#ppt_y-#ppt_h/2"/>
                                          </p:val>
                                        </p:tav>
                                        <p:tav tm="100000">
                                          <p:val>
                                            <p:strVal val="#ppt_y"/>
                                          </p:val>
                                        </p:tav>
                                      </p:tavLst>
                                    </p:anim>
                                    <p:anim calcmode="lin" valueType="num">
                                      <p:cBhvr>
                                        <p:cTn id="19" dur="250" fill="hold"/>
                                        <p:tgtEl>
                                          <p:spTgt spid="214"/>
                                        </p:tgtEl>
                                        <p:attrNameLst>
                                          <p:attrName>ppt_w</p:attrName>
                                        </p:attrNameLst>
                                      </p:cBhvr>
                                      <p:tavLst>
                                        <p:tav tm="0">
                                          <p:val>
                                            <p:strVal val="#ppt_w"/>
                                          </p:val>
                                        </p:tav>
                                        <p:tav tm="100000">
                                          <p:val>
                                            <p:strVal val="#ppt_w"/>
                                          </p:val>
                                        </p:tav>
                                      </p:tavLst>
                                    </p:anim>
                                    <p:anim calcmode="lin" valueType="num">
                                      <p:cBhvr>
                                        <p:cTn id="20" dur="250" fill="hold"/>
                                        <p:tgtEl>
                                          <p:spTgt spid="214"/>
                                        </p:tgtEl>
                                        <p:attrNameLst>
                                          <p:attrName>ppt_h</p:attrName>
                                        </p:attrNameLst>
                                      </p:cBhvr>
                                      <p:tavLst>
                                        <p:tav tm="0">
                                          <p:val>
                                            <p:fltVal val="0"/>
                                          </p:val>
                                        </p:tav>
                                        <p:tav tm="100000">
                                          <p:val>
                                            <p:strVal val="#ppt_h"/>
                                          </p:val>
                                        </p:tav>
                                      </p:tavLst>
                                    </p:anim>
                                  </p:childTnLst>
                                </p:cTn>
                              </p:par>
                              <p:par>
                                <p:cTn id="21" presetID="2" presetClass="entr" presetSubtype="2" decel="66667" fill="hold" grpId="0" nodeType="withEffect">
                                  <p:stCondLst>
                                    <p:cond delay="500"/>
                                  </p:stCondLst>
                                  <p:childTnLst>
                                    <p:set>
                                      <p:cBhvr>
                                        <p:cTn id="22" dur="1" fill="hold">
                                          <p:stCondLst>
                                            <p:cond delay="0"/>
                                          </p:stCondLst>
                                        </p:cTn>
                                        <p:tgtEl>
                                          <p:spTgt spid="219"/>
                                        </p:tgtEl>
                                        <p:attrNameLst>
                                          <p:attrName>style.visibility</p:attrName>
                                        </p:attrNameLst>
                                      </p:cBhvr>
                                      <p:to>
                                        <p:strVal val="visible"/>
                                      </p:to>
                                    </p:set>
                                    <p:anim calcmode="lin" valueType="num">
                                      <p:cBhvr additive="base">
                                        <p:cTn id="23" dur="400" fill="hold"/>
                                        <p:tgtEl>
                                          <p:spTgt spid="219"/>
                                        </p:tgtEl>
                                        <p:attrNameLst>
                                          <p:attrName>ppt_x</p:attrName>
                                        </p:attrNameLst>
                                      </p:cBhvr>
                                      <p:tavLst>
                                        <p:tav tm="0">
                                          <p:val>
                                            <p:strVal val="1+#ppt_w/2"/>
                                          </p:val>
                                        </p:tav>
                                        <p:tav tm="100000">
                                          <p:val>
                                            <p:strVal val="#ppt_x"/>
                                          </p:val>
                                        </p:tav>
                                      </p:tavLst>
                                    </p:anim>
                                    <p:anim calcmode="lin" valueType="num">
                                      <p:cBhvr additive="base">
                                        <p:cTn id="24" dur="400" fill="hold"/>
                                        <p:tgtEl>
                                          <p:spTgt spid="219"/>
                                        </p:tgtEl>
                                        <p:attrNameLst>
                                          <p:attrName>ppt_y</p:attrName>
                                        </p:attrNameLst>
                                      </p:cBhvr>
                                      <p:tavLst>
                                        <p:tav tm="0">
                                          <p:val>
                                            <p:strVal val="#ppt_y"/>
                                          </p:val>
                                        </p:tav>
                                        <p:tav tm="100000">
                                          <p:val>
                                            <p:strVal val="#ppt_y"/>
                                          </p:val>
                                        </p:tav>
                                      </p:tavLst>
                                    </p:anim>
                                  </p:childTnLst>
                                </p:cTn>
                              </p:par>
                              <p:par>
                                <p:cTn id="25" presetID="2" presetClass="entr" presetSubtype="8" decel="66667" fill="hold" grpId="0" nodeType="withEffect">
                                  <p:stCondLst>
                                    <p:cond delay="500"/>
                                  </p:stCondLst>
                                  <p:childTnLst>
                                    <p:set>
                                      <p:cBhvr>
                                        <p:cTn id="26" dur="1" fill="hold">
                                          <p:stCondLst>
                                            <p:cond delay="0"/>
                                          </p:stCondLst>
                                        </p:cTn>
                                        <p:tgtEl>
                                          <p:spTgt spid="220"/>
                                        </p:tgtEl>
                                        <p:attrNameLst>
                                          <p:attrName>style.visibility</p:attrName>
                                        </p:attrNameLst>
                                      </p:cBhvr>
                                      <p:to>
                                        <p:strVal val="visible"/>
                                      </p:to>
                                    </p:set>
                                    <p:anim calcmode="lin" valueType="num">
                                      <p:cBhvr additive="base">
                                        <p:cTn id="27" dur="400" fill="hold"/>
                                        <p:tgtEl>
                                          <p:spTgt spid="220"/>
                                        </p:tgtEl>
                                        <p:attrNameLst>
                                          <p:attrName>ppt_x</p:attrName>
                                        </p:attrNameLst>
                                      </p:cBhvr>
                                      <p:tavLst>
                                        <p:tav tm="0">
                                          <p:val>
                                            <p:strVal val="0-#ppt_w/2"/>
                                          </p:val>
                                        </p:tav>
                                        <p:tav tm="100000">
                                          <p:val>
                                            <p:strVal val="#ppt_x"/>
                                          </p:val>
                                        </p:tav>
                                      </p:tavLst>
                                    </p:anim>
                                    <p:anim calcmode="lin" valueType="num">
                                      <p:cBhvr additive="base">
                                        <p:cTn id="28" dur="400" fill="hold"/>
                                        <p:tgtEl>
                                          <p:spTgt spid="220"/>
                                        </p:tgtEl>
                                        <p:attrNameLst>
                                          <p:attrName>ppt_y</p:attrName>
                                        </p:attrNameLst>
                                      </p:cBhvr>
                                      <p:tavLst>
                                        <p:tav tm="0">
                                          <p:val>
                                            <p:strVal val="#ppt_y"/>
                                          </p:val>
                                        </p:tav>
                                        <p:tav tm="100000">
                                          <p:val>
                                            <p:strVal val="#ppt_y"/>
                                          </p:val>
                                        </p:tav>
                                      </p:tavLst>
                                    </p:anim>
                                  </p:childTnLst>
                                </p:cTn>
                              </p:par>
                              <p:par>
                                <p:cTn id="29" presetID="2" presetClass="entr" presetSubtype="8" decel="66667" fill="hold" grpId="0" nodeType="withEffect">
                                  <p:stCondLst>
                                    <p:cond delay="900"/>
                                  </p:stCondLst>
                                  <p:childTnLst>
                                    <p:set>
                                      <p:cBhvr>
                                        <p:cTn id="30" dur="1" fill="hold">
                                          <p:stCondLst>
                                            <p:cond delay="0"/>
                                          </p:stCondLst>
                                        </p:cTn>
                                        <p:tgtEl>
                                          <p:spTgt spid="221"/>
                                        </p:tgtEl>
                                        <p:attrNameLst>
                                          <p:attrName>style.visibility</p:attrName>
                                        </p:attrNameLst>
                                      </p:cBhvr>
                                      <p:to>
                                        <p:strVal val="visible"/>
                                      </p:to>
                                    </p:set>
                                    <p:anim calcmode="lin" valueType="num">
                                      <p:cBhvr additive="base">
                                        <p:cTn id="31" dur="400" fill="hold"/>
                                        <p:tgtEl>
                                          <p:spTgt spid="221"/>
                                        </p:tgtEl>
                                        <p:attrNameLst>
                                          <p:attrName>ppt_x</p:attrName>
                                        </p:attrNameLst>
                                      </p:cBhvr>
                                      <p:tavLst>
                                        <p:tav tm="0">
                                          <p:val>
                                            <p:strVal val="0-#ppt_w/2"/>
                                          </p:val>
                                        </p:tav>
                                        <p:tav tm="100000">
                                          <p:val>
                                            <p:strVal val="#ppt_x"/>
                                          </p:val>
                                        </p:tav>
                                      </p:tavLst>
                                    </p:anim>
                                    <p:anim calcmode="lin" valueType="num">
                                      <p:cBhvr additive="base">
                                        <p:cTn id="32" dur="400" fill="hold"/>
                                        <p:tgtEl>
                                          <p:spTgt spid="221"/>
                                        </p:tgtEl>
                                        <p:attrNameLst>
                                          <p:attrName>ppt_y</p:attrName>
                                        </p:attrNameLst>
                                      </p:cBhvr>
                                      <p:tavLst>
                                        <p:tav tm="0">
                                          <p:val>
                                            <p:strVal val="#ppt_y"/>
                                          </p:val>
                                        </p:tav>
                                        <p:tav tm="100000">
                                          <p:val>
                                            <p:strVal val="#ppt_y"/>
                                          </p:val>
                                        </p:tav>
                                      </p:tavLst>
                                    </p:anim>
                                  </p:childTnLst>
                                </p:cTn>
                              </p:par>
                              <p:par>
                                <p:cTn id="33" presetID="2" presetClass="entr" presetSubtype="2" decel="66667" fill="hold" grpId="0" nodeType="withEffect">
                                  <p:stCondLst>
                                    <p:cond delay="900"/>
                                  </p:stCondLst>
                                  <p:childTnLst>
                                    <p:set>
                                      <p:cBhvr>
                                        <p:cTn id="34" dur="1" fill="hold">
                                          <p:stCondLst>
                                            <p:cond delay="0"/>
                                          </p:stCondLst>
                                        </p:cTn>
                                        <p:tgtEl>
                                          <p:spTgt spid="218"/>
                                        </p:tgtEl>
                                        <p:attrNameLst>
                                          <p:attrName>style.visibility</p:attrName>
                                        </p:attrNameLst>
                                      </p:cBhvr>
                                      <p:to>
                                        <p:strVal val="visible"/>
                                      </p:to>
                                    </p:set>
                                    <p:anim calcmode="lin" valueType="num">
                                      <p:cBhvr additive="base">
                                        <p:cTn id="35" dur="400" fill="hold"/>
                                        <p:tgtEl>
                                          <p:spTgt spid="218"/>
                                        </p:tgtEl>
                                        <p:attrNameLst>
                                          <p:attrName>ppt_x</p:attrName>
                                        </p:attrNameLst>
                                      </p:cBhvr>
                                      <p:tavLst>
                                        <p:tav tm="0">
                                          <p:val>
                                            <p:strVal val="1+#ppt_w/2"/>
                                          </p:val>
                                        </p:tav>
                                        <p:tav tm="100000">
                                          <p:val>
                                            <p:strVal val="#ppt_x"/>
                                          </p:val>
                                        </p:tav>
                                      </p:tavLst>
                                    </p:anim>
                                    <p:anim calcmode="lin" valueType="num">
                                      <p:cBhvr additive="base">
                                        <p:cTn id="36" dur="400" fill="hold"/>
                                        <p:tgtEl>
                                          <p:spTgt spid="218"/>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2200"/>
                            </p:stCondLst>
                            <p:childTnLst>
                              <p:par>
                                <p:cTn id="38" presetID="22" presetClass="entr" presetSubtype="8" fill="hold" grpId="0" nodeType="afterEffect">
                                  <p:stCondLst>
                                    <p:cond delay="0"/>
                                  </p:stCondLst>
                                  <p:childTnLst>
                                    <p:set>
                                      <p:cBhvr>
                                        <p:cTn id="39" dur="1" fill="hold">
                                          <p:stCondLst>
                                            <p:cond delay="0"/>
                                          </p:stCondLst>
                                        </p:cTn>
                                        <p:tgtEl>
                                          <p:spTgt spid="215"/>
                                        </p:tgtEl>
                                        <p:attrNameLst>
                                          <p:attrName>style.visibility</p:attrName>
                                        </p:attrNameLst>
                                      </p:cBhvr>
                                      <p:to>
                                        <p:strVal val="visible"/>
                                      </p:to>
                                    </p:set>
                                    <p:animEffect transition="in" filter="wipe(left)">
                                      <p:cBhvr>
                                        <p:cTn id="40" dur="500"/>
                                        <p:tgtEl>
                                          <p:spTgt spid="215"/>
                                        </p:tgtEl>
                                      </p:cBhvr>
                                    </p:animEffect>
                                  </p:childTnLst>
                                </p:cTn>
                              </p:par>
                            </p:childTnLst>
                          </p:cTn>
                        </p:par>
                        <p:par>
                          <p:cTn id="41" fill="hold" nodeType="afterGroup">
                            <p:stCondLst>
                              <p:cond delay="2700"/>
                            </p:stCondLst>
                            <p:childTnLst>
                              <p:par>
                                <p:cTn id="42" presetID="2" presetClass="entr" presetSubtype="4" decel="100000" fill="hold" grpId="0" nodeType="afterEffect">
                                  <p:stCondLst>
                                    <p:cond delay="0"/>
                                  </p:stCondLst>
                                  <p:childTnLst>
                                    <p:set>
                                      <p:cBhvr>
                                        <p:cTn id="43" dur="1" fill="hold">
                                          <p:stCondLst>
                                            <p:cond delay="0"/>
                                          </p:stCondLst>
                                        </p:cTn>
                                        <p:tgtEl>
                                          <p:spTgt spid="216"/>
                                        </p:tgtEl>
                                        <p:attrNameLst>
                                          <p:attrName>style.visibility</p:attrName>
                                        </p:attrNameLst>
                                      </p:cBhvr>
                                      <p:to>
                                        <p:strVal val="visible"/>
                                      </p:to>
                                    </p:set>
                                    <p:anim calcmode="lin" valueType="num">
                                      <p:cBhvr additive="base">
                                        <p:cTn id="44" dur="500" fill="hold"/>
                                        <p:tgtEl>
                                          <p:spTgt spid="216"/>
                                        </p:tgtEl>
                                        <p:attrNameLst>
                                          <p:attrName>ppt_x</p:attrName>
                                        </p:attrNameLst>
                                      </p:cBhvr>
                                      <p:tavLst>
                                        <p:tav tm="0">
                                          <p:val>
                                            <p:strVal val="#ppt_x"/>
                                          </p:val>
                                        </p:tav>
                                        <p:tav tm="100000">
                                          <p:val>
                                            <p:strVal val="#ppt_x"/>
                                          </p:val>
                                        </p:tav>
                                      </p:tavLst>
                                    </p:anim>
                                    <p:anim calcmode="lin" valueType="num">
                                      <p:cBhvr additive="base">
                                        <p:cTn id="45" dur="500" fill="hold"/>
                                        <p:tgtEl>
                                          <p:spTgt spid="216"/>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3200"/>
                            </p:stCondLst>
                            <p:childTnLst>
                              <p:par>
                                <p:cTn id="47" presetID="2" presetClass="entr" presetSubtype="4" decel="100000" fill="hold" grpId="0" nodeType="afterEffect">
                                  <p:stCondLst>
                                    <p:cond delay="0"/>
                                  </p:stCondLst>
                                  <p:childTnLst>
                                    <p:set>
                                      <p:cBhvr>
                                        <p:cTn id="48" dur="1" fill="hold">
                                          <p:stCondLst>
                                            <p:cond delay="0"/>
                                          </p:stCondLst>
                                        </p:cTn>
                                        <p:tgtEl>
                                          <p:spTgt spid="217"/>
                                        </p:tgtEl>
                                        <p:attrNameLst>
                                          <p:attrName>style.visibility</p:attrName>
                                        </p:attrNameLst>
                                      </p:cBhvr>
                                      <p:to>
                                        <p:strVal val="visible"/>
                                      </p:to>
                                    </p:set>
                                    <p:anim calcmode="lin" valueType="num">
                                      <p:cBhvr additive="base">
                                        <p:cTn id="49" dur="500" fill="hold"/>
                                        <p:tgtEl>
                                          <p:spTgt spid="217"/>
                                        </p:tgtEl>
                                        <p:attrNameLst>
                                          <p:attrName>ppt_x</p:attrName>
                                        </p:attrNameLst>
                                      </p:cBhvr>
                                      <p:tavLst>
                                        <p:tav tm="0">
                                          <p:val>
                                            <p:strVal val="#ppt_x"/>
                                          </p:val>
                                        </p:tav>
                                        <p:tav tm="100000">
                                          <p:val>
                                            <p:strVal val="#ppt_x"/>
                                          </p:val>
                                        </p:tav>
                                      </p:tavLst>
                                    </p:anim>
                                    <p:anim calcmode="lin" valueType="num">
                                      <p:cBhvr additive="base">
                                        <p:cTn id="50"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5" grpId="0"/>
      <p:bldP spid="216" grpId="0"/>
      <p:bldP spid="217" grpId="0"/>
      <p:bldP spid="218" grpId="0" animBg="1"/>
      <p:bldP spid="219" grpId="0" animBg="1"/>
      <p:bldP spid="220" grpId="0" animBg="1"/>
      <p:bldP spid="2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3342353"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获取原始数据并对数据进行预处理</a:t>
            </a:r>
          </a:p>
        </p:txBody>
      </p:sp>
      <p:pic>
        <p:nvPicPr>
          <p:cNvPr id="3" name="图片 2">
            <a:extLst>
              <a:ext uri="{FF2B5EF4-FFF2-40B4-BE49-F238E27FC236}">
                <a16:creationId xmlns:a16="http://schemas.microsoft.com/office/drawing/2014/main" id="{893C369A-545D-4E98-8171-0434A54E0FD6}"/>
              </a:ext>
            </a:extLst>
          </p:cNvPr>
          <p:cNvPicPr>
            <a:picLocks noChangeAspect="1"/>
          </p:cNvPicPr>
          <p:nvPr/>
        </p:nvPicPr>
        <p:blipFill>
          <a:blip r:embed="rId4"/>
          <a:stretch>
            <a:fillRect/>
          </a:stretch>
        </p:blipFill>
        <p:spPr>
          <a:xfrm>
            <a:off x="5775345" y="1103284"/>
            <a:ext cx="2613980" cy="3822700"/>
          </a:xfrm>
          <a:prstGeom prst="rect">
            <a:avLst/>
          </a:prstGeom>
        </p:spPr>
      </p:pic>
      <p:pic>
        <p:nvPicPr>
          <p:cNvPr id="15" name="图片 14">
            <a:extLst>
              <a:ext uri="{FF2B5EF4-FFF2-40B4-BE49-F238E27FC236}">
                <a16:creationId xmlns:a16="http://schemas.microsoft.com/office/drawing/2014/main" id="{FE202869-466E-473C-B99C-6B0E4DDCD9D3}"/>
              </a:ext>
            </a:extLst>
          </p:cNvPr>
          <p:cNvPicPr>
            <a:picLocks noChangeAspect="1"/>
          </p:cNvPicPr>
          <p:nvPr/>
        </p:nvPicPr>
        <p:blipFill>
          <a:blip r:embed="rId5"/>
          <a:stretch>
            <a:fillRect/>
          </a:stretch>
        </p:blipFill>
        <p:spPr>
          <a:xfrm>
            <a:off x="882021" y="2264559"/>
            <a:ext cx="2400635" cy="857370"/>
          </a:xfrm>
          <a:prstGeom prst="rect">
            <a:avLst/>
          </a:prstGeom>
        </p:spPr>
      </p:pic>
      <p:sp>
        <p:nvSpPr>
          <p:cNvPr id="16" name="文本框 15">
            <a:extLst>
              <a:ext uri="{FF2B5EF4-FFF2-40B4-BE49-F238E27FC236}">
                <a16:creationId xmlns:a16="http://schemas.microsoft.com/office/drawing/2014/main" id="{4B8BF33D-7C0F-41EE-A2AC-300925418A87}"/>
              </a:ext>
            </a:extLst>
          </p:cNvPr>
          <p:cNvSpPr txBox="1"/>
          <p:nvPr/>
        </p:nvSpPr>
        <p:spPr>
          <a:xfrm>
            <a:off x="1154945" y="1972171"/>
            <a:ext cx="1854785" cy="292388"/>
          </a:xfrm>
          <a:prstGeom prst="rect">
            <a:avLst/>
          </a:prstGeom>
          <a:noFill/>
        </p:spPr>
        <p:txBody>
          <a:bodyPr wrap="square" rtlCol="0">
            <a:spAutoFit/>
          </a:bodyPr>
          <a:lstStyle/>
          <a:p>
            <a:r>
              <a:rPr lang="zh-CN" altLang="en-US" dirty="0">
                <a:solidFill>
                  <a:schemeClr val="bg1"/>
                </a:solidFill>
                <a:latin typeface="华文中宋" panose="02010600040101010101" pitchFamily="2" charset="-122"/>
                <a:ea typeface="华文中宋" panose="02010600040101010101" pitchFamily="2" charset="-122"/>
              </a:rPr>
              <a:t>在实验平台下载原数据</a:t>
            </a:r>
          </a:p>
        </p:txBody>
      </p:sp>
      <p:cxnSp>
        <p:nvCxnSpPr>
          <p:cNvPr id="18" name="直接箭头连接符 17">
            <a:extLst>
              <a:ext uri="{FF2B5EF4-FFF2-40B4-BE49-F238E27FC236}">
                <a16:creationId xmlns:a16="http://schemas.microsoft.com/office/drawing/2014/main" id="{08A74D55-A30B-466B-87D1-2D1C8225CF59}"/>
              </a:ext>
            </a:extLst>
          </p:cNvPr>
          <p:cNvCxnSpPr>
            <a:stCxn id="15" idx="3"/>
          </p:cNvCxnSpPr>
          <p:nvPr/>
        </p:nvCxnSpPr>
        <p:spPr>
          <a:xfrm>
            <a:off x="3282656" y="2693244"/>
            <a:ext cx="24926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739A498B-9658-4E46-948D-67CE83F94864}"/>
              </a:ext>
            </a:extLst>
          </p:cNvPr>
          <p:cNvSpPr txBox="1"/>
          <p:nvPr/>
        </p:nvSpPr>
        <p:spPr>
          <a:xfrm>
            <a:off x="6564389" y="779218"/>
            <a:ext cx="1326308" cy="292388"/>
          </a:xfrm>
          <a:prstGeom prst="rect">
            <a:avLst/>
          </a:prstGeom>
          <a:noFill/>
        </p:spPr>
        <p:txBody>
          <a:bodyPr wrap="square" rtlCol="0">
            <a:spAutoFit/>
          </a:bodyPr>
          <a:lstStyle/>
          <a:p>
            <a:r>
              <a:rPr lang="zh-CN" altLang="en-US" dirty="0">
                <a:solidFill>
                  <a:schemeClr val="bg1"/>
                </a:solidFill>
                <a:latin typeface="华文中宋" panose="02010600040101010101" pitchFamily="2" charset="-122"/>
                <a:ea typeface="华文中宋" panose="02010600040101010101" pitchFamily="2" charset="-122"/>
              </a:rPr>
              <a:t>部分数据如下</a:t>
            </a: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20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2000"/>
                                        <p:tgtEl>
                                          <p:spTgt spid="16"/>
                                        </p:tgtEl>
                                      </p:cBhvr>
                                    </p:animEffect>
                                  </p:childTnLst>
                                </p:cTn>
                              </p:par>
                              <p:par>
                                <p:cTn id="14" presetID="21"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heel(1)">
                                      <p:cBhvr>
                                        <p:cTn id="16" dur="2000"/>
                                        <p:tgtEl>
                                          <p:spTgt spid="1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heel(1)">
                                      <p:cBhvr>
                                        <p:cTn id="19"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3800158"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使用</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pandas</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库函数对数据进行类型转换</a:t>
            </a:r>
          </a:p>
        </p:txBody>
      </p:sp>
      <p:sp>
        <p:nvSpPr>
          <p:cNvPr id="6" name="矩形 5"/>
          <p:cNvSpPr/>
          <p:nvPr/>
        </p:nvSpPr>
        <p:spPr bwMode="auto">
          <a:xfrm>
            <a:off x="311150" y="922547"/>
            <a:ext cx="2265795" cy="3176268"/>
          </a:xfrm>
          <a:prstGeom prst="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bwMode="auto">
          <a:xfrm>
            <a:off x="6567055" y="974576"/>
            <a:ext cx="2342528" cy="3046988"/>
          </a:xfrm>
          <a:prstGeom prst="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618D438-6546-4653-9F46-EF5A11E2B0EB}"/>
              </a:ext>
            </a:extLst>
          </p:cNvPr>
          <p:cNvPicPr>
            <a:picLocks noChangeAspect="1"/>
          </p:cNvPicPr>
          <p:nvPr/>
        </p:nvPicPr>
        <p:blipFill>
          <a:blip r:embed="rId4"/>
          <a:stretch>
            <a:fillRect/>
          </a:stretch>
        </p:blipFill>
        <p:spPr>
          <a:xfrm>
            <a:off x="402071" y="974576"/>
            <a:ext cx="2118502" cy="3081105"/>
          </a:xfrm>
          <a:prstGeom prst="rect">
            <a:avLst/>
          </a:prstGeom>
        </p:spPr>
      </p:pic>
      <p:sp>
        <p:nvSpPr>
          <p:cNvPr id="3" name="文本框 2">
            <a:extLst>
              <a:ext uri="{FF2B5EF4-FFF2-40B4-BE49-F238E27FC236}">
                <a16:creationId xmlns:a16="http://schemas.microsoft.com/office/drawing/2014/main" id="{8786B0AD-CA50-4A38-86CF-FF83E4B4533E}"/>
              </a:ext>
            </a:extLst>
          </p:cNvPr>
          <p:cNvSpPr txBox="1"/>
          <p:nvPr/>
        </p:nvSpPr>
        <p:spPr>
          <a:xfrm>
            <a:off x="3110878" y="922546"/>
            <a:ext cx="2922243" cy="3046988"/>
          </a:xfrm>
          <a:prstGeom prst="rect">
            <a:avLst/>
          </a:prstGeom>
          <a:noFill/>
        </p:spPr>
        <p:txBody>
          <a:bodyPr wrap="square" rtlCol="0">
            <a:spAutoFit/>
          </a:bodyPr>
          <a:lstStyle/>
          <a:p>
            <a:r>
              <a:rPr lang="en-US" altLang="zh-CN" sz="800" b="0" dirty="0">
                <a:solidFill>
                  <a:srgbClr val="6A9955"/>
                </a:solidFill>
                <a:effectLst/>
                <a:latin typeface="Consolas" panose="020B0609020204030204" pitchFamily="49" charset="0"/>
              </a:rPr>
              <a:t># </a:t>
            </a:r>
            <a:r>
              <a:rPr lang="zh-CN" altLang="en-US" sz="800" b="0" dirty="0">
                <a:solidFill>
                  <a:srgbClr val="6A9955"/>
                </a:solidFill>
                <a:effectLst/>
                <a:latin typeface="Consolas" panose="020B0609020204030204" pitchFamily="49" charset="0"/>
              </a:rPr>
              <a:t>将空气等级列的标称型数据转换为数值型数据</a:t>
            </a:r>
            <a:endParaRPr lang="zh-CN" altLang="en-US" sz="800" b="0" dirty="0">
              <a:solidFill>
                <a:srgbClr val="D4D4D4"/>
              </a:solidFill>
              <a:effectLst/>
              <a:latin typeface="Consolas" panose="020B0609020204030204" pitchFamily="49" charset="0"/>
            </a:endParaRPr>
          </a:p>
          <a:p>
            <a:r>
              <a:rPr lang="en-US" altLang="zh-CN" sz="800" b="0" dirty="0">
                <a:solidFill>
                  <a:srgbClr val="D4D4D4"/>
                </a:solidFill>
                <a:effectLst/>
                <a:latin typeface="Consolas" panose="020B0609020204030204" pitchFamily="49" charset="0"/>
              </a:rPr>
              <a:t>%matplotlib inline</a:t>
            </a:r>
          </a:p>
          <a:p>
            <a:br>
              <a:rPr lang="en-US" altLang="zh-CN" sz="800" b="0" dirty="0">
                <a:solidFill>
                  <a:srgbClr val="D4D4D4"/>
                </a:solidFill>
                <a:effectLst/>
                <a:latin typeface="Consolas" panose="020B0609020204030204" pitchFamily="49" charset="0"/>
              </a:rPr>
            </a:br>
            <a:r>
              <a:rPr lang="en-US" altLang="zh-CN" sz="800" b="0" dirty="0">
                <a:solidFill>
                  <a:srgbClr val="C586C0"/>
                </a:solidFill>
                <a:effectLst/>
                <a:latin typeface="Consolas" panose="020B0609020204030204" pitchFamily="49" charset="0"/>
              </a:rPr>
              <a:t>import</a:t>
            </a:r>
            <a:r>
              <a:rPr lang="en-US" altLang="zh-CN" sz="800" b="0" dirty="0">
                <a:solidFill>
                  <a:srgbClr val="D4D4D4"/>
                </a:solidFill>
                <a:effectLst/>
                <a:latin typeface="Consolas" panose="020B0609020204030204" pitchFamily="49" charset="0"/>
              </a:rPr>
              <a:t> </a:t>
            </a:r>
            <a:r>
              <a:rPr lang="en-US" altLang="zh-CN" sz="800" b="0" dirty="0">
                <a:solidFill>
                  <a:srgbClr val="4EC9B0"/>
                </a:solidFill>
                <a:effectLst/>
                <a:latin typeface="Consolas" panose="020B0609020204030204" pitchFamily="49" charset="0"/>
              </a:rPr>
              <a:t>pandas</a:t>
            </a:r>
            <a:r>
              <a:rPr lang="en-US" altLang="zh-CN" sz="800" b="0" dirty="0">
                <a:solidFill>
                  <a:srgbClr val="D4D4D4"/>
                </a:solidFill>
                <a:effectLst/>
                <a:latin typeface="Consolas" panose="020B0609020204030204" pitchFamily="49" charset="0"/>
              </a:rPr>
              <a:t> </a:t>
            </a:r>
            <a:r>
              <a:rPr lang="en-US" altLang="zh-CN" sz="800" b="0" dirty="0">
                <a:solidFill>
                  <a:srgbClr val="C586C0"/>
                </a:solidFill>
                <a:effectLst/>
                <a:latin typeface="Consolas" panose="020B0609020204030204" pitchFamily="49" charset="0"/>
              </a:rPr>
              <a:t>as</a:t>
            </a:r>
            <a:r>
              <a:rPr lang="en-US" altLang="zh-CN" sz="800" b="0" dirty="0">
                <a:solidFill>
                  <a:srgbClr val="D4D4D4"/>
                </a:solidFill>
                <a:effectLst/>
                <a:latin typeface="Consolas" panose="020B0609020204030204" pitchFamily="49" charset="0"/>
              </a:rPr>
              <a:t> </a:t>
            </a:r>
            <a:r>
              <a:rPr lang="en-US" altLang="zh-CN" sz="800" b="0" dirty="0">
                <a:solidFill>
                  <a:srgbClr val="4EC9B0"/>
                </a:solidFill>
                <a:effectLst/>
                <a:latin typeface="Consolas" panose="020B0609020204030204" pitchFamily="49" charset="0"/>
              </a:rPr>
              <a:t>pd</a:t>
            </a:r>
            <a:endParaRPr lang="en-US" altLang="zh-CN" sz="800" b="0" dirty="0">
              <a:solidFill>
                <a:srgbClr val="D4D4D4"/>
              </a:solidFill>
              <a:effectLst/>
              <a:latin typeface="Consolas" panose="020B0609020204030204" pitchFamily="49" charset="0"/>
            </a:endParaRPr>
          </a:p>
          <a:p>
            <a:r>
              <a:rPr lang="en-US" altLang="zh-CN" sz="800" b="0" dirty="0">
                <a:solidFill>
                  <a:srgbClr val="C586C0"/>
                </a:solidFill>
                <a:effectLst/>
                <a:latin typeface="Consolas" panose="020B0609020204030204" pitchFamily="49" charset="0"/>
              </a:rPr>
              <a:t>import</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numpy</a:t>
            </a:r>
            <a:r>
              <a:rPr lang="en-US" altLang="zh-CN" sz="800" b="0" dirty="0">
                <a:solidFill>
                  <a:srgbClr val="D4D4D4"/>
                </a:solidFill>
                <a:effectLst/>
                <a:latin typeface="Consolas" panose="020B0609020204030204" pitchFamily="49" charset="0"/>
              </a:rPr>
              <a:t> </a:t>
            </a:r>
            <a:r>
              <a:rPr lang="en-US" altLang="zh-CN" sz="800" b="0" dirty="0">
                <a:solidFill>
                  <a:srgbClr val="C586C0"/>
                </a:solidFill>
                <a:effectLst/>
                <a:latin typeface="Consolas" panose="020B0609020204030204" pitchFamily="49" charset="0"/>
              </a:rPr>
              <a:t>as</a:t>
            </a:r>
            <a:r>
              <a:rPr lang="en-US" altLang="zh-CN" sz="800" b="0" dirty="0">
                <a:solidFill>
                  <a:srgbClr val="D4D4D4"/>
                </a:solidFill>
                <a:effectLst/>
                <a:latin typeface="Consolas" panose="020B0609020204030204" pitchFamily="49" charset="0"/>
              </a:rPr>
              <a:t> </a:t>
            </a:r>
            <a:r>
              <a:rPr lang="en-US" altLang="zh-CN" sz="800" b="0" dirty="0">
                <a:solidFill>
                  <a:srgbClr val="4EC9B0"/>
                </a:solidFill>
                <a:effectLst/>
                <a:latin typeface="Consolas" panose="020B0609020204030204" pitchFamily="49" charset="0"/>
              </a:rPr>
              <a:t>np</a:t>
            </a:r>
            <a:endParaRPr lang="en-US" altLang="zh-CN" sz="800" b="0" dirty="0">
              <a:solidFill>
                <a:srgbClr val="D4D4D4"/>
              </a:solidFill>
              <a:effectLst/>
              <a:latin typeface="Consolas" panose="020B0609020204030204" pitchFamily="49" charset="0"/>
            </a:endParaRPr>
          </a:p>
          <a:p>
            <a:r>
              <a:rPr lang="en-US" altLang="zh-CN" sz="800" b="0" dirty="0">
                <a:solidFill>
                  <a:srgbClr val="C586C0"/>
                </a:solidFill>
                <a:effectLst/>
                <a:latin typeface="Consolas" panose="020B0609020204030204" pitchFamily="49" charset="0"/>
              </a:rPr>
              <a:t>import</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matplotlib</a:t>
            </a:r>
            <a:r>
              <a:rPr lang="en-US" altLang="zh-CN" sz="800" b="0" dirty="0" err="1">
                <a:solidFill>
                  <a:srgbClr val="D4D4D4"/>
                </a:solidFill>
                <a:effectLst/>
                <a:latin typeface="Consolas" panose="020B0609020204030204" pitchFamily="49" charset="0"/>
              </a:rPr>
              <a:t>.</a:t>
            </a:r>
            <a:r>
              <a:rPr lang="en-US" altLang="zh-CN" sz="800" b="0" dirty="0" err="1">
                <a:solidFill>
                  <a:srgbClr val="4EC9B0"/>
                </a:solidFill>
                <a:effectLst/>
                <a:latin typeface="Consolas" panose="020B0609020204030204" pitchFamily="49" charset="0"/>
              </a:rPr>
              <a:t>pyplot</a:t>
            </a:r>
            <a:r>
              <a:rPr lang="en-US" altLang="zh-CN" sz="800" b="0" dirty="0">
                <a:solidFill>
                  <a:srgbClr val="D4D4D4"/>
                </a:solidFill>
                <a:effectLst/>
                <a:latin typeface="Consolas" panose="020B0609020204030204" pitchFamily="49" charset="0"/>
              </a:rPr>
              <a:t> </a:t>
            </a:r>
            <a:r>
              <a:rPr lang="en-US" altLang="zh-CN" sz="800" b="0" dirty="0">
                <a:solidFill>
                  <a:srgbClr val="C586C0"/>
                </a:solidFill>
                <a:effectLst/>
                <a:latin typeface="Consolas" panose="020B0609020204030204" pitchFamily="49" charset="0"/>
              </a:rPr>
              <a:t>as</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plt</a:t>
            </a:r>
            <a:endParaRPr lang="en-US" altLang="zh-CN" sz="800" b="0" dirty="0">
              <a:solidFill>
                <a:srgbClr val="D4D4D4"/>
              </a:solidFill>
              <a:effectLst/>
              <a:latin typeface="Consolas" panose="020B0609020204030204" pitchFamily="49" charset="0"/>
            </a:endParaRPr>
          </a:p>
          <a:p>
            <a:r>
              <a:rPr lang="en-US" altLang="zh-CN" sz="800" b="0" dirty="0">
                <a:solidFill>
                  <a:srgbClr val="C586C0"/>
                </a:solidFill>
                <a:effectLst/>
                <a:latin typeface="Consolas" panose="020B0609020204030204" pitchFamily="49" charset="0"/>
              </a:rPr>
              <a:t>from</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openpyxl</a:t>
            </a:r>
            <a:r>
              <a:rPr lang="en-US" altLang="zh-CN" sz="800" b="0" dirty="0" err="1">
                <a:solidFill>
                  <a:srgbClr val="D4D4D4"/>
                </a:solidFill>
                <a:effectLst/>
                <a:latin typeface="Consolas" panose="020B0609020204030204" pitchFamily="49" charset="0"/>
              </a:rPr>
              <a:t>.</a:t>
            </a:r>
            <a:r>
              <a:rPr lang="en-US" altLang="zh-CN" sz="800" b="0" dirty="0" err="1">
                <a:solidFill>
                  <a:srgbClr val="4EC9B0"/>
                </a:solidFill>
                <a:effectLst/>
                <a:latin typeface="Consolas" panose="020B0609020204030204" pitchFamily="49" charset="0"/>
              </a:rPr>
              <a:t>workbook</a:t>
            </a:r>
            <a:r>
              <a:rPr lang="en-US" altLang="zh-CN" sz="800" b="0" dirty="0">
                <a:solidFill>
                  <a:srgbClr val="D4D4D4"/>
                </a:solidFill>
                <a:effectLst/>
                <a:latin typeface="Consolas" panose="020B0609020204030204" pitchFamily="49" charset="0"/>
              </a:rPr>
              <a:t> </a:t>
            </a:r>
            <a:r>
              <a:rPr lang="en-US" altLang="zh-CN" sz="800" b="0" dirty="0">
                <a:solidFill>
                  <a:srgbClr val="C586C0"/>
                </a:solidFill>
                <a:effectLst/>
                <a:latin typeface="Consolas" panose="020B0609020204030204" pitchFamily="49" charset="0"/>
              </a:rPr>
              <a:t>import</a:t>
            </a:r>
            <a:r>
              <a:rPr lang="en-US" altLang="zh-CN" sz="800" b="0" dirty="0">
                <a:solidFill>
                  <a:srgbClr val="D4D4D4"/>
                </a:solidFill>
                <a:effectLst/>
                <a:latin typeface="Consolas" panose="020B0609020204030204" pitchFamily="49" charset="0"/>
              </a:rPr>
              <a:t> </a:t>
            </a:r>
            <a:r>
              <a:rPr lang="en-US" altLang="zh-CN" sz="800" b="0" dirty="0">
                <a:solidFill>
                  <a:srgbClr val="4EC9B0"/>
                </a:solidFill>
                <a:effectLst/>
                <a:latin typeface="Consolas" panose="020B0609020204030204" pitchFamily="49" charset="0"/>
              </a:rPr>
              <a:t>Workbook</a:t>
            </a:r>
            <a:endParaRPr lang="en-US" altLang="zh-CN" sz="800" b="0" dirty="0">
              <a:solidFill>
                <a:srgbClr val="D4D4D4"/>
              </a:solidFill>
              <a:effectLst/>
              <a:latin typeface="Consolas" panose="020B0609020204030204" pitchFamily="49" charset="0"/>
            </a:endParaRPr>
          </a:p>
          <a:p>
            <a:br>
              <a:rPr lang="en-US" altLang="zh-CN" sz="800" b="0" dirty="0">
                <a:solidFill>
                  <a:srgbClr val="D4D4D4"/>
                </a:solidFill>
                <a:effectLst/>
                <a:latin typeface="Consolas" panose="020B0609020204030204" pitchFamily="49" charset="0"/>
              </a:rPr>
            </a:br>
            <a:r>
              <a:rPr lang="en-US" altLang="zh-CN" sz="800" b="0" dirty="0" err="1">
                <a:solidFill>
                  <a:srgbClr val="9CDCFE"/>
                </a:solidFill>
                <a:effectLst/>
                <a:latin typeface="Consolas" panose="020B0609020204030204" pitchFamily="49" charset="0"/>
              </a:rPr>
              <a:t>filepath</a:t>
            </a:r>
            <a:r>
              <a:rPr lang="en-US" altLang="zh-CN" sz="800" b="0" dirty="0">
                <a:solidFill>
                  <a:srgbClr val="D4D4D4"/>
                </a:solidFill>
                <a:effectLst/>
                <a:latin typeface="Consolas" panose="020B0609020204030204" pitchFamily="49" charset="0"/>
              </a:rPr>
              <a:t> = </a:t>
            </a:r>
            <a:r>
              <a:rPr lang="en-US" altLang="zh-CN" sz="800" b="0" dirty="0">
                <a:solidFill>
                  <a:srgbClr val="CE9178"/>
                </a:solidFill>
                <a:effectLst/>
                <a:latin typeface="Consolas" panose="020B0609020204030204" pitchFamily="49" charset="0"/>
              </a:rPr>
              <a:t>'test.xls'</a:t>
            </a:r>
            <a:endParaRPr lang="en-US" altLang="zh-CN" sz="800" b="0" dirty="0">
              <a:solidFill>
                <a:srgbClr val="D4D4D4"/>
              </a:solidFill>
              <a:effectLst/>
              <a:latin typeface="Consolas" panose="020B0609020204030204" pitchFamily="49" charset="0"/>
            </a:endParaRPr>
          </a:p>
          <a:p>
            <a:br>
              <a:rPr lang="en-US" altLang="zh-CN" sz="800" b="0" dirty="0">
                <a:solidFill>
                  <a:srgbClr val="D4D4D4"/>
                </a:solidFill>
                <a:effectLst/>
                <a:latin typeface="Consolas" panose="020B0609020204030204" pitchFamily="49" charset="0"/>
              </a:rPr>
            </a:br>
            <a:r>
              <a:rPr lang="en-US" altLang="zh-CN" sz="800" b="0" dirty="0">
                <a:solidFill>
                  <a:srgbClr val="9CDCFE"/>
                </a:solidFill>
                <a:effectLst/>
                <a:latin typeface="Consolas" panose="020B0609020204030204" pitchFamily="49" charset="0"/>
              </a:rPr>
              <a:t>data</a:t>
            </a:r>
            <a:r>
              <a:rPr lang="en-US" altLang="zh-CN" sz="800" b="0" dirty="0">
                <a:solidFill>
                  <a:srgbClr val="D4D4D4"/>
                </a:solidFill>
                <a:effectLst/>
                <a:latin typeface="Consolas" panose="020B0609020204030204" pitchFamily="49" charset="0"/>
              </a:rPr>
              <a:t> = </a:t>
            </a:r>
            <a:r>
              <a:rPr lang="en-US" altLang="zh-CN" sz="800" b="0" dirty="0" err="1">
                <a:solidFill>
                  <a:srgbClr val="4EC9B0"/>
                </a:solidFill>
                <a:effectLst/>
                <a:latin typeface="Consolas" panose="020B0609020204030204" pitchFamily="49" charset="0"/>
              </a:rPr>
              <a:t>pd</a:t>
            </a:r>
            <a:r>
              <a:rPr lang="en-US" altLang="zh-CN" sz="800" b="0" dirty="0" err="1">
                <a:solidFill>
                  <a:srgbClr val="D4D4D4"/>
                </a:solidFill>
                <a:effectLst/>
                <a:latin typeface="Consolas" panose="020B0609020204030204" pitchFamily="49" charset="0"/>
              </a:rPr>
              <a:t>.</a:t>
            </a:r>
            <a:r>
              <a:rPr lang="en-US" altLang="zh-CN" sz="800" b="0" dirty="0" err="1">
                <a:solidFill>
                  <a:srgbClr val="DCDCAA"/>
                </a:solidFill>
                <a:effectLst/>
                <a:latin typeface="Consolas" panose="020B0609020204030204" pitchFamily="49" charset="0"/>
              </a:rPr>
              <a:t>read_excel</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filepath</a:t>
            </a:r>
            <a:r>
              <a:rPr lang="en-US" altLang="zh-CN" sz="800" b="0" dirty="0">
                <a:solidFill>
                  <a:srgbClr val="D4D4D4"/>
                </a:solidFill>
                <a:effectLst/>
                <a:latin typeface="Consolas" panose="020B0609020204030204" pitchFamily="49" charset="0"/>
              </a:rPr>
              <a:t>)</a:t>
            </a:r>
          </a:p>
          <a:p>
            <a:br>
              <a:rPr lang="en-US" altLang="zh-CN" sz="800" b="0" dirty="0">
                <a:solidFill>
                  <a:srgbClr val="D4D4D4"/>
                </a:solidFill>
                <a:effectLst/>
                <a:latin typeface="Consolas" panose="020B0609020204030204" pitchFamily="49" charset="0"/>
              </a:rPr>
            </a:br>
            <a:r>
              <a:rPr lang="en-US" altLang="zh-CN" sz="800" b="0" dirty="0">
                <a:solidFill>
                  <a:srgbClr val="DCDCAA"/>
                </a:solidFill>
                <a:effectLst/>
                <a:latin typeface="Consolas" panose="020B0609020204030204" pitchFamily="49" charset="0"/>
              </a:rPr>
              <a:t>display</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data</a:t>
            </a:r>
            <a:r>
              <a:rPr lang="en-US" altLang="zh-CN" sz="800" b="0" dirty="0">
                <a:solidFill>
                  <a:srgbClr val="D4D4D4"/>
                </a:solidFill>
                <a:effectLst/>
                <a:latin typeface="Consolas" panose="020B0609020204030204" pitchFamily="49" charset="0"/>
              </a:rPr>
              <a:t>)</a:t>
            </a:r>
          </a:p>
          <a:p>
            <a:br>
              <a:rPr lang="en-US" altLang="zh-CN" sz="800" b="0" dirty="0">
                <a:solidFill>
                  <a:srgbClr val="D4D4D4"/>
                </a:solidFill>
                <a:effectLst/>
                <a:latin typeface="Consolas" panose="020B0609020204030204" pitchFamily="49" charset="0"/>
              </a:rPr>
            </a:br>
            <a:r>
              <a:rPr lang="en-US" altLang="zh-CN" sz="800" b="0" dirty="0" err="1">
                <a:solidFill>
                  <a:srgbClr val="9CDCFE"/>
                </a:solidFill>
                <a:effectLst/>
                <a:latin typeface="Consolas" panose="020B0609020204030204" pitchFamily="49" charset="0"/>
              </a:rPr>
              <a:t>data</a:t>
            </a:r>
            <a:r>
              <a:rPr lang="en-US" altLang="zh-CN" sz="800" b="0" dirty="0" err="1">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loc</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data</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u</a:t>
            </a:r>
            <a:r>
              <a:rPr lang="en-US" altLang="zh-CN" sz="800" b="0" dirty="0">
                <a:solidFill>
                  <a:srgbClr val="CE9178"/>
                </a:solidFill>
                <a:effectLst/>
                <a:latin typeface="Consolas" panose="020B0609020204030204" pitchFamily="49" charset="0"/>
              </a:rPr>
              <a:t>'</a:t>
            </a:r>
            <a:r>
              <a:rPr lang="zh-CN" altLang="en-US" sz="800" b="0" dirty="0">
                <a:solidFill>
                  <a:srgbClr val="CE9178"/>
                </a:solidFill>
                <a:effectLst/>
                <a:latin typeface="Consolas" panose="020B0609020204030204" pitchFamily="49" charset="0"/>
              </a:rPr>
              <a:t>空气等级</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'I'</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u</a:t>
            </a:r>
            <a:r>
              <a:rPr lang="en-US" altLang="zh-CN" sz="800" b="0" dirty="0">
                <a:solidFill>
                  <a:srgbClr val="CE9178"/>
                </a:solidFill>
                <a:effectLst/>
                <a:latin typeface="Consolas" panose="020B0609020204030204" pitchFamily="49" charset="0"/>
              </a:rPr>
              <a:t>'</a:t>
            </a:r>
            <a:r>
              <a:rPr lang="zh-CN" altLang="en-US" sz="800" b="0" dirty="0">
                <a:solidFill>
                  <a:srgbClr val="CE9178"/>
                </a:solidFill>
                <a:effectLst/>
                <a:latin typeface="Consolas" panose="020B0609020204030204" pitchFamily="49" charset="0"/>
              </a:rPr>
              <a:t>空气等级</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1</a:t>
            </a:r>
            <a:endParaRPr lang="zh-CN" altLang="en-US" sz="800" b="0" dirty="0">
              <a:solidFill>
                <a:srgbClr val="D4D4D4"/>
              </a:solidFill>
              <a:effectLst/>
              <a:latin typeface="Consolas" panose="020B0609020204030204" pitchFamily="49" charset="0"/>
            </a:endParaRPr>
          </a:p>
          <a:p>
            <a:r>
              <a:rPr lang="en-US" altLang="zh-CN" sz="800" b="0" dirty="0" err="1">
                <a:solidFill>
                  <a:srgbClr val="9CDCFE"/>
                </a:solidFill>
                <a:effectLst/>
                <a:latin typeface="Consolas" panose="020B0609020204030204" pitchFamily="49" charset="0"/>
              </a:rPr>
              <a:t>data</a:t>
            </a:r>
            <a:r>
              <a:rPr lang="en-US" altLang="zh-CN" sz="800" b="0" dirty="0" err="1">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loc</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data</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u</a:t>
            </a:r>
            <a:r>
              <a:rPr lang="en-US" altLang="zh-CN" sz="800" b="0" dirty="0">
                <a:solidFill>
                  <a:srgbClr val="CE9178"/>
                </a:solidFill>
                <a:effectLst/>
                <a:latin typeface="Consolas" panose="020B0609020204030204" pitchFamily="49" charset="0"/>
              </a:rPr>
              <a:t>'</a:t>
            </a:r>
            <a:r>
              <a:rPr lang="zh-CN" altLang="en-US" sz="800" b="0" dirty="0">
                <a:solidFill>
                  <a:srgbClr val="CE9178"/>
                </a:solidFill>
                <a:effectLst/>
                <a:latin typeface="Consolas" panose="020B0609020204030204" pitchFamily="49" charset="0"/>
              </a:rPr>
              <a:t>空气等级</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'II'</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u</a:t>
            </a:r>
            <a:r>
              <a:rPr lang="en-US" altLang="zh-CN" sz="800" b="0" dirty="0">
                <a:solidFill>
                  <a:srgbClr val="CE9178"/>
                </a:solidFill>
                <a:effectLst/>
                <a:latin typeface="Consolas" panose="020B0609020204030204" pitchFamily="49" charset="0"/>
              </a:rPr>
              <a:t>'</a:t>
            </a:r>
            <a:r>
              <a:rPr lang="zh-CN" altLang="en-US" sz="800" b="0" dirty="0">
                <a:solidFill>
                  <a:srgbClr val="CE9178"/>
                </a:solidFill>
                <a:effectLst/>
                <a:latin typeface="Consolas" panose="020B0609020204030204" pitchFamily="49" charset="0"/>
              </a:rPr>
              <a:t>空气等级</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2</a:t>
            </a:r>
            <a:endParaRPr lang="zh-CN" altLang="en-US" sz="800" b="0" dirty="0">
              <a:solidFill>
                <a:srgbClr val="D4D4D4"/>
              </a:solidFill>
              <a:effectLst/>
              <a:latin typeface="Consolas" panose="020B0609020204030204" pitchFamily="49" charset="0"/>
            </a:endParaRPr>
          </a:p>
          <a:p>
            <a:r>
              <a:rPr lang="en-US" altLang="zh-CN" sz="800" b="0" dirty="0" err="1">
                <a:solidFill>
                  <a:srgbClr val="9CDCFE"/>
                </a:solidFill>
                <a:effectLst/>
                <a:latin typeface="Consolas" panose="020B0609020204030204" pitchFamily="49" charset="0"/>
              </a:rPr>
              <a:t>data</a:t>
            </a:r>
            <a:r>
              <a:rPr lang="en-US" altLang="zh-CN" sz="800" b="0" dirty="0" err="1">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loc</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data</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u</a:t>
            </a:r>
            <a:r>
              <a:rPr lang="en-US" altLang="zh-CN" sz="800" b="0" dirty="0">
                <a:solidFill>
                  <a:srgbClr val="CE9178"/>
                </a:solidFill>
                <a:effectLst/>
                <a:latin typeface="Consolas" panose="020B0609020204030204" pitchFamily="49" charset="0"/>
              </a:rPr>
              <a:t>'</a:t>
            </a:r>
            <a:r>
              <a:rPr lang="zh-CN" altLang="en-US" sz="800" b="0" dirty="0">
                <a:solidFill>
                  <a:srgbClr val="CE9178"/>
                </a:solidFill>
                <a:effectLst/>
                <a:latin typeface="Consolas" panose="020B0609020204030204" pitchFamily="49" charset="0"/>
              </a:rPr>
              <a:t>空气等级</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'III'</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u</a:t>
            </a:r>
            <a:r>
              <a:rPr lang="en-US" altLang="zh-CN" sz="800" b="0" dirty="0">
                <a:solidFill>
                  <a:srgbClr val="CE9178"/>
                </a:solidFill>
                <a:effectLst/>
                <a:latin typeface="Consolas" panose="020B0609020204030204" pitchFamily="49" charset="0"/>
              </a:rPr>
              <a:t>'</a:t>
            </a:r>
            <a:r>
              <a:rPr lang="zh-CN" altLang="en-US" sz="800" b="0" dirty="0">
                <a:solidFill>
                  <a:srgbClr val="CE9178"/>
                </a:solidFill>
                <a:effectLst/>
                <a:latin typeface="Consolas" panose="020B0609020204030204" pitchFamily="49" charset="0"/>
              </a:rPr>
              <a:t>空气等级</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3</a:t>
            </a:r>
            <a:endParaRPr lang="zh-CN" altLang="en-US" sz="800" b="0" dirty="0">
              <a:solidFill>
                <a:srgbClr val="D4D4D4"/>
              </a:solidFill>
              <a:effectLst/>
              <a:latin typeface="Consolas" panose="020B0609020204030204" pitchFamily="49" charset="0"/>
            </a:endParaRPr>
          </a:p>
          <a:p>
            <a:r>
              <a:rPr lang="en-US" altLang="zh-CN" sz="800" b="0" dirty="0" err="1">
                <a:solidFill>
                  <a:srgbClr val="9CDCFE"/>
                </a:solidFill>
                <a:effectLst/>
                <a:latin typeface="Consolas" panose="020B0609020204030204" pitchFamily="49" charset="0"/>
              </a:rPr>
              <a:t>data</a:t>
            </a:r>
            <a:r>
              <a:rPr lang="en-US" altLang="zh-CN" sz="800" b="0" dirty="0" err="1">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loc</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data</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u</a:t>
            </a:r>
            <a:r>
              <a:rPr lang="en-US" altLang="zh-CN" sz="800" b="0" dirty="0">
                <a:solidFill>
                  <a:srgbClr val="CE9178"/>
                </a:solidFill>
                <a:effectLst/>
                <a:latin typeface="Consolas" panose="020B0609020204030204" pitchFamily="49" charset="0"/>
              </a:rPr>
              <a:t>'</a:t>
            </a:r>
            <a:r>
              <a:rPr lang="zh-CN" altLang="en-US" sz="800" b="0" dirty="0">
                <a:solidFill>
                  <a:srgbClr val="CE9178"/>
                </a:solidFill>
                <a:effectLst/>
                <a:latin typeface="Consolas" panose="020B0609020204030204" pitchFamily="49" charset="0"/>
              </a:rPr>
              <a:t>空气等级</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'IV'</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u</a:t>
            </a:r>
            <a:r>
              <a:rPr lang="en-US" altLang="zh-CN" sz="800" b="0" dirty="0">
                <a:solidFill>
                  <a:srgbClr val="CE9178"/>
                </a:solidFill>
                <a:effectLst/>
                <a:latin typeface="Consolas" panose="020B0609020204030204" pitchFamily="49" charset="0"/>
              </a:rPr>
              <a:t>'</a:t>
            </a:r>
            <a:r>
              <a:rPr lang="zh-CN" altLang="en-US" sz="800" b="0" dirty="0">
                <a:solidFill>
                  <a:srgbClr val="CE9178"/>
                </a:solidFill>
                <a:effectLst/>
                <a:latin typeface="Consolas" panose="020B0609020204030204" pitchFamily="49" charset="0"/>
              </a:rPr>
              <a:t>空气等级</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4</a:t>
            </a:r>
            <a:endParaRPr lang="zh-CN" altLang="en-US" sz="800" b="0" dirty="0">
              <a:solidFill>
                <a:srgbClr val="D4D4D4"/>
              </a:solidFill>
              <a:effectLst/>
              <a:latin typeface="Consolas" panose="020B0609020204030204" pitchFamily="49" charset="0"/>
            </a:endParaRPr>
          </a:p>
          <a:p>
            <a:r>
              <a:rPr lang="en-US" altLang="zh-CN" sz="800" b="0" dirty="0" err="1">
                <a:solidFill>
                  <a:srgbClr val="9CDCFE"/>
                </a:solidFill>
                <a:effectLst/>
                <a:latin typeface="Consolas" panose="020B0609020204030204" pitchFamily="49" charset="0"/>
              </a:rPr>
              <a:t>data</a:t>
            </a:r>
            <a:r>
              <a:rPr lang="en-US" altLang="zh-CN" sz="800" b="0" dirty="0" err="1">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loc</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data</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u</a:t>
            </a:r>
            <a:r>
              <a:rPr lang="en-US" altLang="zh-CN" sz="800" b="0" dirty="0">
                <a:solidFill>
                  <a:srgbClr val="CE9178"/>
                </a:solidFill>
                <a:effectLst/>
                <a:latin typeface="Consolas" panose="020B0609020204030204" pitchFamily="49" charset="0"/>
              </a:rPr>
              <a:t>'</a:t>
            </a:r>
            <a:r>
              <a:rPr lang="zh-CN" altLang="en-US" sz="800" b="0" dirty="0">
                <a:solidFill>
                  <a:srgbClr val="CE9178"/>
                </a:solidFill>
                <a:effectLst/>
                <a:latin typeface="Consolas" panose="020B0609020204030204" pitchFamily="49" charset="0"/>
              </a:rPr>
              <a:t>空气等级</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'V'</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u</a:t>
            </a:r>
            <a:r>
              <a:rPr lang="en-US" altLang="zh-CN" sz="800" b="0" dirty="0">
                <a:solidFill>
                  <a:srgbClr val="CE9178"/>
                </a:solidFill>
                <a:effectLst/>
                <a:latin typeface="Consolas" panose="020B0609020204030204" pitchFamily="49" charset="0"/>
              </a:rPr>
              <a:t>'</a:t>
            </a:r>
            <a:r>
              <a:rPr lang="zh-CN" altLang="en-US" sz="800" b="0" dirty="0">
                <a:solidFill>
                  <a:srgbClr val="CE9178"/>
                </a:solidFill>
                <a:effectLst/>
                <a:latin typeface="Consolas" panose="020B0609020204030204" pitchFamily="49" charset="0"/>
              </a:rPr>
              <a:t>空气等级</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5</a:t>
            </a:r>
            <a:endParaRPr lang="zh-CN" altLang="en-US" sz="800" b="0" dirty="0">
              <a:solidFill>
                <a:srgbClr val="D4D4D4"/>
              </a:solidFill>
              <a:effectLst/>
              <a:latin typeface="Consolas" panose="020B0609020204030204" pitchFamily="49" charset="0"/>
            </a:endParaRPr>
          </a:p>
          <a:p>
            <a:r>
              <a:rPr lang="en-US" altLang="zh-CN" sz="800" b="0" dirty="0" err="1">
                <a:solidFill>
                  <a:srgbClr val="9CDCFE"/>
                </a:solidFill>
                <a:effectLst/>
                <a:latin typeface="Consolas" panose="020B0609020204030204" pitchFamily="49" charset="0"/>
              </a:rPr>
              <a:t>data</a:t>
            </a:r>
            <a:r>
              <a:rPr lang="en-US" altLang="zh-CN" sz="800" b="0" dirty="0" err="1">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loc</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data</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u</a:t>
            </a:r>
            <a:r>
              <a:rPr lang="en-US" altLang="zh-CN" sz="800" b="0" dirty="0">
                <a:solidFill>
                  <a:srgbClr val="CE9178"/>
                </a:solidFill>
                <a:effectLst/>
                <a:latin typeface="Consolas" panose="020B0609020204030204" pitchFamily="49" charset="0"/>
              </a:rPr>
              <a:t>'</a:t>
            </a:r>
            <a:r>
              <a:rPr lang="zh-CN" altLang="en-US" sz="800" b="0" dirty="0">
                <a:solidFill>
                  <a:srgbClr val="CE9178"/>
                </a:solidFill>
                <a:effectLst/>
                <a:latin typeface="Consolas" panose="020B0609020204030204" pitchFamily="49" charset="0"/>
              </a:rPr>
              <a:t>空气等级</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'VI'</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u</a:t>
            </a:r>
            <a:r>
              <a:rPr lang="en-US" altLang="zh-CN" sz="800" b="0" dirty="0">
                <a:solidFill>
                  <a:srgbClr val="CE9178"/>
                </a:solidFill>
                <a:effectLst/>
                <a:latin typeface="Consolas" panose="020B0609020204030204" pitchFamily="49" charset="0"/>
              </a:rPr>
              <a:t>'</a:t>
            </a:r>
            <a:r>
              <a:rPr lang="zh-CN" altLang="en-US" sz="800" b="0" dirty="0">
                <a:solidFill>
                  <a:srgbClr val="CE9178"/>
                </a:solidFill>
                <a:effectLst/>
                <a:latin typeface="Consolas" panose="020B0609020204030204" pitchFamily="49" charset="0"/>
              </a:rPr>
              <a:t>空气等级</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6</a:t>
            </a:r>
            <a:endParaRPr lang="zh-CN" altLang="en-US" sz="800" b="0" dirty="0">
              <a:solidFill>
                <a:srgbClr val="D4D4D4"/>
              </a:solidFill>
              <a:effectLst/>
              <a:latin typeface="Consolas" panose="020B0609020204030204" pitchFamily="49" charset="0"/>
            </a:endParaRPr>
          </a:p>
          <a:p>
            <a:r>
              <a:rPr lang="en-US" altLang="zh-CN" sz="800" b="0" dirty="0" err="1">
                <a:solidFill>
                  <a:srgbClr val="9CDCFE"/>
                </a:solidFill>
                <a:effectLst/>
                <a:latin typeface="Consolas" panose="020B0609020204030204" pitchFamily="49" charset="0"/>
              </a:rPr>
              <a:t>data</a:t>
            </a:r>
            <a:r>
              <a:rPr lang="en-US" altLang="zh-CN" sz="800" b="0" dirty="0" err="1">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loc</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data</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u</a:t>
            </a:r>
            <a:r>
              <a:rPr lang="en-US" altLang="zh-CN" sz="800" b="0" dirty="0">
                <a:solidFill>
                  <a:srgbClr val="CE9178"/>
                </a:solidFill>
                <a:effectLst/>
                <a:latin typeface="Consolas" panose="020B0609020204030204" pitchFamily="49" charset="0"/>
              </a:rPr>
              <a:t>'</a:t>
            </a:r>
            <a:r>
              <a:rPr lang="zh-CN" altLang="en-US" sz="800" b="0" dirty="0">
                <a:solidFill>
                  <a:srgbClr val="CE9178"/>
                </a:solidFill>
                <a:effectLst/>
                <a:latin typeface="Consolas" panose="020B0609020204030204" pitchFamily="49" charset="0"/>
              </a:rPr>
              <a:t>空气等级</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'VII'</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u</a:t>
            </a:r>
            <a:r>
              <a:rPr lang="en-US" altLang="zh-CN" sz="800" b="0" dirty="0">
                <a:solidFill>
                  <a:srgbClr val="CE9178"/>
                </a:solidFill>
                <a:effectLst/>
                <a:latin typeface="Consolas" panose="020B0609020204030204" pitchFamily="49" charset="0"/>
              </a:rPr>
              <a:t>'</a:t>
            </a:r>
            <a:r>
              <a:rPr lang="zh-CN" altLang="en-US" sz="800" b="0" dirty="0">
                <a:solidFill>
                  <a:srgbClr val="CE9178"/>
                </a:solidFill>
                <a:effectLst/>
                <a:latin typeface="Consolas" panose="020B0609020204030204" pitchFamily="49" charset="0"/>
              </a:rPr>
              <a:t>空气等级</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7</a:t>
            </a:r>
          </a:p>
          <a:p>
            <a:endParaRPr lang="en-US" altLang="zh-CN" sz="800" dirty="0">
              <a:solidFill>
                <a:srgbClr val="B5CEA8"/>
              </a:solidFill>
              <a:latin typeface="Consolas" panose="020B0609020204030204" pitchFamily="49" charset="0"/>
            </a:endParaRPr>
          </a:p>
          <a:p>
            <a:r>
              <a:rPr lang="pt-BR" altLang="zh-CN" sz="800" b="0" dirty="0">
                <a:solidFill>
                  <a:srgbClr val="9CDCFE"/>
                </a:solidFill>
                <a:effectLst/>
                <a:latin typeface="Consolas" panose="020B0609020204030204" pitchFamily="49" charset="0"/>
              </a:rPr>
              <a:t>data</a:t>
            </a:r>
            <a:r>
              <a:rPr lang="pt-BR" altLang="zh-CN" sz="800" b="0" dirty="0">
                <a:solidFill>
                  <a:srgbClr val="D4D4D4"/>
                </a:solidFill>
                <a:effectLst/>
                <a:latin typeface="Consolas" panose="020B0609020204030204" pitchFamily="49" charset="0"/>
              </a:rPr>
              <a:t>.</a:t>
            </a:r>
            <a:r>
              <a:rPr lang="pt-BR" altLang="zh-CN" sz="800" b="0" dirty="0">
                <a:solidFill>
                  <a:srgbClr val="DCDCAA"/>
                </a:solidFill>
                <a:effectLst/>
                <a:latin typeface="Consolas" panose="020B0609020204030204" pitchFamily="49" charset="0"/>
              </a:rPr>
              <a:t>to_excel</a:t>
            </a:r>
            <a:r>
              <a:rPr lang="pt-BR" altLang="zh-CN" sz="800" b="0" dirty="0">
                <a:solidFill>
                  <a:srgbClr val="D4D4D4"/>
                </a:solidFill>
                <a:effectLst/>
                <a:latin typeface="Consolas" panose="020B0609020204030204" pitchFamily="49" charset="0"/>
              </a:rPr>
              <a:t>(</a:t>
            </a:r>
            <a:r>
              <a:rPr lang="pt-BR" altLang="zh-CN" sz="800" b="0" dirty="0">
                <a:solidFill>
                  <a:srgbClr val="CE9178"/>
                </a:solidFill>
                <a:effectLst/>
                <a:latin typeface="Consolas" panose="020B0609020204030204" pitchFamily="49" charset="0"/>
              </a:rPr>
              <a:t>'data.xlsx'</a:t>
            </a:r>
            <a:r>
              <a:rPr lang="pt-BR" altLang="zh-CN" sz="800" b="0" dirty="0">
                <a:solidFill>
                  <a:srgbClr val="D4D4D4"/>
                </a:solidFill>
                <a:effectLst/>
                <a:latin typeface="Consolas" panose="020B0609020204030204" pitchFamily="49" charset="0"/>
              </a:rPr>
              <a:t>)</a:t>
            </a:r>
          </a:p>
          <a:p>
            <a:endParaRPr lang="zh-CN" altLang="en-US" sz="800" b="0" dirty="0">
              <a:solidFill>
                <a:srgbClr val="D4D4D4"/>
              </a:solidFill>
              <a:effectLst/>
              <a:latin typeface="Consolas" panose="020B0609020204030204" pitchFamily="49" charset="0"/>
            </a:endParaRPr>
          </a:p>
        </p:txBody>
      </p:sp>
      <p:pic>
        <p:nvPicPr>
          <p:cNvPr id="9" name="图片 8">
            <a:extLst>
              <a:ext uri="{FF2B5EF4-FFF2-40B4-BE49-F238E27FC236}">
                <a16:creationId xmlns:a16="http://schemas.microsoft.com/office/drawing/2014/main" id="{1788DF0E-CF08-4857-BDB7-3DF501141206}"/>
              </a:ext>
            </a:extLst>
          </p:cNvPr>
          <p:cNvPicPr>
            <a:picLocks noChangeAspect="1"/>
          </p:cNvPicPr>
          <p:nvPr/>
        </p:nvPicPr>
        <p:blipFill>
          <a:blip r:embed="rId5"/>
          <a:stretch>
            <a:fillRect/>
          </a:stretch>
        </p:blipFill>
        <p:spPr>
          <a:xfrm>
            <a:off x="6608363" y="1044685"/>
            <a:ext cx="2259912" cy="2893313"/>
          </a:xfrm>
          <a:prstGeom prst="rect">
            <a:avLst/>
          </a:prstGeom>
        </p:spPr>
      </p:pic>
      <p:cxnSp>
        <p:nvCxnSpPr>
          <p:cNvPr id="17" name="直接箭头连接符 16">
            <a:extLst>
              <a:ext uri="{FF2B5EF4-FFF2-40B4-BE49-F238E27FC236}">
                <a16:creationId xmlns:a16="http://schemas.microsoft.com/office/drawing/2014/main" id="{C4B26726-3B91-4538-9F40-CD98963E2894}"/>
              </a:ext>
            </a:extLst>
          </p:cNvPr>
          <p:cNvCxnSpPr>
            <a:cxnSpLocks/>
            <a:endCxn id="3" idx="1"/>
          </p:cNvCxnSpPr>
          <p:nvPr/>
        </p:nvCxnSpPr>
        <p:spPr>
          <a:xfrm>
            <a:off x="2704834" y="2446040"/>
            <a:ext cx="40604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430DA39-06D0-4031-9BFC-4BD1F369D8C7}"/>
              </a:ext>
            </a:extLst>
          </p:cNvPr>
          <p:cNvCxnSpPr>
            <a:cxnSpLocks/>
            <a:stCxn id="3" idx="3"/>
          </p:cNvCxnSpPr>
          <p:nvPr/>
        </p:nvCxnSpPr>
        <p:spPr>
          <a:xfrm>
            <a:off x="6033121" y="2446040"/>
            <a:ext cx="44441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99C41E81-35A6-4538-8CF2-F2EE7B4F285E}"/>
              </a:ext>
            </a:extLst>
          </p:cNvPr>
          <p:cNvSpPr txBox="1"/>
          <p:nvPr/>
        </p:nvSpPr>
        <p:spPr>
          <a:xfrm>
            <a:off x="934243" y="4150844"/>
            <a:ext cx="1019607" cy="492443"/>
          </a:xfrm>
          <a:prstGeom prst="rect">
            <a:avLst/>
          </a:prstGeom>
          <a:noFill/>
        </p:spPr>
        <p:txBody>
          <a:bodyPr wrap="square" rtlCol="0">
            <a:spAutoFit/>
          </a:bodyPr>
          <a:lstStyle/>
          <a:p>
            <a:pPr algn="ctr"/>
            <a:r>
              <a:rPr lang="zh-CN" altLang="en-US" dirty="0">
                <a:solidFill>
                  <a:schemeClr val="bg1"/>
                </a:solidFill>
                <a:latin typeface="华文中宋" panose="02010600040101010101" pitchFamily="2" charset="-122"/>
                <a:ea typeface="华文中宋" panose="02010600040101010101" pitchFamily="2" charset="-122"/>
              </a:rPr>
              <a:t>原数据文件</a:t>
            </a:r>
            <a:r>
              <a:rPr lang="en-US" altLang="zh-CN" dirty="0">
                <a:solidFill>
                  <a:schemeClr val="bg1"/>
                </a:solidFill>
                <a:latin typeface="华文中宋" panose="02010600040101010101" pitchFamily="2" charset="-122"/>
                <a:ea typeface="华文中宋" panose="02010600040101010101" pitchFamily="2" charset="-122"/>
              </a:rPr>
              <a:t>test.xls</a:t>
            </a:r>
            <a:endParaRPr lang="zh-CN" altLang="en-US" dirty="0">
              <a:solidFill>
                <a:schemeClr val="bg1"/>
              </a:solidFill>
              <a:latin typeface="华文中宋" panose="02010600040101010101" pitchFamily="2" charset="-122"/>
              <a:ea typeface="华文中宋" panose="02010600040101010101" pitchFamily="2" charset="-122"/>
            </a:endParaRPr>
          </a:p>
        </p:txBody>
      </p:sp>
      <p:sp>
        <p:nvSpPr>
          <p:cNvPr id="30" name="文本框 29">
            <a:extLst>
              <a:ext uri="{FF2B5EF4-FFF2-40B4-BE49-F238E27FC236}">
                <a16:creationId xmlns:a16="http://schemas.microsoft.com/office/drawing/2014/main" id="{D3660495-0FE1-4FB2-AE57-262A7A971D13}"/>
              </a:ext>
            </a:extLst>
          </p:cNvPr>
          <p:cNvSpPr txBox="1"/>
          <p:nvPr/>
        </p:nvSpPr>
        <p:spPr>
          <a:xfrm>
            <a:off x="6959950" y="4168924"/>
            <a:ext cx="1556738" cy="492443"/>
          </a:xfrm>
          <a:prstGeom prst="rect">
            <a:avLst/>
          </a:prstGeom>
          <a:noFill/>
        </p:spPr>
        <p:txBody>
          <a:bodyPr wrap="square" rtlCol="0">
            <a:spAutoFit/>
          </a:bodyPr>
          <a:lstStyle/>
          <a:p>
            <a:pPr algn="ctr"/>
            <a:r>
              <a:rPr lang="zh-CN" altLang="en-US" dirty="0">
                <a:solidFill>
                  <a:schemeClr val="bg1"/>
                </a:solidFill>
                <a:latin typeface="华文中宋" panose="02010600040101010101" pitchFamily="2" charset="-122"/>
                <a:ea typeface="华文中宋" panose="02010600040101010101" pitchFamily="2" charset="-122"/>
              </a:rPr>
              <a:t>转换后的数据文件</a:t>
            </a:r>
            <a:r>
              <a:rPr lang="en-US" altLang="zh-CN" dirty="0">
                <a:solidFill>
                  <a:schemeClr val="bg1"/>
                </a:solidFill>
                <a:latin typeface="华文中宋" panose="02010600040101010101" pitchFamily="2" charset="-122"/>
                <a:ea typeface="华文中宋" panose="02010600040101010101" pitchFamily="2" charset="-122"/>
              </a:rPr>
              <a:t>data.xlsx</a:t>
            </a:r>
            <a:endParaRPr lang="zh-CN" altLang="en-US"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1000"/>
                                        <p:tgtEl>
                                          <p:spTgt spid="27"/>
                                        </p:tgtEl>
                                      </p:cBhvr>
                                    </p:animEffect>
                                    <p:anim calcmode="lin" valueType="num">
                                      <p:cBhvr>
                                        <p:cTn id="47" dur="1000" fill="hold"/>
                                        <p:tgtEl>
                                          <p:spTgt spid="27"/>
                                        </p:tgtEl>
                                        <p:attrNameLst>
                                          <p:attrName>ppt_x</p:attrName>
                                        </p:attrNameLst>
                                      </p:cBhvr>
                                      <p:tavLst>
                                        <p:tav tm="0">
                                          <p:val>
                                            <p:strVal val="#ppt_x"/>
                                          </p:val>
                                        </p:tav>
                                        <p:tav tm="100000">
                                          <p:val>
                                            <p:strVal val="#ppt_x"/>
                                          </p:val>
                                        </p:tav>
                                      </p:tavLst>
                                    </p:anim>
                                    <p:anim calcmode="lin" valueType="num">
                                      <p:cBhvr>
                                        <p:cTn id="48" dur="1000" fill="hold"/>
                                        <p:tgtEl>
                                          <p:spTgt spid="2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anim calcmode="lin" valueType="num">
                                      <p:cBhvr>
                                        <p:cTn id="52" dur="1000" fill="hold"/>
                                        <p:tgtEl>
                                          <p:spTgt spid="30"/>
                                        </p:tgtEl>
                                        <p:attrNameLst>
                                          <p:attrName>ppt_x</p:attrName>
                                        </p:attrNameLst>
                                      </p:cBhvr>
                                      <p:tavLst>
                                        <p:tav tm="0">
                                          <p:val>
                                            <p:strVal val="#ppt_x"/>
                                          </p:val>
                                        </p:tav>
                                        <p:tav tm="100000">
                                          <p:val>
                                            <p:strVal val="#ppt_x"/>
                                          </p:val>
                                        </p:tav>
                                      </p:tavLst>
                                    </p:anim>
                                    <p:anim calcmode="lin" valueType="num">
                                      <p:cBhvr>
                                        <p:cTn id="5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3"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bwMode="auto">
          <a:xfrm>
            <a:off x="665378" y="2079625"/>
            <a:ext cx="3446223" cy="1631216"/>
          </a:xfrm>
          <a:prstGeom prst="rect">
            <a:avLst/>
          </a:prstGeom>
          <a:noFill/>
        </p:spPr>
        <p:txBody>
          <a:bodyPr wrap="square">
            <a:spAutoFit/>
          </a:bodyPr>
          <a:lstStyle/>
          <a:p>
            <a:r>
              <a:rPr lang="en-US" altLang="zh-CN" sz="1000" b="0" dirty="0">
                <a:solidFill>
                  <a:srgbClr val="6A9955"/>
                </a:solidFill>
                <a:effectLst/>
                <a:latin typeface="Consolas" panose="020B0609020204030204" pitchFamily="49" charset="0"/>
              </a:rPr>
              <a:t># </a:t>
            </a:r>
            <a:r>
              <a:rPr lang="zh-CN" altLang="en-US" sz="1000" b="0" dirty="0">
                <a:solidFill>
                  <a:srgbClr val="6A9955"/>
                </a:solidFill>
                <a:effectLst/>
                <a:latin typeface="Consolas" panose="020B0609020204030204" pitchFamily="49" charset="0"/>
              </a:rPr>
              <a:t>划分训练集和测试集</a:t>
            </a:r>
            <a:endParaRPr lang="zh-CN" altLang="en-US" sz="1000" b="0" dirty="0">
              <a:solidFill>
                <a:srgbClr val="D4D4D4"/>
              </a:solidFill>
              <a:effectLst/>
              <a:latin typeface="Consolas" panose="020B0609020204030204" pitchFamily="49" charset="0"/>
            </a:endParaRPr>
          </a:p>
          <a:p>
            <a:r>
              <a:rPr lang="en-US" altLang="zh-CN" sz="1000" b="0" dirty="0">
                <a:solidFill>
                  <a:srgbClr val="C586C0"/>
                </a:solidFill>
                <a:effectLst/>
                <a:latin typeface="Consolas" panose="020B0609020204030204" pitchFamily="49" charset="0"/>
              </a:rPr>
              <a:t>from</a:t>
            </a:r>
            <a:r>
              <a:rPr lang="en-US" altLang="zh-CN" sz="1000" b="0" dirty="0">
                <a:solidFill>
                  <a:srgbClr val="D4D4D4"/>
                </a:solidFill>
                <a:effectLst/>
                <a:latin typeface="Consolas" panose="020B0609020204030204" pitchFamily="49" charset="0"/>
              </a:rPr>
              <a:t> </a:t>
            </a:r>
            <a:r>
              <a:rPr lang="en-US" altLang="zh-CN" sz="1000" b="0" dirty="0" err="1">
                <a:solidFill>
                  <a:srgbClr val="4EC9B0"/>
                </a:solidFill>
                <a:effectLst/>
                <a:latin typeface="Consolas" panose="020B0609020204030204" pitchFamily="49" charset="0"/>
              </a:rPr>
              <a:t>sklearn</a:t>
            </a:r>
            <a:r>
              <a:rPr lang="en-US" altLang="zh-CN" sz="1000" b="0" dirty="0" err="1">
                <a:solidFill>
                  <a:srgbClr val="D4D4D4"/>
                </a:solidFill>
                <a:effectLst/>
                <a:latin typeface="Consolas" panose="020B0609020204030204" pitchFamily="49" charset="0"/>
              </a:rPr>
              <a:t>.</a:t>
            </a:r>
            <a:r>
              <a:rPr lang="en-US" altLang="zh-CN" sz="1000" b="0" dirty="0" err="1">
                <a:solidFill>
                  <a:srgbClr val="4EC9B0"/>
                </a:solidFill>
                <a:effectLst/>
                <a:latin typeface="Consolas" panose="020B0609020204030204" pitchFamily="49" charset="0"/>
              </a:rPr>
              <a:t>model_selection</a:t>
            </a:r>
            <a:r>
              <a:rPr lang="en-US" altLang="zh-CN" sz="1000" b="0" dirty="0">
                <a:solidFill>
                  <a:srgbClr val="D4D4D4"/>
                </a:solidFill>
                <a:effectLst/>
                <a:latin typeface="Consolas" panose="020B0609020204030204" pitchFamily="49" charset="0"/>
              </a:rPr>
              <a:t> </a:t>
            </a:r>
            <a:r>
              <a:rPr lang="en-US" altLang="zh-CN" sz="1000" b="0" dirty="0">
                <a:solidFill>
                  <a:srgbClr val="C586C0"/>
                </a:solidFill>
                <a:effectLst/>
                <a:latin typeface="Consolas" panose="020B0609020204030204" pitchFamily="49" charset="0"/>
              </a:rPr>
              <a:t>import</a:t>
            </a:r>
            <a:r>
              <a:rPr lang="en-US" altLang="zh-CN" sz="1000" b="0" dirty="0">
                <a:solidFill>
                  <a:srgbClr val="D4D4D4"/>
                </a:solidFill>
                <a:effectLst/>
                <a:latin typeface="Consolas" panose="020B0609020204030204" pitchFamily="49" charset="0"/>
              </a:rPr>
              <a:t> </a:t>
            </a:r>
            <a:r>
              <a:rPr lang="en-US" altLang="zh-CN" sz="1000" b="0" dirty="0" err="1">
                <a:solidFill>
                  <a:srgbClr val="DCDCAA"/>
                </a:solidFill>
                <a:effectLst/>
                <a:latin typeface="Consolas" panose="020B0609020204030204" pitchFamily="49" charset="0"/>
              </a:rPr>
              <a:t>train_test_split</a:t>
            </a:r>
            <a:endParaRPr lang="en-US" altLang="zh-CN" sz="1000" b="0" dirty="0">
              <a:solidFill>
                <a:srgbClr val="D4D4D4"/>
              </a:solidFill>
              <a:effectLst/>
              <a:latin typeface="Consolas" panose="020B0609020204030204" pitchFamily="49" charset="0"/>
            </a:endParaRPr>
          </a:p>
          <a:p>
            <a:br>
              <a:rPr lang="en-US" altLang="zh-CN" sz="1000" b="0" dirty="0">
                <a:solidFill>
                  <a:srgbClr val="D4D4D4"/>
                </a:solidFill>
                <a:effectLst/>
                <a:latin typeface="Consolas" panose="020B0609020204030204" pitchFamily="49" charset="0"/>
              </a:rPr>
            </a:br>
            <a:r>
              <a:rPr lang="en-US" altLang="zh-CN" sz="1000" b="0" dirty="0">
                <a:solidFill>
                  <a:srgbClr val="6A9955"/>
                </a:solidFill>
                <a:effectLst/>
                <a:latin typeface="Consolas" panose="020B0609020204030204" pitchFamily="49" charset="0"/>
              </a:rPr>
              <a:t># </a:t>
            </a:r>
            <a:r>
              <a:rPr lang="zh-CN" altLang="en-US" sz="1000" b="0" dirty="0">
                <a:solidFill>
                  <a:srgbClr val="6A9955"/>
                </a:solidFill>
                <a:effectLst/>
                <a:latin typeface="Consolas" panose="020B0609020204030204" pitchFamily="49" charset="0"/>
              </a:rPr>
              <a:t>使用</a:t>
            </a:r>
            <a:r>
              <a:rPr lang="en-US" altLang="zh-CN" sz="1000" b="0" dirty="0" err="1">
                <a:solidFill>
                  <a:srgbClr val="6A9955"/>
                </a:solidFill>
                <a:effectLst/>
                <a:latin typeface="Consolas" panose="020B0609020204030204" pitchFamily="49" charset="0"/>
              </a:rPr>
              <a:t>train_test_split</a:t>
            </a:r>
            <a:r>
              <a:rPr lang="zh-CN" altLang="en-US" sz="1000" b="0" dirty="0">
                <a:solidFill>
                  <a:srgbClr val="6A9955"/>
                </a:solidFill>
                <a:effectLst/>
                <a:latin typeface="Consolas" panose="020B0609020204030204" pitchFamily="49" charset="0"/>
              </a:rPr>
              <a:t>函数实现数据集的划分</a:t>
            </a:r>
            <a:endParaRPr lang="zh-CN" altLang="en-US" sz="1000" b="0" dirty="0">
              <a:solidFill>
                <a:srgbClr val="D4D4D4"/>
              </a:solidFill>
              <a:effectLst/>
              <a:latin typeface="Consolas" panose="020B0609020204030204" pitchFamily="49" charset="0"/>
            </a:endParaRPr>
          </a:p>
          <a:p>
            <a:r>
              <a:rPr lang="en-US" altLang="zh-CN" sz="1000" b="0" dirty="0" err="1">
                <a:solidFill>
                  <a:srgbClr val="9CDCFE"/>
                </a:solidFill>
                <a:effectLst/>
                <a:latin typeface="Consolas" panose="020B0609020204030204" pitchFamily="49" charset="0"/>
              </a:rPr>
              <a:t>train</a:t>
            </a:r>
            <a:r>
              <a:rPr lang="en-US" altLang="zh-CN" sz="1000" b="0" dirty="0" err="1">
                <a:solidFill>
                  <a:srgbClr val="D4D4D4"/>
                </a:solidFill>
                <a:effectLst/>
                <a:latin typeface="Consolas" panose="020B0609020204030204" pitchFamily="49" charset="0"/>
              </a:rPr>
              <a:t>,</a:t>
            </a:r>
            <a:r>
              <a:rPr lang="en-US" altLang="zh-CN" sz="1000" b="0" dirty="0" err="1">
                <a:solidFill>
                  <a:srgbClr val="9CDCFE"/>
                </a:solidFill>
                <a:effectLst/>
                <a:latin typeface="Consolas" panose="020B0609020204030204" pitchFamily="49" charset="0"/>
              </a:rPr>
              <a:t>test</a:t>
            </a:r>
            <a:r>
              <a:rPr lang="en-US" altLang="zh-CN" sz="1000" b="0" dirty="0" err="1">
                <a:solidFill>
                  <a:srgbClr val="D4D4D4"/>
                </a:solidFill>
                <a:effectLst/>
                <a:latin typeface="Consolas" panose="020B0609020204030204" pitchFamily="49" charset="0"/>
              </a:rPr>
              <a:t>,</a:t>
            </a:r>
            <a:r>
              <a:rPr lang="en-US" altLang="zh-CN" sz="1000" b="0" dirty="0" err="1">
                <a:solidFill>
                  <a:srgbClr val="9CDCFE"/>
                </a:solidFill>
                <a:effectLst/>
                <a:latin typeface="Consolas" panose="020B0609020204030204" pitchFamily="49" charset="0"/>
              </a:rPr>
              <a:t>train_target</a:t>
            </a:r>
            <a:r>
              <a:rPr lang="en-US" altLang="zh-CN" sz="1000" b="0" dirty="0" err="1">
                <a:solidFill>
                  <a:srgbClr val="D4D4D4"/>
                </a:solidFill>
                <a:effectLst/>
                <a:latin typeface="Consolas" panose="020B0609020204030204" pitchFamily="49" charset="0"/>
              </a:rPr>
              <a:t>,</a:t>
            </a:r>
            <a:r>
              <a:rPr lang="en-US" altLang="zh-CN" sz="1000" b="0" dirty="0" err="1">
                <a:solidFill>
                  <a:srgbClr val="9CDCFE"/>
                </a:solidFill>
                <a:effectLst/>
                <a:latin typeface="Consolas" panose="020B0609020204030204" pitchFamily="49" charset="0"/>
              </a:rPr>
              <a:t>test_target</a:t>
            </a:r>
            <a:r>
              <a:rPr lang="en-US" altLang="zh-CN" sz="1000" b="0" dirty="0">
                <a:solidFill>
                  <a:srgbClr val="D4D4D4"/>
                </a:solidFill>
                <a:effectLst/>
                <a:latin typeface="Consolas" panose="020B0609020204030204" pitchFamily="49" charset="0"/>
              </a:rPr>
              <a:t>=</a:t>
            </a:r>
            <a:r>
              <a:rPr lang="en-US" altLang="zh-CN" sz="1000" b="0" dirty="0" err="1">
                <a:solidFill>
                  <a:srgbClr val="DCDCAA"/>
                </a:solidFill>
                <a:effectLst/>
                <a:latin typeface="Consolas" panose="020B0609020204030204" pitchFamily="49" charset="0"/>
              </a:rPr>
              <a:t>train_test_split</a:t>
            </a:r>
            <a:r>
              <a:rPr lang="en-US" altLang="zh-CN" sz="1000" b="0" dirty="0">
                <a:solidFill>
                  <a:srgbClr val="D4D4D4"/>
                </a:solidFill>
                <a:effectLst/>
                <a:latin typeface="Consolas" panose="020B0609020204030204" pitchFamily="49" charset="0"/>
              </a:rPr>
              <a:t>(</a:t>
            </a:r>
            <a:r>
              <a:rPr lang="en-US" altLang="zh-CN" sz="1000" b="0" dirty="0" err="1">
                <a:solidFill>
                  <a:srgbClr val="9CDCFE"/>
                </a:solidFill>
                <a:effectLst/>
                <a:latin typeface="Consolas" panose="020B0609020204030204" pitchFamily="49" charset="0"/>
              </a:rPr>
              <a:t>dataT</a:t>
            </a:r>
            <a:r>
              <a:rPr lang="en-US" altLang="zh-CN" sz="1000" b="0" dirty="0">
                <a:solidFill>
                  <a:srgbClr val="D4D4D4"/>
                </a:solidFill>
                <a:effectLst/>
                <a:latin typeface="Consolas" panose="020B0609020204030204" pitchFamily="49" charset="0"/>
              </a:rPr>
              <a:t>[:,:</a:t>
            </a:r>
            <a:r>
              <a:rPr lang="en-US" altLang="zh-CN" sz="1000" b="0" dirty="0">
                <a:solidFill>
                  <a:srgbClr val="B5CEA8"/>
                </a:solidFill>
                <a:effectLst/>
                <a:latin typeface="Consolas" panose="020B0609020204030204" pitchFamily="49" charset="0"/>
              </a:rPr>
              <a:t>6</a:t>
            </a:r>
            <a:r>
              <a:rPr lang="en-US" altLang="zh-CN" sz="1000" b="0" dirty="0">
                <a:solidFill>
                  <a:srgbClr val="D4D4D4"/>
                </a:solidFill>
                <a:effectLst/>
                <a:latin typeface="Consolas" panose="020B0609020204030204" pitchFamily="49" charset="0"/>
              </a:rPr>
              <a:t>],</a:t>
            </a:r>
            <a:r>
              <a:rPr lang="en-US" altLang="zh-CN" sz="1000" b="0" dirty="0" err="1">
                <a:solidFill>
                  <a:srgbClr val="9CDCFE"/>
                </a:solidFill>
                <a:effectLst/>
                <a:latin typeface="Consolas" panose="020B0609020204030204" pitchFamily="49" charset="0"/>
              </a:rPr>
              <a:t>dataT</a:t>
            </a:r>
            <a:r>
              <a:rPr lang="en-US" altLang="zh-CN" sz="1000" b="0" dirty="0">
                <a:solidFill>
                  <a:srgbClr val="D4D4D4"/>
                </a:solidFill>
                <a:effectLst/>
                <a:latin typeface="Consolas" panose="020B0609020204030204" pitchFamily="49" charset="0"/>
              </a:rPr>
              <a:t>[:,</a:t>
            </a:r>
            <a:r>
              <a:rPr lang="en-US" altLang="zh-CN" sz="1000" b="0" dirty="0">
                <a:solidFill>
                  <a:srgbClr val="B5CEA8"/>
                </a:solidFill>
                <a:effectLst/>
                <a:latin typeface="Consolas" panose="020B0609020204030204" pitchFamily="49" charset="0"/>
              </a:rPr>
              <a:t>6</a:t>
            </a:r>
            <a:r>
              <a:rPr lang="en-US" altLang="zh-CN" sz="1000" b="0" dirty="0">
                <a:solidFill>
                  <a:srgbClr val="D4D4D4"/>
                </a:solidFill>
                <a:effectLst/>
                <a:latin typeface="Consolas" panose="020B0609020204030204" pitchFamily="49" charset="0"/>
              </a:rPr>
              <a:t>],</a:t>
            </a:r>
            <a:r>
              <a:rPr lang="en-US" altLang="zh-CN" sz="1000" b="0" dirty="0" err="1">
                <a:solidFill>
                  <a:srgbClr val="9CDCFE"/>
                </a:solidFill>
                <a:effectLst/>
                <a:latin typeface="Consolas" panose="020B0609020204030204" pitchFamily="49" charset="0"/>
              </a:rPr>
              <a:t>test_size</a:t>
            </a:r>
            <a:r>
              <a:rPr lang="en-US" altLang="zh-CN" sz="1000" b="0" dirty="0">
                <a:solidFill>
                  <a:srgbClr val="D4D4D4"/>
                </a:solidFill>
                <a:effectLst/>
                <a:latin typeface="Consolas" panose="020B0609020204030204" pitchFamily="49" charset="0"/>
              </a:rPr>
              <a:t> = </a:t>
            </a:r>
            <a:r>
              <a:rPr lang="en-US" altLang="zh-CN" sz="1000" b="0" dirty="0">
                <a:solidFill>
                  <a:srgbClr val="B5CEA8"/>
                </a:solidFill>
                <a:effectLst/>
                <a:latin typeface="Consolas" panose="020B0609020204030204" pitchFamily="49" charset="0"/>
              </a:rPr>
              <a:t>0.2</a:t>
            </a:r>
            <a:r>
              <a:rPr lang="en-US" altLang="zh-CN" sz="1000" b="0" dirty="0">
                <a:solidFill>
                  <a:srgbClr val="D4D4D4"/>
                </a:solidFill>
                <a:effectLst/>
                <a:latin typeface="Consolas" panose="020B0609020204030204" pitchFamily="49" charset="0"/>
              </a:rPr>
              <a:t>)</a:t>
            </a:r>
          </a:p>
          <a:p>
            <a:br>
              <a:rPr lang="en-US" altLang="zh-CN" sz="1000" b="0" dirty="0">
                <a:solidFill>
                  <a:srgbClr val="D4D4D4"/>
                </a:solidFill>
                <a:effectLst/>
                <a:latin typeface="Consolas" panose="020B0609020204030204" pitchFamily="49" charset="0"/>
              </a:rPr>
            </a:br>
            <a:r>
              <a:rPr lang="en-US" altLang="zh-CN" sz="1000" b="0" dirty="0" err="1">
                <a:solidFill>
                  <a:srgbClr val="9CDCFE"/>
                </a:solidFill>
                <a:effectLst/>
                <a:latin typeface="Consolas" panose="020B0609020204030204" pitchFamily="49" charset="0"/>
              </a:rPr>
              <a:t>train_target</a:t>
            </a:r>
            <a:r>
              <a:rPr lang="en-US" altLang="zh-CN" sz="1000" b="0" dirty="0">
                <a:solidFill>
                  <a:srgbClr val="D4D4D4"/>
                </a:solidFill>
                <a:effectLst/>
                <a:latin typeface="Consolas" panose="020B0609020204030204" pitchFamily="49" charset="0"/>
              </a:rPr>
              <a:t>=</a:t>
            </a:r>
            <a:r>
              <a:rPr lang="en-US" altLang="zh-CN" sz="1000" b="0" dirty="0" err="1">
                <a:solidFill>
                  <a:srgbClr val="9CDCFE"/>
                </a:solidFill>
                <a:effectLst/>
                <a:latin typeface="Consolas" panose="020B0609020204030204" pitchFamily="49" charset="0"/>
              </a:rPr>
              <a:t>train_target</a:t>
            </a:r>
            <a:r>
              <a:rPr lang="en-US" altLang="zh-CN" sz="1000" b="0" dirty="0" err="1">
                <a:solidFill>
                  <a:srgbClr val="D4D4D4"/>
                </a:solidFill>
                <a:effectLst/>
                <a:latin typeface="Consolas" panose="020B0609020204030204" pitchFamily="49" charset="0"/>
              </a:rPr>
              <a:t>.astype</a:t>
            </a:r>
            <a:r>
              <a:rPr lang="en-US" altLang="zh-CN" sz="1000" b="0" dirty="0">
                <a:solidFill>
                  <a:srgbClr val="D4D4D4"/>
                </a:solidFill>
                <a:effectLst/>
                <a:latin typeface="Consolas" panose="020B0609020204030204" pitchFamily="49" charset="0"/>
              </a:rPr>
              <a:t>(</a:t>
            </a:r>
            <a:r>
              <a:rPr lang="en-US" altLang="zh-CN" sz="1000" b="0" dirty="0">
                <a:solidFill>
                  <a:srgbClr val="4EC9B0"/>
                </a:solidFill>
                <a:effectLst/>
                <a:latin typeface="Consolas" panose="020B0609020204030204" pitchFamily="49" charset="0"/>
              </a:rPr>
              <a:t>int</a:t>
            </a:r>
            <a:r>
              <a:rPr lang="en-US" altLang="zh-CN" sz="1000" b="0" dirty="0">
                <a:solidFill>
                  <a:srgbClr val="D4D4D4"/>
                </a:solidFill>
                <a:effectLst/>
                <a:latin typeface="Consolas" panose="020B0609020204030204" pitchFamily="49" charset="0"/>
              </a:rPr>
              <a:t>)</a:t>
            </a:r>
          </a:p>
          <a:p>
            <a:r>
              <a:rPr lang="en-US" altLang="zh-CN" sz="1000" b="0" dirty="0" err="1">
                <a:solidFill>
                  <a:srgbClr val="9CDCFE"/>
                </a:solidFill>
                <a:effectLst/>
                <a:latin typeface="Consolas" panose="020B0609020204030204" pitchFamily="49" charset="0"/>
              </a:rPr>
              <a:t>test_target</a:t>
            </a:r>
            <a:r>
              <a:rPr lang="en-US" altLang="zh-CN" sz="1000" b="0" dirty="0">
                <a:solidFill>
                  <a:srgbClr val="D4D4D4"/>
                </a:solidFill>
                <a:effectLst/>
                <a:latin typeface="Consolas" panose="020B0609020204030204" pitchFamily="49" charset="0"/>
              </a:rPr>
              <a:t>=</a:t>
            </a:r>
            <a:r>
              <a:rPr lang="en-US" altLang="zh-CN" sz="1000" b="0" dirty="0" err="1">
                <a:solidFill>
                  <a:srgbClr val="9CDCFE"/>
                </a:solidFill>
                <a:effectLst/>
                <a:latin typeface="Consolas" panose="020B0609020204030204" pitchFamily="49" charset="0"/>
              </a:rPr>
              <a:t>test_target</a:t>
            </a:r>
            <a:r>
              <a:rPr lang="en-US" altLang="zh-CN" sz="1000" b="0" dirty="0" err="1">
                <a:solidFill>
                  <a:srgbClr val="D4D4D4"/>
                </a:solidFill>
                <a:effectLst/>
                <a:latin typeface="Consolas" panose="020B0609020204030204" pitchFamily="49" charset="0"/>
              </a:rPr>
              <a:t>.astype</a:t>
            </a:r>
            <a:r>
              <a:rPr lang="en-US" altLang="zh-CN" sz="1000" b="0" dirty="0">
                <a:solidFill>
                  <a:srgbClr val="D4D4D4"/>
                </a:solidFill>
                <a:effectLst/>
                <a:latin typeface="Consolas" panose="020B0609020204030204" pitchFamily="49" charset="0"/>
              </a:rPr>
              <a:t>(</a:t>
            </a:r>
            <a:r>
              <a:rPr lang="en-US" altLang="zh-CN" sz="1000" b="0" dirty="0">
                <a:solidFill>
                  <a:srgbClr val="4EC9B0"/>
                </a:solidFill>
                <a:effectLst/>
                <a:latin typeface="Consolas" panose="020B0609020204030204" pitchFamily="49" charset="0"/>
              </a:rPr>
              <a:t>int</a:t>
            </a:r>
            <a:r>
              <a:rPr lang="en-US" altLang="zh-CN" sz="1000" b="0" dirty="0">
                <a:solidFill>
                  <a:srgbClr val="D4D4D4"/>
                </a:solidFill>
                <a:effectLst/>
                <a:latin typeface="Consolas" panose="020B0609020204030204" pitchFamily="49" charset="0"/>
              </a:rPr>
              <a:t>)</a:t>
            </a:r>
          </a:p>
        </p:txBody>
      </p:sp>
      <p:sp>
        <p:nvSpPr>
          <p:cNvPr id="46108" name="TextBox 13"/>
          <p:cNvSpPr txBox="1">
            <a:spLocks noChangeArrowheads="1"/>
          </p:cNvSpPr>
          <p:nvPr/>
        </p:nvSpPr>
        <p:spPr bwMode="auto">
          <a:xfrm>
            <a:off x="1245640" y="1409184"/>
            <a:ext cx="2285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r" eaLnBrk="1" hangingPunct="1"/>
            <a:r>
              <a:rPr lang="zh-CN" altLang="en-US" sz="1800" b="1" dirty="0">
                <a:solidFill>
                  <a:schemeClr val="bg1"/>
                </a:solidFill>
                <a:latin typeface="微软雅黑" pitchFamily="34" charset="-122"/>
                <a:ea typeface="微软雅黑" pitchFamily="34" charset="-122"/>
              </a:rPr>
              <a:t>划分训练集和数据集</a:t>
            </a:r>
          </a:p>
        </p:txBody>
      </p:sp>
      <p:sp>
        <p:nvSpPr>
          <p:cNvPr id="46105" name="TextBox 14"/>
          <p:cNvSpPr txBox="1">
            <a:spLocks noChangeArrowheads="1"/>
          </p:cNvSpPr>
          <p:nvPr/>
        </p:nvSpPr>
        <p:spPr bwMode="auto">
          <a:xfrm>
            <a:off x="5428962" y="1270684"/>
            <a:ext cx="23924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800" b="1" dirty="0">
                <a:solidFill>
                  <a:schemeClr val="bg1"/>
                </a:solidFill>
                <a:latin typeface="微软雅黑" pitchFamily="34" charset="-122"/>
                <a:ea typeface="微软雅黑" pitchFamily="34" charset="-122"/>
              </a:rPr>
              <a:t>基于划分的数据集</a:t>
            </a:r>
            <a:endParaRPr lang="en-US" altLang="zh-CN" sz="1800" b="1" dirty="0">
              <a:solidFill>
                <a:schemeClr val="bg1"/>
              </a:solidFill>
              <a:latin typeface="微软雅黑" pitchFamily="34" charset="-122"/>
              <a:ea typeface="微软雅黑" pitchFamily="34" charset="-122"/>
            </a:endParaRPr>
          </a:p>
          <a:p>
            <a:pPr algn="ctr" eaLnBrk="1" hangingPunct="1"/>
            <a:r>
              <a:rPr lang="zh-CN" altLang="en-US" sz="1800" b="1" dirty="0">
                <a:solidFill>
                  <a:schemeClr val="bg1"/>
                </a:solidFill>
                <a:latin typeface="微软雅黑" pitchFamily="34" charset="-122"/>
                <a:ea typeface="微软雅黑" pitchFamily="34" charset="-122"/>
              </a:rPr>
              <a:t>构建</a:t>
            </a:r>
            <a:r>
              <a:rPr lang="en-US" altLang="zh-CN" sz="1800" b="1" dirty="0">
                <a:solidFill>
                  <a:schemeClr val="bg1"/>
                </a:solidFill>
                <a:latin typeface="微软雅黑" pitchFamily="34" charset="-122"/>
                <a:ea typeface="微软雅黑" pitchFamily="34" charset="-122"/>
              </a:rPr>
              <a:t>C4.5</a:t>
            </a:r>
            <a:r>
              <a:rPr lang="zh-CN" altLang="en-US" sz="1800" b="1" dirty="0">
                <a:solidFill>
                  <a:schemeClr val="bg1"/>
                </a:solidFill>
                <a:latin typeface="微软雅黑" pitchFamily="34" charset="-122"/>
                <a:ea typeface="微软雅黑" pitchFamily="34" charset="-122"/>
              </a:rPr>
              <a:t>决策树模型</a:t>
            </a:r>
          </a:p>
        </p:txBody>
      </p:sp>
      <p:sp>
        <p:nvSpPr>
          <p:cNvPr id="9" name="TextBox 15"/>
          <p:cNvSpPr txBox="1"/>
          <p:nvPr/>
        </p:nvSpPr>
        <p:spPr bwMode="auto">
          <a:xfrm>
            <a:off x="5336697" y="2464346"/>
            <a:ext cx="3538738" cy="861774"/>
          </a:xfrm>
          <a:prstGeom prst="rect">
            <a:avLst/>
          </a:prstGeom>
          <a:noFill/>
        </p:spPr>
        <p:txBody>
          <a:bodyPr wrap="square">
            <a:spAutoFit/>
          </a:bodyPr>
          <a:lstStyle/>
          <a:p>
            <a:r>
              <a:rPr lang="en-US" altLang="zh-CN" sz="1000" b="0" dirty="0">
                <a:solidFill>
                  <a:srgbClr val="6A9955"/>
                </a:solidFill>
                <a:effectLst/>
                <a:latin typeface="Consolas" panose="020B0609020204030204" pitchFamily="49" charset="0"/>
              </a:rPr>
              <a:t>#</a:t>
            </a:r>
            <a:r>
              <a:rPr lang="zh-CN" altLang="en-US" sz="1000" dirty="0">
                <a:solidFill>
                  <a:srgbClr val="6A9955"/>
                </a:solidFill>
                <a:latin typeface="Consolas" panose="020B0609020204030204" pitchFamily="49" charset="0"/>
              </a:rPr>
              <a:t>导入决策树模型库</a:t>
            </a:r>
            <a:endParaRPr lang="zh-CN" altLang="en-US" sz="1000" b="0" dirty="0">
              <a:solidFill>
                <a:srgbClr val="D4D4D4"/>
              </a:solidFill>
              <a:effectLst/>
              <a:latin typeface="Consolas" panose="020B0609020204030204" pitchFamily="49" charset="0"/>
            </a:endParaRPr>
          </a:p>
          <a:p>
            <a:r>
              <a:rPr lang="en-US" altLang="zh-CN" sz="1000" b="0" dirty="0">
                <a:solidFill>
                  <a:srgbClr val="C586C0"/>
                </a:solidFill>
                <a:effectLst/>
                <a:latin typeface="Consolas" panose="020B0609020204030204" pitchFamily="49" charset="0"/>
              </a:rPr>
              <a:t>from</a:t>
            </a:r>
            <a:r>
              <a:rPr lang="en-US" altLang="zh-CN" sz="1000" b="0" dirty="0">
                <a:solidFill>
                  <a:srgbClr val="D4D4D4"/>
                </a:solidFill>
                <a:effectLst/>
                <a:latin typeface="Consolas" panose="020B0609020204030204" pitchFamily="49" charset="0"/>
              </a:rPr>
              <a:t> </a:t>
            </a:r>
            <a:r>
              <a:rPr lang="en-US" altLang="zh-CN" sz="1000" b="0" dirty="0" err="1">
                <a:solidFill>
                  <a:srgbClr val="4EC9B0"/>
                </a:solidFill>
                <a:effectLst/>
                <a:latin typeface="Consolas" panose="020B0609020204030204" pitchFamily="49" charset="0"/>
              </a:rPr>
              <a:t>sklearn</a:t>
            </a:r>
            <a:r>
              <a:rPr lang="en-US" altLang="zh-CN" sz="1000" b="0" dirty="0" err="1">
                <a:solidFill>
                  <a:srgbClr val="D4D4D4"/>
                </a:solidFill>
                <a:effectLst/>
                <a:latin typeface="Consolas" panose="020B0609020204030204" pitchFamily="49" charset="0"/>
              </a:rPr>
              <a:t>.</a:t>
            </a:r>
            <a:r>
              <a:rPr lang="en-US" altLang="zh-CN" sz="1000" b="0" dirty="0" err="1">
                <a:solidFill>
                  <a:srgbClr val="4EC9B0"/>
                </a:solidFill>
                <a:effectLst/>
                <a:latin typeface="Consolas" panose="020B0609020204030204" pitchFamily="49" charset="0"/>
              </a:rPr>
              <a:t>tree</a:t>
            </a:r>
            <a:r>
              <a:rPr lang="en-US" altLang="zh-CN" sz="1000" b="0" dirty="0">
                <a:solidFill>
                  <a:srgbClr val="D4D4D4"/>
                </a:solidFill>
                <a:effectLst/>
                <a:latin typeface="Consolas" panose="020B0609020204030204" pitchFamily="49" charset="0"/>
              </a:rPr>
              <a:t> </a:t>
            </a:r>
            <a:r>
              <a:rPr lang="en-US" altLang="zh-CN" sz="1000" b="0" dirty="0">
                <a:solidFill>
                  <a:srgbClr val="C586C0"/>
                </a:solidFill>
                <a:effectLst/>
                <a:latin typeface="Consolas" panose="020B0609020204030204" pitchFamily="49" charset="0"/>
              </a:rPr>
              <a:t>import</a:t>
            </a:r>
            <a:r>
              <a:rPr lang="en-US" altLang="zh-CN" sz="1000" b="0" dirty="0">
                <a:solidFill>
                  <a:srgbClr val="D4D4D4"/>
                </a:solidFill>
                <a:effectLst/>
                <a:latin typeface="Consolas" panose="020B0609020204030204" pitchFamily="49" charset="0"/>
              </a:rPr>
              <a:t> </a:t>
            </a:r>
            <a:r>
              <a:rPr lang="en-US" altLang="zh-CN" sz="1000" b="0" dirty="0" err="1">
                <a:solidFill>
                  <a:srgbClr val="4EC9B0"/>
                </a:solidFill>
                <a:effectLst/>
                <a:latin typeface="Consolas" panose="020B0609020204030204" pitchFamily="49" charset="0"/>
              </a:rPr>
              <a:t>DecisionTreeClassifier</a:t>
            </a:r>
            <a:endParaRPr lang="en-US" altLang="zh-CN" sz="1000" b="0" dirty="0">
              <a:solidFill>
                <a:srgbClr val="D4D4D4"/>
              </a:solidFill>
              <a:effectLst/>
              <a:latin typeface="Consolas" panose="020B0609020204030204" pitchFamily="49" charset="0"/>
            </a:endParaRPr>
          </a:p>
          <a:p>
            <a:br>
              <a:rPr lang="en-US" altLang="zh-CN" sz="1000" b="0" dirty="0">
                <a:solidFill>
                  <a:srgbClr val="D4D4D4"/>
                </a:solidFill>
                <a:effectLst/>
                <a:latin typeface="Consolas" panose="020B0609020204030204" pitchFamily="49" charset="0"/>
              </a:rPr>
            </a:br>
            <a:r>
              <a:rPr lang="en-US" altLang="zh-CN" sz="1000" b="0" dirty="0">
                <a:solidFill>
                  <a:srgbClr val="6A9955"/>
                </a:solidFill>
                <a:effectLst/>
                <a:latin typeface="Consolas" panose="020B0609020204030204" pitchFamily="49" charset="0"/>
              </a:rPr>
              <a:t>#</a:t>
            </a:r>
            <a:r>
              <a:rPr lang="zh-CN" altLang="en-US" sz="1000" b="0" dirty="0">
                <a:solidFill>
                  <a:srgbClr val="6A9955"/>
                </a:solidFill>
                <a:effectLst/>
                <a:latin typeface="Consolas" panose="020B0609020204030204" pitchFamily="49" charset="0"/>
              </a:rPr>
              <a:t>构建决策树模型</a:t>
            </a:r>
            <a:r>
              <a:rPr lang="en-US" altLang="zh-CN" sz="1000" b="0" dirty="0" err="1">
                <a:solidFill>
                  <a:srgbClr val="6A9955"/>
                </a:solidFill>
                <a:effectLst/>
                <a:latin typeface="Consolas" panose="020B0609020204030204" pitchFamily="49" charset="0"/>
              </a:rPr>
              <a:t>clf</a:t>
            </a:r>
            <a:r>
              <a:rPr lang="zh-CN" altLang="en-US" sz="1000" b="0" dirty="0">
                <a:solidFill>
                  <a:srgbClr val="6A9955"/>
                </a:solidFill>
                <a:effectLst/>
                <a:latin typeface="Consolas" panose="020B0609020204030204" pitchFamily="49" charset="0"/>
              </a:rPr>
              <a:t>，初始深度设置为</a:t>
            </a:r>
            <a:r>
              <a:rPr lang="en-US" altLang="zh-CN" sz="1000" b="0" dirty="0">
                <a:solidFill>
                  <a:srgbClr val="6A9955"/>
                </a:solidFill>
                <a:effectLst/>
                <a:latin typeface="Consolas" panose="020B0609020204030204" pitchFamily="49" charset="0"/>
              </a:rPr>
              <a:t>8</a:t>
            </a:r>
            <a:endParaRPr lang="en-US" altLang="zh-CN" sz="1000" b="0" dirty="0">
              <a:solidFill>
                <a:srgbClr val="D4D4D4"/>
              </a:solidFill>
              <a:effectLst/>
              <a:latin typeface="Consolas" panose="020B0609020204030204" pitchFamily="49" charset="0"/>
            </a:endParaRPr>
          </a:p>
          <a:p>
            <a:r>
              <a:rPr lang="en-US" altLang="zh-CN" sz="1000" b="0" dirty="0" err="1">
                <a:solidFill>
                  <a:srgbClr val="9CDCFE"/>
                </a:solidFill>
                <a:effectLst/>
                <a:latin typeface="Consolas" panose="020B0609020204030204" pitchFamily="49" charset="0"/>
              </a:rPr>
              <a:t>clf</a:t>
            </a:r>
            <a:r>
              <a:rPr lang="en-US" altLang="zh-CN" sz="1000" b="0" dirty="0">
                <a:solidFill>
                  <a:srgbClr val="D4D4D4"/>
                </a:solidFill>
                <a:effectLst/>
                <a:latin typeface="Consolas" panose="020B0609020204030204" pitchFamily="49" charset="0"/>
              </a:rPr>
              <a:t> = </a:t>
            </a:r>
            <a:r>
              <a:rPr lang="en-US" altLang="zh-CN" sz="1000" b="0" dirty="0" err="1">
                <a:solidFill>
                  <a:srgbClr val="4EC9B0"/>
                </a:solidFill>
                <a:effectLst/>
                <a:latin typeface="Consolas" panose="020B0609020204030204" pitchFamily="49" charset="0"/>
              </a:rPr>
              <a:t>DecisionTreeClassifier</a:t>
            </a:r>
            <a:r>
              <a:rPr lang="en-US" altLang="zh-CN" sz="1000" b="0" dirty="0">
                <a:solidFill>
                  <a:srgbClr val="D4D4D4"/>
                </a:solidFill>
                <a:effectLst/>
                <a:latin typeface="Consolas" panose="020B0609020204030204" pitchFamily="49" charset="0"/>
              </a:rPr>
              <a:t>(</a:t>
            </a:r>
            <a:r>
              <a:rPr lang="en-US" altLang="zh-CN" sz="1000" b="0" dirty="0" err="1">
                <a:solidFill>
                  <a:srgbClr val="9CDCFE"/>
                </a:solidFill>
                <a:effectLst/>
                <a:latin typeface="Consolas" panose="020B0609020204030204" pitchFamily="49" charset="0"/>
              </a:rPr>
              <a:t>max_depth</a:t>
            </a:r>
            <a:r>
              <a:rPr lang="en-US" altLang="zh-CN" sz="1000" b="0" dirty="0">
                <a:solidFill>
                  <a:srgbClr val="D4D4D4"/>
                </a:solidFill>
                <a:effectLst/>
                <a:latin typeface="Consolas" panose="020B0609020204030204" pitchFamily="49" charset="0"/>
              </a:rPr>
              <a:t>=</a:t>
            </a:r>
            <a:r>
              <a:rPr lang="en-US" altLang="zh-CN" sz="1000" b="0" dirty="0">
                <a:solidFill>
                  <a:srgbClr val="B5CEA8"/>
                </a:solidFill>
                <a:effectLst/>
                <a:latin typeface="Consolas" panose="020B0609020204030204" pitchFamily="49" charset="0"/>
              </a:rPr>
              <a:t>8</a:t>
            </a:r>
            <a:r>
              <a:rPr lang="en-US" altLang="zh-CN" sz="1000" b="0" dirty="0">
                <a:solidFill>
                  <a:srgbClr val="D4D4D4"/>
                </a:solidFill>
                <a:effectLst/>
                <a:latin typeface="Consolas" panose="020B0609020204030204" pitchFamily="49" charset="0"/>
              </a:rPr>
              <a:t>)</a:t>
            </a:r>
          </a:p>
        </p:txBody>
      </p:sp>
      <p:pic>
        <p:nvPicPr>
          <p:cNvPr id="46087"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411163" y="365125"/>
            <a:ext cx="8208496"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使用</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C4.5</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决策树分别对空气质量，水环境质量，土壤环境质量进行评价模型的建立</a:t>
            </a: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6108"/>
                                        </p:tgtEl>
                                        <p:attrNameLst>
                                          <p:attrName>style.visibility</p:attrName>
                                        </p:attrNameLst>
                                      </p:cBhvr>
                                      <p:to>
                                        <p:strVal val="visible"/>
                                      </p:to>
                                    </p:set>
                                    <p:animEffect transition="in" filter="wipe(down)">
                                      <p:cBhvr>
                                        <p:cTn id="10" dur="500"/>
                                        <p:tgtEl>
                                          <p:spTgt spid="4610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6105"/>
                                        </p:tgtEl>
                                        <p:attrNameLst>
                                          <p:attrName>style.visibility</p:attrName>
                                        </p:attrNameLst>
                                      </p:cBhvr>
                                      <p:to>
                                        <p:strVal val="visible"/>
                                      </p:to>
                                    </p:set>
                                    <p:animEffect transition="in" filter="wipe(down)">
                                      <p:cBhvr>
                                        <p:cTn id="13" dur="500"/>
                                        <p:tgtEl>
                                          <p:spTgt spid="4610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6108" grpId="0"/>
      <p:bldP spid="46105"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1985763" y="1522617"/>
            <a:ext cx="4901012" cy="754739"/>
            <a:chOff x="1212260" y="1390592"/>
            <a:chExt cx="4902901" cy="754830"/>
          </a:xfrm>
        </p:grpSpPr>
        <p:sp>
          <p:nvSpPr>
            <p:cNvPr id="5" name="TextBox 12"/>
            <p:cNvSpPr txBox="1"/>
            <p:nvPr/>
          </p:nvSpPr>
          <p:spPr>
            <a:xfrm>
              <a:off x="1212260" y="1745264"/>
              <a:ext cx="4902901" cy="400158"/>
            </a:xfrm>
            <a:prstGeom prst="rect">
              <a:avLst/>
            </a:prstGeom>
            <a:noFill/>
          </p:spPr>
          <p:txBody>
            <a:bodyPr wrap="square">
              <a:spAutoFit/>
            </a:bodyPr>
            <a:lstStyle/>
            <a:p>
              <a:r>
                <a:rPr lang="en-US" altLang="zh-CN" sz="1000" b="0" dirty="0">
                  <a:solidFill>
                    <a:srgbClr val="9CDCFE"/>
                  </a:solidFill>
                  <a:effectLst/>
                  <a:latin typeface="Consolas" panose="020B0609020204030204" pitchFamily="49" charset="0"/>
                </a:rPr>
                <a:t>scores</a:t>
              </a:r>
              <a:r>
                <a:rPr lang="en-US" altLang="zh-CN" sz="1000" b="0" dirty="0">
                  <a:solidFill>
                    <a:srgbClr val="D4D4D4"/>
                  </a:solidFill>
                  <a:effectLst/>
                  <a:latin typeface="Consolas" panose="020B0609020204030204" pitchFamily="49" charset="0"/>
                </a:rPr>
                <a:t> = </a:t>
              </a:r>
              <a:r>
                <a:rPr lang="en-US" altLang="zh-CN" sz="1000" b="0" dirty="0" err="1">
                  <a:solidFill>
                    <a:srgbClr val="DCDCAA"/>
                  </a:solidFill>
                  <a:effectLst/>
                  <a:latin typeface="Consolas" panose="020B0609020204030204" pitchFamily="49" charset="0"/>
                </a:rPr>
                <a:t>cross_val_score</a:t>
              </a:r>
              <a:r>
                <a:rPr lang="en-US" altLang="zh-CN" sz="1000" b="0" dirty="0">
                  <a:solidFill>
                    <a:srgbClr val="D4D4D4"/>
                  </a:solidFill>
                  <a:effectLst/>
                  <a:latin typeface="Consolas" panose="020B0609020204030204" pitchFamily="49" charset="0"/>
                </a:rPr>
                <a:t>(</a:t>
              </a:r>
              <a:r>
                <a:rPr lang="en-US" altLang="zh-CN" sz="1000" b="0" dirty="0" err="1">
                  <a:solidFill>
                    <a:srgbClr val="9CDCFE"/>
                  </a:solidFill>
                  <a:effectLst/>
                  <a:latin typeface="Consolas" panose="020B0609020204030204" pitchFamily="49" charset="0"/>
                </a:rPr>
                <a:t>clf</a:t>
              </a:r>
              <a:r>
                <a:rPr lang="en-US" altLang="zh-CN" sz="1000" b="0" dirty="0">
                  <a:solidFill>
                    <a:srgbClr val="D4D4D4"/>
                  </a:solidFill>
                  <a:effectLst/>
                  <a:latin typeface="Consolas" panose="020B0609020204030204" pitchFamily="49" charset="0"/>
                </a:rPr>
                <a:t>, </a:t>
              </a:r>
              <a:r>
                <a:rPr lang="en-US" altLang="zh-CN" sz="1000" b="0" dirty="0">
                  <a:solidFill>
                    <a:srgbClr val="9CDCFE"/>
                  </a:solidFill>
                  <a:effectLst/>
                  <a:latin typeface="Consolas" panose="020B0609020204030204" pitchFamily="49" charset="0"/>
                </a:rPr>
                <a:t>train</a:t>
              </a:r>
              <a:r>
                <a:rPr lang="en-US" altLang="zh-CN" sz="1000" b="0" dirty="0">
                  <a:solidFill>
                    <a:srgbClr val="D4D4D4"/>
                  </a:solidFill>
                  <a:effectLst/>
                  <a:latin typeface="Consolas" panose="020B0609020204030204" pitchFamily="49" charset="0"/>
                </a:rPr>
                <a:t>*</a:t>
              </a:r>
              <a:r>
                <a:rPr lang="en-US" altLang="zh-CN" sz="1000" b="0" dirty="0">
                  <a:solidFill>
                    <a:srgbClr val="B5CEA8"/>
                  </a:solidFill>
                  <a:effectLst/>
                  <a:latin typeface="Consolas" panose="020B0609020204030204" pitchFamily="49" charset="0"/>
                </a:rPr>
                <a:t>30</a:t>
              </a:r>
              <a:r>
                <a:rPr lang="en-US" altLang="zh-CN" sz="1000" b="0" dirty="0">
                  <a:solidFill>
                    <a:srgbClr val="D4D4D4"/>
                  </a:solidFill>
                  <a:effectLst/>
                  <a:latin typeface="Consolas" panose="020B0609020204030204" pitchFamily="49" charset="0"/>
                </a:rPr>
                <a:t>, </a:t>
              </a:r>
              <a:r>
                <a:rPr lang="en-US" altLang="zh-CN" sz="1000" b="0" dirty="0" err="1">
                  <a:solidFill>
                    <a:srgbClr val="9CDCFE"/>
                  </a:solidFill>
                  <a:effectLst/>
                  <a:latin typeface="Consolas" panose="020B0609020204030204" pitchFamily="49" charset="0"/>
                </a:rPr>
                <a:t>train_target</a:t>
              </a:r>
              <a:r>
                <a:rPr lang="en-US" altLang="zh-CN" sz="1000" b="0" dirty="0">
                  <a:solidFill>
                    <a:srgbClr val="D4D4D4"/>
                  </a:solidFill>
                  <a:effectLst/>
                  <a:latin typeface="Consolas" panose="020B0609020204030204" pitchFamily="49" charset="0"/>
                </a:rPr>
                <a:t>, </a:t>
              </a:r>
              <a:r>
                <a:rPr lang="en-US" altLang="zh-CN" sz="1000" b="0" dirty="0">
                  <a:solidFill>
                    <a:srgbClr val="9CDCFE"/>
                  </a:solidFill>
                  <a:effectLst/>
                  <a:latin typeface="Consolas" panose="020B0609020204030204" pitchFamily="49" charset="0"/>
                </a:rPr>
                <a:t>cv</a:t>
              </a:r>
              <a:r>
                <a:rPr lang="en-US" altLang="zh-CN" sz="1000" b="0" dirty="0">
                  <a:solidFill>
                    <a:srgbClr val="D4D4D4"/>
                  </a:solidFill>
                  <a:effectLst/>
                  <a:latin typeface="Consolas" panose="020B0609020204030204" pitchFamily="49" charset="0"/>
                </a:rPr>
                <a:t>=</a:t>
              </a:r>
              <a:r>
                <a:rPr lang="en-US" altLang="zh-CN" sz="1000" b="0" dirty="0">
                  <a:solidFill>
                    <a:srgbClr val="B5CEA8"/>
                  </a:solidFill>
                  <a:effectLst/>
                  <a:latin typeface="Consolas" panose="020B0609020204030204" pitchFamily="49" charset="0"/>
                </a:rPr>
                <a:t>3</a:t>
              </a:r>
              <a:r>
                <a:rPr lang="en-US" altLang="zh-CN" sz="1000" b="0" dirty="0">
                  <a:solidFill>
                    <a:srgbClr val="D4D4D4"/>
                  </a:solidFill>
                  <a:effectLst/>
                  <a:latin typeface="Consolas" panose="020B0609020204030204" pitchFamily="49" charset="0"/>
                </a:rPr>
                <a:t>) </a:t>
              </a:r>
            </a:p>
            <a:p>
              <a:r>
                <a:rPr lang="en-US" altLang="zh-CN" sz="1000" b="0" dirty="0">
                  <a:solidFill>
                    <a:srgbClr val="DCDCAA"/>
                  </a:solidFill>
                  <a:effectLst/>
                  <a:latin typeface="Consolas" panose="020B0609020204030204" pitchFamily="49" charset="0"/>
                </a:rPr>
                <a:t>print</a:t>
              </a:r>
              <a:r>
                <a:rPr lang="en-US" altLang="zh-CN" sz="1000" b="0" dirty="0">
                  <a:solidFill>
                    <a:srgbClr val="D4D4D4"/>
                  </a:solidFill>
                  <a:effectLst/>
                  <a:latin typeface="Consolas" panose="020B0609020204030204" pitchFamily="49" charset="0"/>
                </a:rPr>
                <a:t>(</a:t>
              </a:r>
              <a:r>
                <a:rPr lang="en-US" altLang="zh-CN" sz="1000" b="0" dirty="0">
                  <a:solidFill>
                    <a:srgbClr val="CE9178"/>
                  </a:solidFill>
                  <a:effectLst/>
                  <a:latin typeface="Consolas" panose="020B0609020204030204" pitchFamily="49" charset="0"/>
                </a:rPr>
                <a:t>"ROC AUC Decision Tree: "</a:t>
              </a:r>
              <a:r>
                <a:rPr lang="en-US" altLang="zh-CN" sz="1000" b="0" dirty="0">
                  <a:solidFill>
                    <a:srgbClr val="D4D4D4"/>
                  </a:solidFill>
                  <a:effectLst/>
                  <a:latin typeface="Consolas" panose="020B0609020204030204" pitchFamily="49" charset="0"/>
                </a:rPr>
                <a:t>, </a:t>
              </a:r>
              <a:r>
                <a:rPr lang="en-US" altLang="zh-CN" sz="1000" b="0" dirty="0" err="1">
                  <a:solidFill>
                    <a:srgbClr val="4EC9B0"/>
                  </a:solidFill>
                  <a:effectLst/>
                  <a:latin typeface="Consolas" panose="020B0609020204030204" pitchFamily="49" charset="0"/>
                </a:rPr>
                <a:t>np</a:t>
              </a:r>
              <a:r>
                <a:rPr lang="en-US" altLang="zh-CN" sz="1000" b="0" dirty="0" err="1">
                  <a:solidFill>
                    <a:srgbClr val="D4D4D4"/>
                  </a:solidFill>
                  <a:effectLst/>
                  <a:latin typeface="Consolas" panose="020B0609020204030204" pitchFamily="49" charset="0"/>
                </a:rPr>
                <a:t>.</a:t>
              </a:r>
              <a:r>
                <a:rPr lang="en-US" altLang="zh-CN" sz="1000" b="0" dirty="0" err="1">
                  <a:solidFill>
                    <a:srgbClr val="DCDCAA"/>
                  </a:solidFill>
                  <a:effectLst/>
                  <a:latin typeface="Consolas" panose="020B0609020204030204" pitchFamily="49" charset="0"/>
                </a:rPr>
                <a:t>mean</a:t>
              </a:r>
              <a:r>
                <a:rPr lang="en-US" altLang="zh-CN" sz="1000" b="0" dirty="0">
                  <a:solidFill>
                    <a:srgbClr val="D4D4D4"/>
                  </a:solidFill>
                  <a:effectLst/>
                  <a:latin typeface="Consolas" panose="020B0609020204030204" pitchFamily="49" charset="0"/>
                </a:rPr>
                <a:t>(</a:t>
              </a:r>
              <a:r>
                <a:rPr lang="en-US" altLang="zh-CN" sz="1000" b="0" dirty="0">
                  <a:solidFill>
                    <a:srgbClr val="9CDCFE"/>
                  </a:solidFill>
                  <a:effectLst/>
                  <a:latin typeface="Consolas" panose="020B0609020204030204" pitchFamily="49" charset="0"/>
                </a:rPr>
                <a:t>scores</a:t>
              </a:r>
              <a:r>
                <a:rPr lang="en-US" altLang="zh-CN" sz="1000" b="0" dirty="0">
                  <a:solidFill>
                    <a:srgbClr val="D4D4D4"/>
                  </a:solidFill>
                  <a:effectLst/>
                  <a:latin typeface="Consolas" panose="020B0609020204030204" pitchFamily="49" charset="0"/>
                </a:rPr>
                <a:t>), </a:t>
              </a:r>
              <a:r>
                <a:rPr lang="en-US" altLang="zh-CN" sz="1000" b="0" dirty="0" err="1">
                  <a:solidFill>
                    <a:srgbClr val="4EC9B0"/>
                  </a:solidFill>
                  <a:effectLst/>
                  <a:latin typeface="Consolas" panose="020B0609020204030204" pitchFamily="49" charset="0"/>
                </a:rPr>
                <a:t>np</a:t>
              </a:r>
              <a:r>
                <a:rPr lang="en-US" altLang="zh-CN" sz="1000" b="0" dirty="0" err="1">
                  <a:solidFill>
                    <a:srgbClr val="D4D4D4"/>
                  </a:solidFill>
                  <a:effectLst/>
                  <a:latin typeface="Consolas" panose="020B0609020204030204" pitchFamily="49" charset="0"/>
                </a:rPr>
                <a:t>.</a:t>
              </a:r>
              <a:r>
                <a:rPr lang="en-US" altLang="zh-CN" sz="1000" b="0" dirty="0" err="1">
                  <a:solidFill>
                    <a:srgbClr val="DCDCAA"/>
                  </a:solidFill>
                  <a:effectLst/>
                  <a:latin typeface="Consolas" panose="020B0609020204030204" pitchFamily="49" charset="0"/>
                </a:rPr>
                <a:t>std</a:t>
              </a:r>
              <a:r>
                <a:rPr lang="en-US" altLang="zh-CN" sz="1000" b="0" dirty="0">
                  <a:solidFill>
                    <a:srgbClr val="D4D4D4"/>
                  </a:solidFill>
                  <a:effectLst/>
                  <a:latin typeface="Consolas" panose="020B0609020204030204" pitchFamily="49" charset="0"/>
                </a:rPr>
                <a:t>(</a:t>
              </a:r>
              <a:r>
                <a:rPr lang="en-US" altLang="zh-CN" sz="1000" b="0" dirty="0">
                  <a:solidFill>
                    <a:srgbClr val="9CDCFE"/>
                  </a:solidFill>
                  <a:effectLst/>
                  <a:latin typeface="Consolas" panose="020B0609020204030204" pitchFamily="49" charset="0"/>
                </a:rPr>
                <a:t>scores</a:t>
              </a:r>
              <a:r>
                <a:rPr lang="en-US" altLang="zh-CN" sz="1000" b="0" dirty="0">
                  <a:solidFill>
                    <a:srgbClr val="D4D4D4"/>
                  </a:solidFill>
                  <a:effectLst/>
                  <a:latin typeface="Consolas" panose="020B0609020204030204" pitchFamily="49" charset="0"/>
                </a:rPr>
                <a:t>))</a:t>
              </a:r>
            </a:p>
          </p:txBody>
        </p:sp>
        <p:sp>
          <p:nvSpPr>
            <p:cNvPr id="46108" name="TextBox 13"/>
            <p:cNvSpPr txBox="1">
              <a:spLocks noChangeArrowheads="1"/>
            </p:cNvSpPr>
            <p:nvPr/>
          </p:nvSpPr>
          <p:spPr bwMode="auto">
            <a:xfrm>
              <a:off x="1808612" y="1390592"/>
              <a:ext cx="3319513" cy="27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200" b="1" dirty="0">
                  <a:solidFill>
                    <a:schemeClr val="bg1"/>
                  </a:solidFill>
                  <a:latin typeface="华文中宋" panose="02010600040101010101" pitchFamily="2" charset="-122"/>
                  <a:ea typeface="华文中宋" panose="02010600040101010101" pitchFamily="2" charset="-122"/>
                </a:rPr>
                <a:t>首先使用</a:t>
              </a:r>
              <a:r>
                <a:rPr lang="en-US" altLang="zh-CN" sz="1200" b="1" dirty="0" err="1">
                  <a:solidFill>
                    <a:schemeClr val="bg1"/>
                  </a:solidFill>
                  <a:latin typeface="华文中宋" panose="02010600040101010101" pitchFamily="2" charset="-122"/>
                  <a:ea typeface="华文中宋" panose="02010600040101010101" pitchFamily="2" charset="-122"/>
                </a:rPr>
                <a:t>cross_val_score</a:t>
              </a:r>
              <a:r>
                <a:rPr lang="zh-CN" altLang="en-US" sz="1200" b="1" dirty="0">
                  <a:solidFill>
                    <a:schemeClr val="bg1"/>
                  </a:solidFill>
                  <a:latin typeface="华文中宋" panose="02010600040101010101" pitchFamily="2" charset="-122"/>
                  <a:ea typeface="华文中宋" panose="02010600040101010101" pitchFamily="2" charset="-122"/>
                </a:rPr>
                <a:t>函数初步评测模型</a:t>
              </a:r>
            </a:p>
          </p:txBody>
        </p:sp>
      </p:grpSp>
      <p:pic>
        <p:nvPicPr>
          <p:cNvPr id="46087"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455846" y="284833"/>
            <a:ext cx="8208496" cy="787523"/>
          </a:xfrm>
          <a:prstGeom prst="rect">
            <a:avLst/>
          </a:prstGeom>
          <a:noFill/>
        </p:spPr>
        <p:txBody>
          <a:bodyPr wrap="square">
            <a:spAutoFit/>
          </a:bodyPr>
          <a:lstStyle/>
          <a:p>
            <a:pPr defTabSz="684213" eaLnBrk="1" fontAlgn="auto" hangingPunct="1">
              <a:lnSpc>
                <a:spcPct val="150000"/>
              </a:lnSpc>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使用</a:t>
            </a:r>
            <a:r>
              <a:rPr lang="en-US" altLang="zh-CN" sz="1600" dirty="0" err="1">
                <a:solidFill>
                  <a:schemeClr val="bg1"/>
                </a:solidFill>
                <a:latin typeface="微软雅黑" panose="020B0503020204020204" pitchFamily="34" charset="-122"/>
                <a:ea typeface="微软雅黑" panose="020B0503020204020204" pitchFamily="34" charset="-122"/>
              </a:rPr>
              <a:t>validation_curve</a:t>
            </a:r>
            <a:r>
              <a:rPr lang="zh-CN" altLang="en-US" sz="1600" dirty="0">
                <a:solidFill>
                  <a:schemeClr val="bg1"/>
                </a:solidFill>
                <a:latin typeface="微软雅黑" panose="020B0503020204020204" pitchFamily="34" charset="-122"/>
                <a:ea typeface="微软雅黑" panose="020B0503020204020204" pitchFamily="34" charset="-122"/>
              </a:rPr>
              <a:t>计算不同深度训练集和测试集交叉验证得分。通过图表来选取最合适的深度值，对模型进行评估</a:t>
            </a:r>
            <a:endParaRPr lang="zh-CN" altLang="en-US" sz="1400" dirty="0">
              <a:solidFill>
                <a:schemeClr val="bg1"/>
              </a:solidFill>
              <a:latin typeface="微软雅黑" panose="020B0503020204020204" pitchFamily="34" charset="-122"/>
              <a:ea typeface="微软雅黑" panose="020B0503020204020204" pitchFamily="34" charset="-122"/>
              <a:sym typeface="Arial" pitchFamily="34" charset="0"/>
            </a:endParaRPr>
          </a:p>
        </p:txBody>
      </p:sp>
      <p:cxnSp>
        <p:nvCxnSpPr>
          <p:cNvPr id="28" name="直接箭头连接符 27">
            <a:extLst>
              <a:ext uri="{FF2B5EF4-FFF2-40B4-BE49-F238E27FC236}">
                <a16:creationId xmlns:a16="http://schemas.microsoft.com/office/drawing/2014/main" id="{E8CCF153-F38A-4BFA-85D6-0789F31D827B}"/>
              </a:ext>
            </a:extLst>
          </p:cNvPr>
          <p:cNvCxnSpPr>
            <a:stCxn id="5" idx="2"/>
          </p:cNvCxnSpPr>
          <p:nvPr/>
        </p:nvCxnSpPr>
        <p:spPr>
          <a:xfrm>
            <a:off x="4436269" y="2277356"/>
            <a:ext cx="0" cy="9901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1" name="图片 30">
            <a:extLst>
              <a:ext uri="{FF2B5EF4-FFF2-40B4-BE49-F238E27FC236}">
                <a16:creationId xmlns:a16="http://schemas.microsoft.com/office/drawing/2014/main" id="{03585A6B-38A2-4DE9-B237-14E45980D06D}"/>
              </a:ext>
            </a:extLst>
          </p:cNvPr>
          <p:cNvPicPr>
            <a:picLocks noChangeAspect="1"/>
          </p:cNvPicPr>
          <p:nvPr/>
        </p:nvPicPr>
        <p:blipFill>
          <a:blip r:embed="rId4"/>
          <a:stretch>
            <a:fillRect/>
          </a:stretch>
        </p:blipFill>
        <p:spPr>
          <a:xfrm>
            <a:off x="1916555" y="3349518"/>
            <a:ext cx="5039428" cy="247685"/>
          </a:xfrm>
          <a:prstGeom prst="rect">
            <a:avLst/>
          </a:prstGeom>
        </p:spPr>
      </p:pic>
      <p:sp>
        <p:nvSpPr>
          <p:cNvPr id="32" name="文本框 31">
            <a:extLst>
              <a:ext uri="{FF2B5EF4-FFF2-40B4-BE49-F238E27FC236}">
                <a16:creationId xmlns:a16="http://schemas.microsoft.com/office/drawing/2014/main" id="{BF8EFC4F-4823-431D-8342-2D7696A81CCF}"/>
              </a:ext>
            </a:extLst>
          </p:cNvPr>
          <p:cNvSpPr txBox="1"/>
          <p:nvPr/>
        </p:nvSpPr>
        <p:spPr>
          <a:xfrm>
            <a:off x="2738554" y="3829093"/>
            <a:ext cx="3395429" cy="292388"/>
          </a:xfrm>
          <a:prstGeom prst="rect">
            <a:avLst/>
          </a:prstGeom>
          <a:noFill/>
        </p:spPr>
        <p:txBody>
          <a:bodyPr wrap="square" rtlCol="0">
            <a:spAutoFit/>
          </a:bodyPr>
          <a:lstStyle/>
          <a:p>
            <a:r>
              <a:rPr lang="zh-CN" altLang="en-US" dirty="0">
                <a:solidFill>
                  <a:schemeClr val="bg1"/>
                </a:solidFill>
                <a:latin typeface="华文中宋" panose="02010600040101010101" pitchFamily="2" charset="-122"/>
                <a:ea typeface="华文中宋" panose="02010600040101010101" pitchFamily="2" charset="-122"/>
              </a:rPr>
              <a:t>得到模型的对于训练集的平均分数和标准差</a:t>
            </a:r>
          </a:p>
        </p:txBody>
      </p:sp>
    </p:spTree>
    <p:extLst>
      <p:ext uri="{BB962C8B-B14F-4D97-AF65-F5344CB8AC3E}">
        <p14:creationId xmlns:p14="http://schemas.microsoft.com/office/powerpoint/2010/main" val="4097218359"/>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decel="6666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400" fill="hold"/>
                                        <p:tgtEl>
                                          <p:spTgt spid="4"/>
                                        </p:tgtEl>
                                        <p:attrNameLst>
                                          <p:attrName>ppt_x</p:attrName>
                                        </p:attrNameLst>
                                      </p:cBhvr>
                                      <p:tavLst>
                                        <p:tav tm="0">
                                          <p:val>
                                            <p:strVal val="0-#ppt_w/2"/>
                                          </p:val>
                                        </p:tav>
                                        <p:tav tm="100000">
                                          <p:val>
                                            <p:strVal val="#ppt_x"/>
                                          </p:val>
                                        </p:tav>
                                      </p:tavLst>
                                    </p:anim>
                                    <p:anim calcmode="lin" valueType="num">
                                      <p:cBhvr additive="base">
                                        <p:cTn id="8" dur="4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bwMode="auto">
          <a:xfrm>
            <a:off x="202080" y="1664115"/>
            <a:ext cx="4235635" cy="3416320"/>
          </a:xfrm>
          <a:prstGeom prst="rect">
            <a:avLst/>
          </a:prstGeom>
          <a:noFill/>
        </p:spPr>
        <p:txBody>
          <a:bodyPr wrap="square">
            <a:spAutoFit/>
          </a:bodyPr>
          <a:lstStyle/>
          <a:p>
            <a:r>
              <a:rPr lang="en-US" altLang="zh-CN" sz="800" b="0" dirty="0">
                <a:solidFill>
                  <a:srgbClr val="C586C0"/>
                </a:solidFill>
                <a:effectLst/>
                <a:latin typeface="Consolas" panose="020B0609020204030204" pitchFamily="49" charset="0"/>
              </a:rPr>
              <a:t>from</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sklearn</a:t>
            </a:r>
            <a:r>
              <a:rPr lang="en-US" altLang="zh-CN" sz="800" b="0" dirty="0" err="1">
                <a:solidFill>
                  <a:srgbClr val="D4D4D4"/>
                </a:solidFill>
                <a:effectLst/>
                <a:latin typeface="Consolas" panose="020B0609020204030204" pitchFamily="49" charset="0"/>
              </a:rPr>
              <a:t>.</a:t>
            </a:r>
            <a:r>
              <a:rPr lang="en-US" altLang="zh-CN" sz="800" b="0" dirty="0" err="1">
                <a:solidFill>
                  <a:srgbClr val="4EC9B0"/>
                </a:solidFill>
                <a:effectLst/>
                <a:latin typeface="Consolas" panose="020B0609020204030204" pitchFamily="49" charset="0"/>
              </a:rPr>
              <a:t>model_selection</a:t>
            </a:r>
            <a:r>
              <a:rPr lang="en-US" altLang="zh-CN" sz="800" b="0" dirty="0">
                <a:solidFill>
                  <a:srgbClr val="D4D4D4"/>
                </a:solidFill>
                <a:effectLst/>
                <a:latin typeface="Consolas" panose="020B0609020204030204" pitchFamily="49" charset="0"/>
              </a:rPr>
              <a:t> </a:t>
            </a:r>
            <a:r>
              <a:rPr lang="en-US" altLang="zh-CN" sz="800" b="0" dirty="0">
                <a:solidFill>
                  <a:srgbClr val="C586C0"/>
                </a:solidFill>
                <a:effectLst/>
                <a:latin typeface="Consolas" panose="020B0609020204030204" pitchFamily="49" charset="0"/>
              </a:rPr>
              <a:t>import</a:t>
            </a:r>
            <a:r>
              <a:rPr lang="en-US" altLang="zh-CN" sz="800" b="0" dirty="0">
                <a:solidFill>
                  <a:srgbClr val="D4D4D4"/>
                </a:solidFill>
                <a:effectLst/>
                <a:latin typeface="Consolas" panose="020B0609020204030204" pitchFamily="49" charset="0"/>
              </a:rPr>
              <a:t> </a:t>
            </a:r>
            <a:r>
              <a:rPr lang="en-US" altLang="zh-CN" sz="800" b="0" dirty="0" err="1">
                <a:solidFill>
                  <a:srgbClr val="DCDCAA"/>
                </a:solidFill>
                <a:effectLst/>
                <a:latin typeface="Consolas" panose="020B0609020204030204" pitchFamily="49" charset="0"/>
              </a:rPr>
              <a:t>learning_curve</a:t>
            </a:r>
            <a:endParaRPr lang="en-US" altLang="zh-CN" sz="800" b="0" dirty="0">
              <a:solidFill>
                <a:srgbClr val="D4D4D4"/>
              </a:solidFill>
              <a:effectLst/>
              <a:latin typeface="Consolas" panose="020B0609020204030204" pitchFamily="49" charset="0"/>
            </a:endParaRPr>
          </a:p>
          <a:p>
            <a:br>
              <a:rPr lang="en-US" altLang="zh-CN" sz="800" b="0" dirty="0">
                <a:solidFill>
                  <a:srgbClr val="D4D4D4"/>
                </a:solidFill>
                <a:effectLst/>
                <a:latin typeface="Consolas" panose="020B0609020204030204" pitchFamily="49" charset="0"/>
              </a:rPr>
            </a:br>
            <a:br>
              <a:rPr lang="en-US" altLang="zh-CN" sz="800" b="0" dirty="0">
                <a:solidFill>
                  <a:srgbClr val="D4D4D4"/>
                </a:solidFill>
                <a:effectLst/>
                <a:latin typeface="Consolas" panose="020B0609020204030204" pitchFamily="49" charset="0"/>
              </a:rPr>
            </a:br>
            <a:r>
              <a:rPr lang="en-US" altLang="zh-CN" sz="800" b="0" dirty="0">
                <a:solidFill>
                  <a:srgbClr val="569CD6"/>
                </a:solidFill>
                <a:effectLst/>
                <a:latin typeface="Consolas" panose="020B0609020204030204" pitchFamily="49" charset="0"/>
              </a:rPr>
              <a:t>def</a:t>
            </a:r>
            <a:r>
              <a:rPr lang="en-US" altLang="zh-CN" sz="800" b="0" dirty="0">
                <a:solidFill>
                  <a:srgbClr val="D4D4D4"/>
                </a:solidFill>
                <a:effectLst/>
                <a:latin typeface="Consolas" panose="020B0609020204030204" pitchFamily="49" charset="0"/>
              </a:rPr>
              <a:t> </a:t>
            </a:r>
            <a:r>
              <a:rPr lang="en-US" altLang="zh-CN" sz="800" b="0" dirty="0" err="1">
                <a:solidFill>
                  <a:srgbClr val="DCDCAA"/>
                </a:solidFill>
                <a:effectLst/>
                <a:latin typeface="Consolas" panose="020B0609020204030204" pitchFamily="49" charset="0"/>
              </a:rPr>
              <a:t>plot_learning_curve</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estimator</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X</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y</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ylim</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1.1</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cv</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3</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n_jobs</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1</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train_sizes</a:t>
            </a:r>
            <a:r>
              <a:rPr lang="en-US" altLang="zh-CN" sz="800" b="0" dirty="0">
                <a:solidFill>
                  <a:srgbClr val="D4D4D4"/>
                </a:solidFill>
                <a:effectLst/>
                <a:latin typeface="Consolas" panose="020B0609020204030204" pitchFamily="49" charset="0"/>
              </a:rPr>
              <a:t>=</a:t>
            </a:r>
            <a:r>
              <a:rPr lang="en-US" altLang="zh-CN" sz="800" b="0" dirty="0" err="1">
                <a:solidFill>
                  <a:srgbClr val="4EC9B0"/>
                </a:solidFill>
                <a:effectLst/>
                <a:latin typeface="Consolas" panose="020B0609020204030204" pitchFamily="49" charset="0"/>
              </a:rPr>
              <a:t>np</a:t>
            </a:r>
            <a:r>
              <a:rPr lang="en-US" altLang="zh-CN" sz="800" b="0" dirty="0" err="1">
                <a:solidFill>
                  <a:srgbClr val="D4D4D4"/>
                </a:solidFill>
                <a:effectLst/>
                <a:latin typeface="Consolas" panose="020B0609020204030204" pitchFamily="49" charset="0"/>
              </a:rPr>
              <a:t>.</a:t>
            </a:r>
            <a:r>
              <a:rPr lang="en-US" altLang="zh-CN" sz="800" b="0" dirty="0" err="1">
                <a:solidFill>
                  <a:srgbClr val="DCDCAA"/>
                </a:solidFill>
                <a:effectLst/>
                <a:latin typeface="Consolas" panose="020B0609020204030204" pitchFamily="49" charset="0"/>
              </a:rPr>
              <a:t>linspace</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.1</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1.0</a:t>
            </a:r>
            <a:r>
              <a:rPr lang="en-US" altLang="zh-CN" sz="800" b="0" dirty="0">
                <a:solidFill>
                  <a:srgbClr val="D4D4D4"/>
                </a:solidFill>
                <a:effectLst/>
                <a:latin typeface="Consolas" panose="020B0609020204030204" pitchFamily="49" charset="0"/>
              </a:rPr>
              <a:t>, </a:t>
            </a:r>
            <a:r>
              <a:rPr lang="en-US" altLang="zh-CN" sz="800" b="0" dirty="0">
                <a:solidFill>
                  <a:srgbClr val="B5CEA8"/>
                </a:solidFill>
                <a:effectLst/>
                <a:latin typeface="Consolas" panose="020B0609020204030204" pitchFamily="49" charset="0"/>
              </a:rPr>
              <a:t>5</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scoring</a:t>
            </a:r>
            <a:r>
              <a:rPr lang="en-US" altLang="zh-CN" sz="800" b="0" dirty="0">
                <a:solidFill>
                  <a:srgbClr val="D4D4D4"/>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None</a:t>
            </a:r>
            <a:r>
              <a:rPr lang="en-US" altLang="zh-CN" sz="800" b="0" dirty="0">
                <a:solidFill>
                  <a:srgbClr val="D4D4D4"/>
                </a:solidFill>
                <a:effectLst/>
                <a:latin typeface="Consolas" panose="020B0609020204030204" pitchFamily="49" charset="0"/>
              </a:rPr>
              <a:t>):</a:t>
            </a:r>
          </a:p>
          <a:p>
            <a:br>
              <a:rPr lang="en-US" altLang="zh-CN" sz="800" b="0" dirty="0">
                <a:solidFill>
                  <a:srgbClr val="D4D4D4"/>
                </a:solidFill>
                <a:effectLst/>
                <a:latin typeface="Consolas" panose="020B0609020204030204" pitchFamily="49" charset="0"/>
              </a:rPr>
            </a:b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plt</a:t>
            </a:r>
            <a:r>
              <a:rPr lang="en-US" altLang="zh-CN" sz="800" b="0" dirty="0" err="1">
                <a:solidFill>
                  <a:srgbClr val="D4D4D4"/>
                </a:solidFill>
                <a:effectLst/>
                <a:latin typeface="Consolas" panose="020B0609020204030204" pitchFamily="49" charset="0"/>
              </a:rPr>
              <a:t>.</a:t>
            </a:r>
            <a:r>
              <a:rPr lang="en-US" altLang="zh-CN" sz="800" b="0" dirty="0" err="1">
                <a:solidFill>
                  <a:srgbClr val="DCDCAA"/>
                </a:solidFill>
                <a:effectLst/>
                <a:latin typeface="Consolas" panose="020B0609020204030204" pitchFamily="49" charset="0"/>
              </a:rPr>
              <a:t>title</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%s</a:t>
            </a:r>
            <a:r>
              <a:rPr lang="en-US" altLang="zh-CN" sz="800" b="0" dirty="0">
                <a:solidFill>
                  <a:srgbClr val="CE9178"/>
                </a:solidFill>
                <a:effectLst/>
                <a:latin typeface="Consolas" panose="020B0609020204030204" pitchFamily="49" charset="0"/>
              </a:rPr>
              <a:t> —learning curve"</a:t>
            </a:r>
            <a:r>
              <a:rPr lang="en-US" altLang="zh-CN" sz="800" b="0" dirty="0">
                <a:solidFill>
                  <a:srgbClr val="D4D4D4"/>
                </a:solidFill>
                <a:effectLst/>
                <a:latin typeface="Consolas" panose="020B0609020204030204" pitchFamily="49" charset="0"/>
              </a:rPr>
              <a:t> % </a:t>
            </a:r>
            <a:r>
              <a:rPr lang="en-US" altLang="zh-CN" sz="800" b="0" dirty="0">
                <a:solidFill>
                  <a:srgbClr val="4EC9B0"/>
                </a:solidFill>
                <a:effectLst/>
                <a:latin typeface="Consolas" panose="020B0609020204030204" pitchFamily="49" charset="0"/>
              </a:rPr>
              <a:t>type</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estimator</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__name__</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plt</a:t>
            </a:r>
            <a:r>
              <a:rPr lang="en-US" altLang="zh-CN" sz="800" b="0" dirty="0" err="1">
                <a:solidFill>
                  <a:srgbClr val="D4D4D4"/>
                </a:solidFill>
                <a:effectLst/>
                <a:latin typeface="Consolas" panose="020B0609020204030204" pitchFamily="49" charset="0"/>
              </a:rPr>
              <a:t>.</a:t>
            </a:r>
            <a:r>
              <a:rPr lang="en-US" altLang="zh-CN" sz="800" b="0" dirty="0" err="1">
                <a:solidFill>
                  <a:srgbClr val="DCDCAA"/>
                </a:solidFill>
                <a:effectLst/>
                <a:latin typeface="Consolas" panose="020B0609020204030204" pitchFamily="49" charset="0"/>
              </a:rPr>
              <a:t>ylim</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ylim</a:t>
            </a: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plt</a:t>
            </a:r>
            <a:r>
              <a:rPr lang="en-US" altLang="zh-CN" sz="800" b="0" dirty="0" err="1">
                <a:solidFill>
                  <a:srgbClr val="D4D4D4"/>
                </a:solidFill>
                <a:effectLst/>
                <a:latin typeface="Consolas" panose="020B0609020204030204" pitchFamily="49" charset="0"/>
              </a:rPr>
              <a:t>.</a:t>
            </a:r>
            <a:r>
              <a:rPr lang="en-US" altLang="zh-CN" sz="800" b="0" dirty="0" err="1">
                <a:solidFill>
                  <a:srgbClr val="DCDCAA"/>
                </a:solidFill>
                <a:effectLst/>
                <a:latin typeface="Consolas" panose="020B0609020204030204" pitchFamily="49" charset="0"/>
              </a:rPr>
              <a:t>grid</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plt</a:t>
            </a:r>
            <a:r>
              <a:rPr lang="en-US" altLang="zh-CN" sz="800" b="0" dirty="0" err="1">
                <a:solidFill>
                  <a:srgbClr val="D4D4D4"/>
                </a:solidFill>
                <a:effectLst/>
                <a:latin typeface="Consolas" panose="020B0609020204030204" pitchFamily="49" charset="0"/>
              </a:rPr>
              <a:t>.</a:t>
            </a:r>
            <a:r>
              <a:rPr lang="en-US" altLang="zh-CN" sz="800" b="0" dirty="0" err="1">
                <a:solidFill>
                  <a:srgbClr val="DCDCAA"/>
                </a:solidFill>
                <a:effectLst/>
                <a:latin typeface="Consolas" panose="020B0609020204030204" pitchFamily="49" charset="0"/>
              </a:rPr>
              <a:t>xlabel</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"train set"</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plt</a:t>
            </a:r>
            <a:r>
              <a:rPr lang="en-US" altLang="zh-CN" sz="800" b="0" dirty="0" err="1">
                <a:solidFill>
                  <a:srgbClr val="D4D4D4"/>
                </a:solidFill>
                <a:effectLst/>
                <a:latin typeface="Consolas" panose="020B0609020204030204" pitchFamily="49" charset="0"/>
              </a:rPr>
              <a:t>.</a:t>
            </a:r>
            <a:r>
              <a:rPr lang="en-US" altLang="zh-CN" sz="800" b="0" dirty="0" err="1">
                <a:solidFill>
                  <a:srgbClr val="DCDCAA"/>
                </a:solidFill>
                <a:effectLst/>
                <a:latin typeface="Consolas" panose="020B0609020204030204" pitchFamily="49" charset="0"/>
              </a:rPr>
              <a:t>ylabel</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"score"</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train_sizes</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train_scores</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validation_scores</a:t>
            </a:r>
            <a:r>
              <a:rPr lang="en-US" altLang="zh-CN" sz="800" b="0" dirty="0">
                <a:solidFill>
                  <a:srgbClr val="D4D4D4"/>
                </a:solidFill>
                <a:effectLst/>
                <a:latin typeface="Consolas" panose="020B0609020204030204" pitchFamily="49" charset="0"/>
              </a:rPr>
              <a:t> = </a:t>
            </a:r>
            <a:r>
              <a:rPr lang="en-US" altLang="zh-CN" sz="800" b="0" dirty="0" err="1">
                <a:solidFill>
                  <a:srgbClr val="DCDCAA"/>
                </a:solidFill>
                <a:effectLst/>
                <a:latin typeface="Consolas" panose="020B0609020204030204" pitchFamily="49" charset="0"/>
              </a:rPr>
              <a:t>learning_curve</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estimator</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X</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y</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cv</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cv</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n_jobs</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n_jobs</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train_sizes</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train_sizes</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scoring</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scoring</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train_scores_mean</a:t>
            </a:r>
            <a:r>
              <a:rPr lang="en-US" altLang="zh-CN" sz="800" b="0" dirty="0">
                <a:solidFill>
                  <a:srgbClr val="D4D4D4"/>
                </a:solidFill>
                <a:effectLst/>
                <a:latin typeface="Consolas" panose="020B0609020204030204" pitchFamily="49" charset="0"/>
              </a:rPr>
              <a:t> = </a:t>
            </a:r>
            <a:r>
              <a:rPr lang="en-US" altLang="zh-CN" sz="800" b="0" dirty="0" err="1">
                <a:solidFill>
                  <a:srgbClr val="4EC9B0"/>
                </a:solidFill>
                <a:effectLst/>
                <a:latin typeface="Consolas" panose="020B0609020204030204" pitchFamily="49" charset="0"/>
              </a:rPr>
              <a:t>np</a:t>
            </a:r>
            <a:r>
              <a:rPr lang="en-US" altLang="zh-CN" sz="800" b="0" dirty="0" err="1">
                <a:solidFill>
                  <a:srgbClr val="D4D4D4"/>
                </a:solidFill>
                <a:effectLst/>
                <a:latin typeface="Consolas" panose="020B0609020204030204" pitchFamily="49" charset="0"/>
              </a:rPr>
              <a:t>.</a:t>
            </a:r>
            <a:r>
              <a:rPr lang="en-US" altLang="zh-CN" sz="800" b="0" dirty="0" err="1">
                <a:solidFill>
                  <a:srgbClr val="DCDCAA"/>
                </a:solidFill>
                <a:effectLst/>
                <a:latin typeface="Consolas" panose="020B0609020204030204" pitchFamily="49" charset="0"/>
              </a:rPr>
              <a:t>mean</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train_scores</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axis</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1</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validation_scores_mean</a:t>
            </a:r>
            <a:r>
              <a:rPr lang="en-US" altLang="zh-CN" sz="800" b="0" dirty="0">
                <a:solidFill>
                  <a:srgbClr val="D4D4D4"/>
                </a:solidFill>
                <a:effectLst/>
                <a:latin typeface="Consolas" panose="020B0609020204030204" pitchFamily="49" charset="0"/>
              </a:rPr>
              <a:t> = </a:t>
            </a:r>
            <a:r>
              <a:rPr lang="en-US" altLang="zh-CN" sz="800" b="0" dirty="0" err="1">
                <a:solidFill>
                  <a:srgbClr val="4EC9B0"/>
                </a:solidFill>
                <a:effectLst/>
                <a:latin typeface="Consolas" panose="020B0609020204030204" pitchFamily="49" charset="0"/>
              </a:rPr>
              <a:t>np</a:t>
            </a:r>
            <a:r>
              <a:rPr lang="en-US" altLang="zh-CN" sz="800" b="0" dirty="0" err="1">
                <a:solidFill>
                  <a:srgbClr val="D4D4D4"/>
                </a:solidFill>
                <a:effectLst/>
                <a:latin typeface="Consolas" panose="020B0609020204030204" pitchFamily="49" charset="0"/>
              </a:rPr>
              <a:t>.</a:t>
            </a:r>
            <a:r>
              <a:rPr lang="en-US" altLang="zh-CN" sz="800" b="0" dirty="0" err="1">
                <a:solidFill>
                  <a:srgbClr val="DCDCAA"/>
                </a:solidFill>
                <a:effectLst/>
                <a:latin typeface="Consolas" panose="020B0609020204030204" pitchFamily="49" charset="0"/>
              </a:rPr>
              <a:t>mean</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validation_scores</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axis</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1</a:t>
            </a:r>
            <a:r>
              <a:rPr lang="en-US" altLang="zh-CN" sz="800" b="0" dirty="0">
                <a:solidFill>
                  <a:srgbClr val="D4D4D4"/>
                </a:solidFill>
                <a:effectLst/>
                <a:latin typeface="Consolas" panose="020B0609020204030204" pitchFamily="49" charset="0"/>
              </a:rPr>
              <a:t>)</a:t>
            </a:r>
          </a:p>
          <a:p>
            <a:br>
              <a:rPr lang="en-US" altLang="zh-CN" sz="800" b="0" dirty="0">
                <a:solidFill>
                  <a:srgbClr val="D4D4D4"/>
                </a:solidFill>
                <a:effectLst/>
                <a:latin typeface="Consolas" panose="020B0609020204030204" pitchFamily="49" charset="0"/>
              </a:rPr>
            </a:br>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plt</a:t>
            </a:r>
            <a:r>
              <a:rPr lang="en-US" altLang="zh-CN" sz="800" b="0" dirty="0" err="1">
                <a:solidFill>
                  <a:srgbClr val="D4D4D4"/>
                </a:solidFill>
                <a:effectLst/>
                <a:latin typeface="Consolas" panose="020B0609020204030204" pitchFamily="49" charset="0"/>
              </a:rPr>
              <a:t>.</a:t>
            </a:r>
            <a:r>
              <a:rPr lang="en-US" altLang="zh-CN" sz="800" b="0" dirty="0" err="1">
                <a:solidFill>
                  <a:srgbClr val="DCDCAA"/>
                </a:solidFill>
                <a:effectLst/>
                <a:latin typeface="Consolas" panose="020B0609020204030204" pitchFamily="49" charset="0"/>
              </a:rPr>
              <a:t>plot</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train_sizes</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train_scores_mean</a:t>
            </a:r>
            <a:r>
              <a:rPr lang="en-US" altLang="zh-CN" sz="800" b="0" dirty="0">
                <a:solidFill>
                  <a:srgbClr val="D4D4D4"/>
                </a:solidFill>
                <a:effectLst/>
                <a:latin typeface="Consolas" panose="020B0609020204030204" pitchFamily="49" charset="0"/>
              </a:rPr>
              <a:t>, </a:t>
            </a:r>
            <a:r>
              <a:rPr lang="en-US" altLang="zh-CN" sz="800" b="0" dirty="0">
                <a:solidFill>
                  <a:srgbClr val="CE9178"/>
                </a:solidFill>
                <a:effectLst/>
                <a:latin typeface="Consolas" panose="020B0609020204030204" pitchFamily="49" charset="0"/>
              </a:rPr>
              <a:t>'o-'</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color</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"r"</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label</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a:t>
            </a:r>
            <a:r>
              <a:rPr lang="en-US" altLang="zh-CN" sz="800" b="0" dirty="0" err="1">
                <a:solidFill>
                  <a:srgbClr val="CE9178"/>
                </a:solidFill>
                <a:effectLst/>
                <a:latin typeface="Consolas" panose="020B0609020204030204" pitchFamily="49" charset="0"/>
              </a:rPr>
              <a:t>trainning</a:t>
            </a:r>
            <a:r>
              <a:rPr lang="en-US" altLang="zh-CN" sz="800" b="0" dirty="0">
                <a:solidFill>
                  <a:srgbClr val="CE9178"/>
                </a:solidFill>
                <a:effectLst/>
                <a:latin typeface="Consolas" panose="020B0609020204030204" pitchFamily="49" charset="0"/>
              </a:rPr>
              <a:t> score"</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plt</a:t>
            </a:r>
            <a:r>
              <a:rPr lang="en-US" altLang="zh-CN" sz="800" b="0" dirty="0" err="1">
                <a:solidFill>
                  <a:srgbClr val="D4D4D4"/>
                </a:solidFill>
                <a:effectLst/>
                <a:latin typeface="Consolas" panose="020B0609020204030204" pitchFamily="49" charset="0"/>
              </a:rPr>
              <a:t>.</a:t>
            </a:r>
            <a:r>
              <a:rPr lang="en-US" altLang="zh-CN" sz="800" b="0" dirty="0" err="1">
                <a:solidFill>
                  <a:srgbClr val="DCDCAA"/>
                </a:solidFill>
                <a:effectLst/>
                <a:latin typeface="Consolas" panose="020B0609020204030204" pitchFamily="49" charset="0"/>
              </a:rPr>
              <a:t>plot</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train_sizes</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validation_scores</a:t>
            </a:r>
            <a:r>
              <a:rPr lang="en-US" altLang="zh-CN" sz="800" dirty="0" err="1">
                <a:solidFill>
                  <a:srgbClr val="9CDCFE"/>
                </a:solidFill>
                <a:latin typeface="Consolas" panose="020B0609020204030204" pitchFamily="49" charset="0"/>
              </a:rPr>
              <a:t>.</a:t>
            </a:r>
            <a:r>
              <a:rPr lang="en-US" altLang="zh-CN" sz="800" b="0" dirty="0" err="1">
                <a:solidFill>
                  <a:srgbClr val="9CDCFE"/>
                </a:solidFill>
                <a:effectLst/>
                <a:latin typeface="Consolas" panose="020B0609020204030204" pitchFamily="49" charset="0"/>
              </a:rPr>
              <a:t>mean</a:t>
            </a:r>
            <a:r>
              <a:rPr lang="en-US" altLang="zh-CN" sz="800" b="0" dirty="0">
                <a:solidFill>
                  <a:srgbClr val="D4D4D4"/>
                </a:solidFill>
                <a:effectLst/>
                <a:latin typeface="Consolas" panose="020B0609020204030204" pitchFamily="49" charset="0"/>
              </a:rPr>
              <a:t>, </a:t>
            </a:r>
            <a:r>
              <a:rPr lang="en-US" altLang="zh-CN" sz="800" b="0" dirty="0">
                <a:solidFill>
                  <a:srgbClr val="CE9178"/>
                </a:solidFill>
                <a:effectLst/>
                <a:latin typeface="Consolas" panose="020B0609020204030204" pitchFamily="49" charset="0"/>
              </a:rPr>
              <a:t>'o-'</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color</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"g"</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label</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"valid score"</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err="1">
                <a:solidFill>
                  <a:srgbClr val="4EC9B0"/>
                </a:solidFill>
                <a:effectLst/>
                <a:latin typeface="Consolas" panose="020B0609020204030204" pitchFamily="49" charset="0"/>
              </a:rPr>
              <a:t>plt</a:t>
            </a:r>
            <a:r>
              <a:rPr lang="en-US" altLang="zh-CN" sz="800" b="0" dirty="0" err="1">
                <a:solidFill>
                  <a:srgbClr val="D4D4D4"/>
                </a:solidFill>
                <a:effectLst/>
                <a:latin typeface="Consolas" panose="020B0609020204030204" pitchFamily="49" charset="0"/>
              </a:rPr>
              <a:t>.</a:t>
            </a:r>
            <a:r>
              <a:rPr lang="en-US" altLang="zh-CN" sz="800" b="0" dirty="0" err="1">
                <a:solidFill>
                  <a:srgbClr val="DCDCAA"/>
                </a:solidFill>
                <a:effectLst/>
                <a:latin typeface="Consolas" panose="020B0609020204030204" pitchFamily="49" charset="0"/>
              </a:rPr>
              <a:t>legend</a:t>
            </a:r>
            <a:r>
              <a:rPr lang="en-US" altLang="zh-CN" sz="800" b="0" dirty="0">
                <a:solidFill>
                  <a:srgbClr val="D4D4D4"/>
                </a:solidFill>
                <a:effectLst/>
                <a:latin typeface="Consolas" panose="020B0609020204030204" pitchFamily="49" charset="0"/>
              </a:rPr>
              <a:t>(</a:t>
            </a:r>
            <a:r>
              <a:rPr lang="en-US" altLang="zh-CN" sz="800" b="0" dirty="0">
                <a:solidFill>
                  <a:srgbClr val="9CDCFE"/>
                </a:solidFill>
                <a:effectLst/>
                <a:latin typeface="Consolas" panose="020B0609020204030204" pitchFamily="49" charset="0"/>
              </a:rPr>
              <a:t>loc</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"best"</a:t>
            </a:r>
            <a:r>
              <a:rPr lang="en-US" altLang="zh-CN" sz="800" b="0" dirty="0">
                <a:solidFill>
                  <a:srgbClr val="D4D4D4"/>
                </a:solidFill>
                <a:effectLst/>
                <a:latin typeface="Consolas" panose="020B0609020204030204" pitchFamily="49" charset="0"/>
              </a:rPr>
              <a:t>)</a:t>
            </a:r>
          </a:p>
          <a:p>
            <a:r>
              <a:rPr lang="en-US" altLang="zh-CN" sz="800" b="0" dirty="0">
                <a:solidFill>
                  <a:srgbClr val="D4D4D4"/>
                </a:solidFill>
                <a:effectLst/>
                <a:latin typeface="Consolas" panose="020B0609020204030204" pitchFamily="49" charset="0"/>
              </a:rPr>
              <a:t>    </a:t>
            </a:r>
            <a:r>
              <a:rPr lang="en-US" altLang="zh-CN" sz="800" b="0" dirty="0">
                <a:solidFill>
                  <a:srgbClr val="DCDCAA"/>
                </a:solidFill>
                <a:effectLst/>
                <a:latin typeface="Consolas" panose="020B0609020204030204" pitchFamily="49" charset="0"/>
              </a:rPr>
              <a:t>print</a:t>
            </a:r>
            <a:r>
              <a:rPr lang="en-US" altLang="zh-CN" sz="800" b="0" dirty="0">
                <a:solidFill>
                  <a:srgbClr val="D4D4D4"/>
                </a:solidFill>
                <a:effectLst/>
                <a:latin typeface="Consolas" panose="020B0609020204030204" pitchFamily="49" charset="0"/>
              </a:rPr>
              <a:t>(</a:t>
            </a:r>
            <a:r>
              <a:rPr lang="en-US" altLang="zh-CN" sz="800" b="0" dirty="0">
                <a:solidFill>
                  <a:srgbClr val="CE9178"/>
                </a:solidFill>
                <a:effectLst/>
                <a:latin typeface="Consolas" panose="020B0609020204030204" pitchFamily="49" charset="0"/>
              </a:rPr>
              <a:t>"Best Test Score</a:t>
            </a:r>
            <a:r>
              <a:rPr lang="zh-CN" altLang="en-US" sz="800" b="0" dirty="0">
                <a:solidFill>
                  <a:srgbClr val="CE9178"/>
                </a:solidFill>
                <a:effectLst/>
                <a:latin typeface="Consolas" panose="020B0609020204030204" pitchFamily="49" charset="0"/>
              </a:rPr>
              <a:t>：</a:t>
            </a:r>
            <a:r>
              <a:rPr lang="en-US" altLang="zh-CN" sz="800" b="0" dirty="0">
                <a:solidFill>
                  <a:srgbClr val="569CD6"/>
                </a:solidFill>
                <a:effectLst/>
                <a:latin typeface="Consolas" panose="020B0609020204030204" pitchFamily="49" charset="0"/>
              </a:rPr>
              <a:t>{:.4f}</a:t>
            </a:r>
            <a:r>
              <a:rPr lang="en-US" altLang="zh-CN" sz="800" b="0" dirty="0">
                <a:solidFill>
                  <a:srgbClr val="CE9178"/>
                </a:solidFill>
                <a:effectLst/>
                <a:latin typeface="Consolas" panose="020B0609020204030204" pitchFamily="49" charset="0"/>
              </a:rPr>
              <a:t>"</a:t>
            </a:r>
            <a:r>
              <a:rPr lang="en-US" altLang="zh-CN" sz="800" b="0" dirty="0">
                <a:solidFill>
                  <a:srgbClr val="D4D4D4"/>
                </a:solidFill>
                <a:effectLst/>
                <a:latin typeface="Consolas" panose="020B0609020204030204" pitchFamily="49" charset="0"/>
              </a:rPr>
              <a:t>.</a:t>
            </a:r>
            <a:r>
              <a:rPr lang="en-US" altLang="zh-CN" sz="800" b="0" dirty="0">
                <a:solidFill>
                  <a:srgbClr val="DCDCAA"/>
                </a:solidFill>
                <a:effectLst/>
                <a:latin typeface="Consolas" panose="020B0609020204030204" pitchFamily="49" charset="0"/>
              </a:rPr>
              <a:t>format</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train_scores_mean</a:t>
            </a:r>
            <a:r>
              <a:rPr lang="en-US" altLang="zh-CN" sz="800" b="0" dirty="0">
                <a:solidFill>
                  <a:srgbClr val="D4D4D4"/>
                </a:solidFill>
                <a:effectLst/>
                <a:latin typeface="Consolas" panose="020B0609020204030204" pitchFamily="49" charset="0"/>
              </a:rPr>
              <a:t>[-</a:t>
            </a:r>
            <a:r>
              <a:rPr lang="en-US" altLang="zh-CN" sz="800" b="0" dirty="0">
                <a:solidFill>
                  <a:srgbClr val="B5CEA8"/>
                </a:solidFill>
                <a:effectLst/>
                <a:latin typeface="Consolas" panose="020B0609020204030204" pitchFamily="49" charset="0"/>
              </a:rPr>
              <a:t>1</a:t>
            </a:r>
            <a:r>
              <a:rPr lang="en-US" altLang="zh-CN" sz="800" b="0" dirty="0">
                <a:solidFill>
                  <a:srgbClr val="D4D4D4"/>
                </a:solidFill>
                <a:effectLst/>
                <a:latin typeface="Consolas" panose="020B0609020204030204" pitchFamily="49" charset="0"/>
              </a:rPr>
              <a:t>]))</a:t>
            </a:r>
          </a:p>
          <a:p>
            <a:br>
              <a:rPr lang="en-US" altLang="zh-CN" sz="800" b="0" dirty="0">
                <a:solidFill>
                  <a:srgbClr val="D4D4D4"/>
                </a:solidFill>
                <a:effectLst/>
                <a:latin typeface="Consolas" panose="020B0609020204030204" pitchFamily="49" charset="0"/>
              </a:rPr>
            </a:br>
            <a:r>
              <a:rPr lang="en-US" altLang="zh-CN" sz="800" b="0" dirty="0" err="1">
                <a:solidFill>
                  <a:srgbClr val="DCDCAA"/>
                </a:solidFill>
                <a:effectLst/>
                <a:latin typeface="Consolas" panose="020B0609020204030204" pitchFamily="49" charset="0"/>
              </a:rPr>
              <a:t>plot_learning_curve</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clf</a:t>
            </a:r>
            <a:r>
              <a:rPr lang="en-US" altLang="zh-CN" sz="800" b="0" dirty="0">
                <a:solidFill>
                  <a:srgbClr val="D4D4D4"/>
                </a:solidFill>
                <a:effectLst/>
                <a:latin typeface="Consolas" panose="020B0609020204030204" pitchFamily="49" charset="0"/>
              </a:rPr>
              <a:t>, </a:t>
            </a:r>
            <a:r>
              <a:rPr lang="en-US" altLang="zh-CN" sz="800" b="0" dirty="0">
                <a:solidFill>
                  <a:srgbClr val="9CDCFE"/>
                </a:solidFill>
                <a:effectLst/>
                <a:latin typeface="Consolas" panose="020B0609020204030204" pitchFamily="49" charset="0"/>
              </a:rPr>
              <a:t>train</a:t>
            </a:r>
            <a:r>
              <a:rPr lang="en-US" altLang="zh-CN" sz="800" b="0" dirty="0">
                <a:solidFill>
                  <a:srgbClr val="D4D4D4"/>
                </a:solidFill>
                <a:effectLst/>
                <a:latin typeface="Consolas" panose="020B0609020204030204" pitchFamily="49" charset="0"/>
              </a:rPr>
              <a:t>, </a:t>
            </a:r>
            <a:r>
              <a:rPr lang="en-US" altLang="zh-CN" sz="800" b="0" dirty="0" err="1">
                <a:solidFill>
                  <a:srgbClr val="9CDCFE"/>
                </a:solidFill>
                <a:effectLst/>
                <a:latin typeface="Consolas" panose="020B0609020204030204" pitchFamily="49" charset="0"/>
              </a:rPr>
              <a:t>train_target</a:t>
            </a:r>
            <a:r>
              <a:rPr lang="en-US" altLang="zh-CN" sz="800" b="0" dirty="0">
                <a:solidFill>
                  <a:srgbClr val="D4D4D4"/>
                </a:solidFill>
                <a:effectLst/>
                <a:latin typeface="Consolas" panose="020B0609020204030204" pitchFamily="49" charset="0"/>
              </a:rPr>
              <a:t>) </a:t>
            </a:r>
          </a:p>
          <a:p>
            <a:br>
              <a:rPr lang="en-US" altLang="zh-CN" sz="800" b="0" dirty="0">
                <a:solidFill>
                  <a:srgbClr val="D4D4D4"/>
                </a:solidFill>
                <a:effectLst/>
                <a:latin typeface="Consolas" panose="020B0609020204030204" pitchFamily="49" charset="0"/>
              </a:rPr>
            </a:br>
            <a:r>
              <a:rPr lang="en-US" altLang="zh-CN" sz="800" b="0" dirty="0" err="1">
                <a:solidFill>
                  <a:srgbClr val="9CDCFE"/>
                </a:solidFill>
                <a:effectLst/>
                <a:latin typeface="Consolas" panose="020B0609020204030204" pitchFamily="49" charset="0"/>
              </a:rPr>
              <a:t>clf</a:t>
            </a:r>
            <a:r>
              <a:rPr lang="en-US" altLang="zh-CN" sz="800" b="0" dirty="0" err="1">
                <a:solidFill>
                  <a:srgbClr val="D4D4D4"/>
                </a:solidFill>
                <a:effectLst/>
                <a:latin typeface="Consolas" panose="020B0609020204030204" pitchFamily="49" charset="0"/>
              </a:rPr>
              <a:t>.</a:t>
            </a:r>
            <a:r>
              <a:rPr lang="en-US" altLang="zh-CN" sz="800" b="0" dirty="0" err="1">
                <a:solidFill>
                  <a:srgbClr val="DCDCAA"/>
                </a:solidFill>
                <a:effectLst/>
                <a:latin typeface="Consolas" panose="020B0609020204030204" pitchFamily="49" charset="0"/>
              </a:rPr>
              <a:t>fit</a:t>
            </a:r>
            <a:r>
              <a:rPr lang="en-US" altLang="zh-CN" sz="800" b="0" dirty="0">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train</a:t>
            </a:r>
            <a:r>
              <a:rPr lang="en-US" altLang="zh-CN" sz="800" b="0" dirty="0" err="1">
                <a:solidFill>
                  <a:srgbClr val="D4D4D4"/>
                </a:solidFill>
                <a:effectLst/>
                <a:latin typeface="Consolas" panose="020B0609020204030204" pitchFamily="49" charset="0"/>
              </a:rPr>
              <a:t>,</a:t>
            </a:r>
            <a:r>
              <a:rPr lang="en-US" altLang="zh-CN" sz="800" b="0" dirty="0" err="1">
                <a:solidFill>
                  <a:srgbClr val="9CDCFE"/>
                </a:solidFill>
                <a:effectLst/>
                <a:latin typeface="Consolas" panose="020B0609020204030204" pitchFamily="49" charset="0"/>
              </a:rPr>
              <a:t>train_target</a:t>
            </a:r>
            <a:r>
              <a:rPr lang="en-US" altLang="zh-CN" sz="800" b="0" dirty="0">
                <a:solidFill>
                  <a:srgbClr val="D4D4D4"/>
                </a:solidFill>
                <a:effectLst/>
                <a:latin typeface="Consolas" panose="020B0609020204030204" pitchFamily="49" charset="0"/>
              </a:rPr>
              <a:t>)</a:t>
            </a:r>
          </a:p>
        </p:txBody>
      </p:sp>
      <p:sp>
        <p:nvSpPr>
          <p:cNvPr id="46108" name="TextBox 13"/>
          <p:cNvSpPr txBox="1">
            <a:spLocks noChangeArrowheads="1"/>
          </p:cNvSpPr>
          <p:nvPr/>
        </p:nvSpPr>
        <p:spPr bwMode="auto">
          <a:xfrm>
            <a:off x="817847" y="1137403"/>
            <a:ext cx="3004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200" b="1" dirty="0">
                <a:solidFill>
                  <a:schemeClr val="bg1"/>
                </a:solidFill>
                <a:latin typeface="微软雅黑" pitchFamily="34" charset="-122"/>
                <a:ea typeface="微软雅黑" pitchFamily="34" charset="-122"/>
              </a:rPr>
              <a:t>使用</a:t>
            </a:r>
            <a:r>
              <a:rPr lang="en-US" altLang="zh-CN" sz="1200" b="1" dirty="0" err="1">
                <a:solidFill>
                  <a:schemeClr val="bg1"/>
                </a:solidFill>
                <a:latin typeface="微软雅黑" pitchFamily="34" charset="-122"/>
                <a:ea typeface="微软雅黑" pitchFamily="34" charset="-122"/>
              </a:rPr>
              <a:t>learning_curve</a:t>
            </a:r>
            <a:r>
              <a:rPr lang="zh-CN" altLang="en-US" sz="1200" b="1" dirty="0">
                <a:solidFill>
                  <a:schemeClr val="bg1"/>
                </a:solidFill>
                <a:latin typeface="微软雅黑" pitchFamily="34" charset="-122"/>
                <a:ea typeface="微软雅黑" pitchFamily="34" charset="-122"/>
              </a:rPr>
              <a:t>函数得到模型的样本数，训练集分数，测试集分数并绘制图表</a:t>
            </a:r>
          </a:p>
        </p:txBody>
      </p:sp>
      <p:pic>
        <p:nvPicPr>
          <p:cNvPr id="46087"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455846" y="284833"/>
            <a:ext cx="8208496" cy="787523"/>
          </a:xfrm>
          <a:prstGeom prst="rect">
            <a:avLst/>
          </a:prstGeom>
          <a:noFill/>
        </p:spPr>
        <p:txBody>
          <a:bodyPr wrap="square">
            <a:spAutoFit/>
          </a:bodyPr>
          <a:lstStyle/>
          <a:p>
            <a:pPr defTabSz="684213" eaLnBrk="1" fontAlgn="auto" hangingPunct="1">
              <a:lnSpc>
                <a:spcPct val="150000"/>
              </a:lnSpc>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使用</a:t>
            </a:r>
            <a:r>
              <a:rPr lang="en-US" altLang="zh-CN" sz="1600" dirty="0" err="1">
                <a:solidFill>
                  <a:schemeClr val="bg1"/>
                </a:solidFill>
                <a:latin typeface="微软雅黑" panose="020B0503020204020204" pitchFamily="34" charset="-122"/>
                <a:ea typeface="微软雅黑" panose="020B0503020204020204" pitchFamily="34" charset="-122"/>
              </a:rPr>
              <a:t>validation_curve</a:t>
            </a:r>
            <a:r>
              <a:rPr lang="zh-CN" altLang="en-US" sz="1600" dirty="0">
                <a:solidFill>
                  <a:schemeClr val="bg1"/>
                </a:solidFill>
                <a:latin typeface="微软雅黑" panose="020B0503020204020204" pitchFamily="34" charset="-122"/>
                <a:ea typeface="微软雅黑" panose="020B0503020204020204" pitchFamily="34" charset="-122"/>
              </a:rPr>
              <a:t>计算不同深度训练集和测试集交叉验证得分。通过图表来选取最合适的深度值，对模型进行评估</a:t>
            </a:r>
            <a:endParaRPr lang="zh-CN" altLang="en-US" sz="1400" dirty="0">
              <a:solidFill>
                <a:schemeClr val="bg1"/>
              </a:solidFill>
              <a:latin typeface="微软雅黑" panose="020B0503020204020204" pitchFamily="34" charset="-122"/>
              <a:ea typeface="微软雅黑" panose="020B0503020204020204" pitchFamily="34" charset="-122"/>
              <a:sym typeface="Arial" pitchFamily="34" charset="0"/>
            </a:endParaRPr>
          </a:p>
        </p:txBody>
      </p:sp>
      <p:pic>
        <p:nvPicPr>
          <p:cNvPr id="6" name="图片 5">
            <a:extLst>
              <a:ext uri="{FF2B5EF4-FFF2-40B4-BE49-F238E27FC236}">
                <a16:creationId xmlns:a16="http://schemas.microsoft.com/office/drawing/2014/main" id="{78F64EF2-A319-4E42-8197-3B73D9C214D3}"/>
              </a:ext>
            </a:extLst>
          </p:cNvPr>
          <p:cNvPicPr>
            <a:picLocks noChangeAspect="1"/>
          </p:cNvPicPr>
          <p:nvPr/>
        </p:nvPicPr>
        <p:blipFill>
          <a:blip r:embed="rId4"/>
          <a:stretch>
            <a:fillRect/>
          </a:stretch>
        </p:blipFill>
        <p:spPr>
          <a:xfrm>
            <a:off x="5378824" y="1874942"/>
            <a:ext cx="3618106" cy="2983725"/>
          </a:xfrm>
          <a:prstGeom prst="rect">
            <a:avLst/>
          </a:prstGeom>
        </p:spPr>
      </p:pic>
      <p:cxnSp>
        <p:nvCxnSpPr>
          <p:cNvPr id="28" name="直接箭头连接符 27">
            <a:extLst>
              <a:ext uri="{FF2B5EF4-FFF2-40B4-BE49-F238E27FC236}">
                <a16:creationId xmlns:a16="http://schemas.microsoft.com/office/drawing/2014/main" id="{D191B533-CD5B-4377-ABCC-E98DC0F38331}"/>
              </a:ext>
            </a:extLst>
          </p:cNvPr>
          <p:cNvCxnSpPr/>
          <p:nvPr/>
        </p:nvCxnSpPr>
        <p:spPr>
          <a:xfrm>
            <a:off x="4527239" y="3382641"/>
            <a:ext cx="78011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692F70DF-8BAF-40FD-8225-BA7238E39800}"/>
              </a:ext>
            </a:extLst>
          </p:cNvPr>
          <p:cNvSpPr txBox="1"/>
          <p:nvPr/>
        </p:nvSpPr>
        <p:spPr>
          <a:xfrm>
            <a:off x="5307357" y="1227832"/>
            <a:ext cx="3574473" cy="276999"/>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可以看出随着数据集的增大，测试集分数越来越高</a:t>
            </a:r>
          </a:p>
        </p:txBody>
      </p:sp>
    </p:spTree>
    <p:extLst>
      <p:ext uri="{BB962C8B-B14F-4D97-AF65-F5344CB8AC3E}">
        <p14:creationId xmlns:p14="http://schemas.microsoft.com/office/powerpoint/2010/main" val="2402132367"/>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108"/>
                                        </p:tgtEl>
                                        <p:attrNameLst>
                                          <p:attrName>style.visibility</p:attrName>
                                        </p:attrNameLst>
                                      </p:cBhvr>
                                      <p:to>
                                        <p:strVal val="visible"/>
                                      </p:to>
                                    </p:set>
                                    <p:animEffect transition="in" filter="wipe(down)">
                                      <p:cBhvr>
                                        <p:cTn id="7" dur="500"/>
                                        <p:tgtEl>
                                          <p:spTgt spid="46108"/>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500"/>
                                        <p:tgtEl>
                                          <p:spTgt spid="2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6108"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08" name="TextBox 13"/>
          <p:cNvSpPr txBox="1">
            <a:spLocks noChangeArrowheads="1"/>
          </p:cNvSpPr>
          <p:nvPr/>
        </p:nvSpPr>
        <p:spPr bwMode="auto">
          <a:xfrm>
            <a:off x="311150" y="1136999"/>
            <a:ext cx="33496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200" b="1" dirty="0">
                <a:solidFill>
                  <a:schemeClr val="bg1"/>
                </a:solidFill>
                <a:latin typeface="华文中宋" panose="02010600040101010101" pitchFamily="2" charset="-122"/>
                <a:ea typeface="华文中宋" panose="02010600040101010101" pitchFamily="2" charset="-122"/>
              </a:rPr>
              <a:t>使用</a:t>
            </a:r>
            <a:r>
              <a:rPr lang="en-US" altLang="zh-CN" sz="1200" b="1" dirty="0" err="1">
                <a:solidFill>
                  <a:schemeClr val="bg1"/>
                </a:solidFill>
                <a:latin typeface="华文中宋" panose="02010600040101010101" pitchFamily="2" charset="-122"/>
                <a:ea typeface="华文中宋" panose="02010600040101010101" pitchFamily="2" charset="-122"/>
              </a:rPr>
              <a:t>validation_curve</a:t>
            </a:r>
            <a:r>
              <a:rPr lang="zh-CN" altLang="en-US" sz="1200" b="1" dirty="0">
                <a:solidFill>
                  <a:schemeClr val="bg1"/>
                </a:solidFill>
                <a:latin typeface="华文中宋" panose="02010600040101010101" pitchFamily="2" charset="-122"/>
                <a:ea typeface="华文中宋" panose="02010600040101010101" pitchFamily="2" charset="-122"/>
              </a:rPr>
              <a:t>函数得到不同深度下模型的训练集分数，测试集分数并绘制图表</a:t>
            </a:r>
          </a:p>
        </p:txBody>
      </p:sp>
      <p:pic>
        <p:nvPicPr>
          <p:cNvPr id="46087"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455846" y="284833"/>
            <a:ext cx="8208496" cy="787523"/>
          </a:xfrm>
          <a:prstGeom prst="rect">
            <a:avLst/>
          </a:prstGeom>
          <a:noFill/>
        </p:spPr>
        <p:txBody>
          <a:bodyPr wrap="square">
            <a:spAutoFit/>
          </a:bodyPr>
          <a:lstStyle/>
          <a:p>
            <a:pPr defTabSz="684213" eaLnBrk="1" fontAlgn="auto" hangingPunct="1">
              <a:lnSpc>
                <a:spcPct val="150000"/>
              </a:lnSpc>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使用</a:t>
            </a:r>
            <a:r>
              <a:rPr lang="en-US" altLang="zh-CN" sz="1600" dirty="0" err="1">
                <a:solidFill>
                  <a:schemeClr val="bg1"/>
                </a:solidFill>
                <a:latin typeface="微软雅黑" panose="020B0503020204020204" pitchFamily="34" charset="-122"/>
                <a:ea typeface="微软雅黑" panose="020B0503020204020204" pitchFamily="34" charset="-122"/>
              </a:rPr>
              <a:t>validation_curve</a:t>
            </a:r>
            <a:r>
              <a:rPr lang="zh-CN" altLang="en-US" sz="1600" dirty="0">
                <a:solidFill>
                  <a:schemeClr val="bg1"/>
                </a:solidFill>
                <a:latin typeface="微软雅黑" panose="020B0503020204020204" pitchFamily="34" charset="-122"/>
                <a:ea typeface="微软雅黑" panose="020B0503020204020204" pitchFamily="34" charset="-122"/>
              </a:rPr>
              <a:t>计算不同深度训练集和测试集交叉验证得分。通过图表来选取最合适的深度值，对模型进行评估</a:t>
            </a:r>
            <a:endParaRPr lang="zh-CN" altLang="en-US" sz="1400" dirty="0">
              <a:solidFill>
                <a:schemeClr val="bg1"/>
              </a:solidFill>
              <a:latin typeface="微软雅黑" panose="020B0503020204020204" pitchFamily="34" charset="-122"/>
              <a:ea typeface="微软雅黑" panose="020B0503020204020204" pitchFamily="34" charset="-122"/>
              <a:sym typeface="Arial" pitchFamily="34" charset="0"/>
            </a:endParaRPr>
          </a:p>
        </p:txBody>
      </p:sp>
      <p:pic>
        <p:nvPicPr>
          <p:cNvPr id="3" name="图片 2">
            <a:extLst>
              <a:ext uri="{FF2B5EF4-FFF2-40B4-BE49-F238E27FC236}">
                <a16:creationId xmlns:a16="http://schemas.microsoft.com/office/drawing/2014/main" id="{4391364F-53DE-499E-AD67-B2D77813798C}"/>
              </a:ext>
            </a:extLst>
          </p:cNvPr>
          <p:cNvPicPr>
            <a:picLocks noChangeAspect="1"/>
          </p:cNvPicPr>
          <p:nvPr/>
        </p:nvPicPr>
        <p:blipFill>
          <a:blip r:embed="rId4"/>
          <a:stretch>
            <a:fillRect/>
          </a:stretch>
        </p:blipFill>
        <p:spPr>
          <a:xfrm>
            <a:off x="416692" y="1598664"/>
            <a:ext cx="3082407" cy="3417010"/>
          </a:xfrm>
          <a:prstGeom prst="rect">
            <a:avLst/>
          </a:prstGeom>
        </p:spPr>
      </p:pic>
      <p:cxnSp>
        <p:nvCxnSpPr>
          <p:cNvPr id="9" name="直接箭头连接符 8">
            <a:extLst>
              <a:ext uri="{FF2B5EF4-FFF2-40B4-BE49-F238E27FC236}">
                <a16:creationId xmlns:a16="http://schemas.microsoft.com/office/drawing/2014/main" id="{E8AF30BD-B9AB-4790-B050-BC18835AD85D}"/>
              </a:ext>
            </a:extLst>
          </p:cNvPr>
          <p:cNvCxnSpPr>
            <a:cxnSpLocks/>
          </p:cNvCxnSpPr>
          <p:nvPr/>
        </p:nvCxnSpPr>
        <p:spPr>
          <a:xfrm>
            <a:off x="3499099" y="3339140"/>
            <a:ext cx="214580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C98397CA-5679-44B5-AA1A-B962F4B03726}"/>
              </a:ext>
            </a:extLst>
          </p:cNvPr>
          <p:cNvPicPr>
            <a:picLocks noChangeAspect="1"/>
          </p:cNvPicPr>
          <p:nvPr/>
        </p:nvPicPr>
        <p:blipFill>
          <a:blip r:embed="rId5"/>
          <a:stretch>
            <a:fillRect/>
          </a:stretch>
        </p:blipFill>
        <p:spPr>
          <a:xfrm>
            <a:off x="5644903" y="1872993"/>
            <a:ext cx="3352026" cy="2932294"/>
          </a:xfrm>
          <a:prstGeom prst="rect">
            <a:avLst/>
          </a:prstGeom>
        </p:spPr>
      </p:pic>
      <p:sp>
        <p:nvSpPr>
          <p:cNvPr id="12" name="文本框 11">
            <a:extLst>
              <a:ext uri="{FF2B5EF4-FFF2-40B4-BE49-F238E27FC236}">
                <a16:creationId xmlns:a16="http://schemas.microsoft.com/office/drawing/2014/main" id="{71C013EC-322B-475C-A656-D0A42D6124D0}"/>
              </a:ext>
            </a:extLst>
          </p:cNvPr>
          <p:cNvSpPr txBox="1"/>
          <p:nvPr/>
        </p:nvSpPr>
        <p:spPr>
          <a:xfrm>
            <a:off x="5644903" y="1180495"/>
            <a:ext cx="3294476" cy="461665"/>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由图可知，当决策树最大深度为</a:t>
            </a:r>
            <a:r>
              <a:rPr lang="en-US" altLang="zh-CN" sz="1200" dirty="0">
                <a:solidFill>
                  <a:schemeClr val="bg1"/>
                </a:solidFill>
                <a:latin typeface="华文中宋" panose="02010600040101010101" pitchFamily="2" charset="-122"/>
                <a:ea typeface="华文中宋" panose="02010600040101010101" pitchFamily="2" charset="-122"/>
              </a:rPr>
              <a:t>7</a:t>
            </a:r>
            <a:r>
              <a:rPr lang="zh-CN" altLang="en-US" sz="1200" dirty="0">
                <a:solidFill>
                  <a:schemeClr val="bg1"/>
                </a:solidFill>
                <a:latin typeface="华文中宋" panose="02010600040101010101" pitchFamily="2" charset="-122"/>
                <a:ea typeface="华文中宋" panose="02010600040101010101" pitchFamily="2" charset="-122"/>
              </a:rPr>
              <a:t>时，测试集分数最高，模型效果最好</a:t>
            </a:r>
          </a:p>
        </p:txBody>
      </p:sp>
    </p:spTree>
    <p:extLst>
      <p:ext uri="{BB962C8B-B14F-4D97-AF65-F5344CB8AC3E}">
        <p14:creationId xmlns:p14="http://schemas.microsoft.com/office/powerpoint/2010/main" val="2312225407"/>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108"/>
                                        </p:tgtEl>
                                        <p:attrNameLst>
                                          <p:attrName>style.visibility</p:attrName>
                                        </p:attrNameLst>
                                      </p:cBhvr>
                                      <p:to>
                                        <p:strVal val="visible"/>
                                      </p:to>
                                    </p:set>
                                    <p:animEffect transition="in" filter="wipe(down)">
                                      <p:cBhvr>
                                        <p:cTn id="7" dur="500"/>
                                        <p:tgtEl>
                                          <p:spTgt spid="46108"/>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8"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bwMode="auto">
          <a:xfrm>
            <a:off x="854304" y="1451952"/>
            <a:ext cx="1319794" cy="269817"/>
          </a:xfrm>
          <a:prstGeom prst="rect">
            <a:avLst/>
          </a:prstGeom>
          <a:noFill/>
        </p:spPr>
        <p:txBody>
          <a:bodyPr wrap="square">
            <a:spAutoFit/>
          </a:bodyPr>
          <a:lstStyle/>
          <a:p>
            <a:pPr defTabSz="684213" eaLnBrk="1" fontAlgn="auto" hangingPunct="1">
              <a:lnSpc>
                <a:spcPct val="120000"/>
              </a:lnSpc>
              <a:spcBef>
                <a:spcPts val="0"/>
              </a:spcBef>
              <a:spcAft>
                <a:spcPts val="0"/>
              </a:spcAft>
              <a:defRPr/>
            </a:pPr>
            <a:r>
              <a:rPr lang="zh-CN" altLang="en-US" sz="1050" dirty="0">
                <a:solidFill>
                  <a:schemeClr val="bg1"/>
                </a:solidFill>
                <a:latin typeface="微软雅黑" panose="020B0503020204020204" pitchFamily="34" charset="-122"/>
                <a:ea typeface="微软雅黑" panose="020B0503020204020204" pitchFamily="34" charset="-122"/>
              </a:rPr>
              <a:t>原空气质量数据集</a:t>
            </a:r>
            <a:endParaRPr lang="zh-CN" altLang="en-US" sz="1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46108" name="TextBox 13"/>
          <p:cNvSpPr txBox="1">
            <a:spLocks noChangeArrowheads="1"/>
          </p:cNvSpPr>
          <p:nvPr/>
        </p:nvSpPr>
        <p:spPr bwMode="auto">
          <a:xfrm>
            <a:off x="1200150" y="922725"/>
            <a:ext cx="62464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b="1" dirty="0">
                <a:solidFill>
                  <a:schemeClr val="bg1"/>
                </a:solidFill>
                <a:latin typeface="微软雅黑" pitchFamily="34" charset="-122"/>
                <a:ea typeface="微软雅黑" pitchFamily="34" charset="-122"/>
              </a:rPr>
              <a:t>关于水质量数据，土壤质量数据，环境综合质量数据的构建</a:t>
            </a:r>
          </a:p>
        </p:txBody>
      </p:sp>
      <p:pic>
        <p:nvPicPr>
          <p:cNvPr id="46087"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455846" y="283938"/>
            <a:ext cx="8208496" cy="418191"/>
          </a:xfrm>
          <a:prstGeom prst="rect">
            <a:avLst/>
          </a:prstGeom>
          <a:noFill/>
        </p:spPr>
        <p:txBody>
          <a:bodyPr wrap="square">
            <a:spAutoFit/>
          </a:bodyPr>
          <a:lstStyle/>
          <a:p>
            <a:pPr defTabSz="684213" eaLnBrk="1" fontAlgn="auto" hangingPunct="1">
              <a:lnSpc>
                <a:spcPct val="150000"/>
              </a:lnSpc>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结合上述三项指标以及环境综合指标进行环境质量状况评价模型的建立并进行评估</a:t>
            </a:r>
            <a:endParaRPr lang="zh-CN" altLang="en-US" sz="1400" dirty="0">
              <a:solidFill>
                <a:schemeClr val="bg1"/>
              </a:solidFill>
              <a:latin typeface="微软雅黑" panose="020B0503020204020204" pitchFamily="34" charset="-122"/>
              <a:ea typeface="微软雅黑" panose="020B0503020204020204" pitchFamily="34" charset="-122"/>
              <a:sym typeface="Arial" pitchFamily="34" charset="0"/>
            </a:endParaRPr>
          </a:p>
        </p:txBody>
      </p:sp>
      <p:pic>
        <p:nvPicPr>
          <p:cNvPr id="6" name="图片 5">
            <a:extLst>
              <a:ext uri="{FF2B5EF4-FFF2-40B4-BE49-F238E27FC236}">
                <a16:creationId xmlns:a16="http://schemas.microsoft.com/office/drawing/2014/main" id="{F267A4BA-4D99-415E-B16D-8910F4549DA2}"/>
              </a:ext>
            </a:extLst>
          </p:cNvPr>
          <p:cNvPicPr>
            <a:picLocks noChangeAspect="1"/>
          </p:cNvPicPr>
          <p:nvPr/>
        </p:nvPicPr>
        <p:blipFill>
          <a:blip r:embed="rId4"/>
          <a:stretch>
            <a:fillRect/>
          </a:stretch>
        </p:blipFill>
        <p:spPr>
          <a:xfrm>
            <a:off x="266029" y="1813925"/>
            <a:ext cx="2240020" cy="3061777"/>
          </a:xfrm>
          <a:prstGeom prst="rect">
            <a:avLst/>
          </a:prstGeom>
        </p:spPr>
      </p:pic>
      <p:cxnSp>
        <p:nvCxnSpPr>
          <p:cNvPr id="28" name="直接箭头连接符 27">
            <a:extLst>
              <a:ext uri="{FF2B5EF4-FFF2-40B4-BE49-F238E27FC236}">
                <a16:creationId xmlns:a16="http://schemas.microsoft.com/office/drawing/2014/main" id="{1B3AD48D-E503-4B7A-856B-1C5EA88F1DE9}"/>
              </a:ext>
            </a:extLst>
          </p:cNvPr>
          <p:cNvCxnSpPr>
            <a:cxnSpLocks/>
          </p:cNvCxnSpPr>
          <p:nvPr/>
        </p:nvCxnSpPr>
        <p:spPr>
          <a:xfrm>
            <a:off x="3208571" y="3369851"/>
            <a:ext cx="153465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56565F-807E-4AB1-86A1-59604082B422}"/>
              </a:ext>
            </a:extLst>
          </p:cNvPr>
          <p:cNvSpPr txBox="1"/>
          <p:nvPr/>
        </p:nvSpPr>
        <p:spPr>
          <a:xfrm>
            <a:off x="3208570" y="2767135"/>
            <a:ext cx="1624179" cy="461665"/>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通过随机数随机选取三列作为水质量数据</a:t>
            </a:r>
          </a:p>
        </p:txBody>
      </p:sp>
      <p:sp>
        <p:nvSpPr>
          <p:cNvPr id="34" name="文本框 33">
            <a:extLst>
              <a:ext uri="{FF2B5EF4-FFF2-40B4-BE49-F238E27FC236}">
                <a16:creationId xmlns:a16="http://schemas.microsoft.com/office/drawing/2014/main" id="{DE82C0CD-96AC-485B-A7A6-AF097FFA3B11}"/>
              </a:ext>
            </a:extLst>
          </p:cNvPr>
          <p:cNvSpPr txBox="1"/>
          <p:nvPr/>
        </p:nvSpPr>
        <p:spPr>
          <a:xfrm>
            <a:off x="3368430" y="3510903"/>
            <a:ext cx="1163783" cy="276999"/>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环境等级不变</a:t>
            </a:r>
          </a:p>
        </p:txBody>
      </p:sp>
      <p:pic>
        <p:nvPicPr>
          <p:cNvPr id="33" name="图片 32">
            <a:extLst>
              <a:ext uri="{FF2B5EF4-FFF2-40B4-BE49-F238E27FC236}">
                <a16:creationId xmlns:a16="http://schemas.microsoft.com/office/drawing/2014/main" id="{42C7764C-7975-40AF-8655-1BED8E86EE43}"/>
              </a:ext>
            </a:extLst>
          </p:cNvPr>
          <p:cNvPicPr>
            <a:picLocks noChangeAspect="1"/>
          </p:cNvPicPr>
          <p:nvPr/>
        </p:nvPicPr>
        <p:blipFill>
          <a:blip r:embed="rId5"/>
          <a:stretch>
            <a:fillRect/>
          </a:stretch>
        </p:blipFill>
        <p:spPr>
          <a:xfrm>
            <a:off x="5605609" y="1813925"/>
            <a:ext cx="2279820" cy="3061776"/>
          </a:xfrm>
          <a:prstGeom prst="rect">
            <a:avLst/>
          </a:prstGeom>
        </p:spPr>
      </p:pic>
      <p:sp>
        <p:nvSpPr>
          <p:cNvPr id="35" name="文本框 34">
            <a:extLst>
              <a:ext uri="{FF2B5EF4-FFF2-40B4-BE49-F238E27FC236}">
                <a16:creationId xmlns:a16="http://schemas.microsoft.com/office/drawing/2014/main" id="{1B6AAAB5-50BA-4DFF-849A-0B8547B0603A}"/>
              </a:ext>
            </a:extLst>
          </p:cNvPr>
          <p:cNvSpPr txBox="1"/>
          <p:nvPr/>
        </p:nvSpPr>
        <p:spPr>
          <a:xfrm>
            <a:off x="5930232" y="1433191"/>
            <a:ext cx="1630574" cy="276999"/>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构建的水质量数据集</a:t>
            </a:r>
          </a:p>
        </p:txBody>
      </p:sp>
      <p:sp>
        <p:nvSpPr>
          <p:cNvPr id="36" name="文本框 35">
            <a:extLst>
              <a:ext uri="{FF2B5EF4-FFF2-40B4-BE49-F238E27FC236}">
                <a16:creationId xmlns:a16="http://schemas.microsoft.com/office/drawing/2014/main" id="{47A64E06-D99F-42F6-8AC6-4CFF0840B774}"/>
              </a:ext>
            </a:extLst>
          </p:cNvPr>
          <p:cNvSpPr txBox="1"/>
          <p:nvPr/>
        </p:nvSpPr>
        <p:spPr>
          <a:xfrm>
            <a:off x="3378020" y="3928953"/>
            <a:ext cx="1144601" cy="276999"/>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打乱纵向顺序</a:t>
            </a:r>
          </a:p>
        </p:txBody>
      </p:sp>
    </p:spTree>
    <p:extLst>
      <p:ext uri="{BB962C8B-B14F-4D97-AF65-F5344CB8AC3E}">
        <p14:creationId xmlns:p14="http://schemas.microsoft.com/office/powerpoint/2010/main" val="2682273940"/>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randombar(horizontal)">
                                      <p:cBhvr>
                                        <p:cTn id="15" dur="500"/>
                                        <p:tgtEl>
                                          <p:spTgt spid="2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randombar(horizontal)">
                                      <p:cBhvr>
                                        <p:cTn id="18" dur="500"/>
                                        <p:tgtEl>
                                          <p:spTgt spid="3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randombar(horizontal)">
                                      <p:cBhvr>
                                        <p:cTn id="21" dur="500"/>
                                        <p:tgtEl>
                                          <p:spTgt spid="3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randombar(horizontal)">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randombar(horizontal)">
                                      <p:cBhvr>
                                        <p:cTn id="29" dur="500"/>
                                        <p:tgtEl>
                                          <p:spTgt spid="3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randombar(horizontal)">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p:bldP spid="34" grpId="0"/>
      <p:bldP spid="35"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bwMode="auto">
          <a:xfrm>
            <a:off x="854304" y="1451952"/>
            <a:ext cx="1319794" cy="269817"/>
          </a:xfrm>
          <a:prstGeom prst="rect">
            <a:avLst/>
          </a:prstGeom>
          <a:noFill/>
        </p:spPr>
        <p:txBody>
          <a:bodyPr wrap="square">
            <a:spAutoFit/>
          </a:bodyPr>
          <a:lstStyle/>
          <a:p>
            <a:pPr defTabSz="684213" eaLnBrk="1" fontAlgn="auto" hangingPunct="1">
              <a:lnSpc>
                <a:spcPct val="120000"/>
              </a:lnSpc>
              <a:spcBef>
                <a:spcPts val="0"/>
              </a:spcBef>
              <a:spcAft>
                <a:spcPts val="0"/>
              </a:spcAft>
              <a:defRPr/>
            </a:pPr>
            <a:r>
              <a:rPr lang="zh-CN" altLang="en-US" sz="1050" dirty="0">
                <a:solidFill>
                  <a:schemeClr val="bg1"/>
                </a:solidFill>
                <a:latin typeface="微软雅黑" panose="020B0503020204020204" pitchFamily="34" charset="-122"/>
                <a:ea typeface="微软雅黑" panose="020B0503020204020204" pitchFamily="34" charset="-122"/>
              </a:rPr>
              <a:t>原空气质量数据集</a:t>
            </a:r>
            <a:endParaRPr lang="zh-CN" altLang="en-US" sz="1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46108" name="TextBox 13"/>
          <p:cNvSpPr txBox="1">
            <a:spLocks noChangeArrowheads="1"/>
          </p:cNvSpPr>
          <p:nvPr/>
        </p:nvSpPr>
        <p:spPr bwMode="auto">
          <a:xfrm>
            <a:off x="1200150" y="922725"/>
            <a:ext cx="62464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b="1" dirty="0">
                <a:solidFill>
                  <a:schemeClr val="bg1"/>
                </a:solidFill>
                <a:latin typeface="微软雅黑" pitchFamily="34" charset="-122"/>
                <a:ea typeface="微软雅黑" pitchFamily="34" charset="-122"/>
              </a:rPr>
              <a:t>关于水质量数据，土壤质量数据，环境综合质量数据的构建</a:t>
            </a:r>
          </a:p>
        </p:txBody>
      </p:sp>
      <p:pic>
        <p:nvPicPr>
          <p:cNvPr id="46087"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455846" y="283938"/>
            <a:ext cx="8208496" cy="418191"/>
          </a:xfrm>
          <a:prstGeom prst="rect">
            <a:avLst/>
          </a:prstGeom>
          <a:noFill/>
        </p:spPr>
        <p:txBody>
          <a:bodyPr wrap="square">
            <a:spAutoFit/>
          </a:bodyPr>
          <a:lstStyle/>
          <a:p>
            <a:pPr defTabSz="684213" eaLnBrk="1" fontAlgn="auto" hangingPunct="1">
              <a:lnSpc>
                <a:spcPct val="150000"/>
              </a:lnSpc>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结合上述三项指标以及环境综合指标进行环境质量状况评价模型的建立并进行评估</a:t>
            </a:r>
            <a:endParaRPr lang="zh-CN" altLang="en-US" sz="1400" dirty="0">
              <a:solidFill>
                <a:schemeClr val="bg1"/>
              </a:solidFill>
              <a:latin typeface="微软雅黑" panose="020B0503020204020204" pitchFamily="34" charset="-122"/>
              <a:ea typeface="微软雅黑" panose="020B0503020204020204" pitchFamily="34" charset="-122"/>
              <a:sym typeface="Arial" pitchFamily="34" charset="0"/>
            </a:endParaRPr>
          </a:p>
        </p:txBody>
      </p:sp>
      <p:pic>
        <p:nvPicPr>
          <p:cNvPr id="6" name="图片 5">
            <a:extLst>
              <a:ext uri="{FF2B5EF4-FFF2-40B4-BE49-F238E27FC236}">
                <a16:creationId xmlns:a16="http://schemas.microsoft.com/office/drawing/2014/main" id="{F267A4BA-4D99-415E-B16D-8910F4549DA2}"/>
              </a:ext>
            </a:extLst>
          </p:cNvPr>
          <p:cNvPicPr>
            <a:picLocks noChangeAspect="1"/>
          </p:cNvPicPr>
          <p:nvPr/>
        </p:nvPicPr>
        <p:blipFill>
          <a:blip r:embed="rId4"/>
          <a:stretch>
            <a:fillRect/>
          </a:stretch>
        </p:blipFill>
        <p:spPr>
          <a:xfrm>
            <a:off x="266029" y="1813925"/>
            <a:ext cx="2240020" cy="3061777"/>
          </a:xfrm>
          <a:prstGeom prst="rect">
            <a:avLst/>
          </a:prstGeom>
        </p:spPr>
      </p:pic>
      <p:cxnSp>
        <p:nvCxnSpPr>
          <p:cNvPr id="28" name="直接箭头连接符 27">
            <a:extLst>
              <a:ext uri="{FF2B5EF4-FFF2-40B4-BE49-F238E27FC236}">
                <a16:creationId xmlns:a16="http://schemas.microsoft.com/office/drawing/2014/main" id="{1B3AD48D-E503-4B7A-856B-1C5EA88F1DE9}"/>
              </a:ext>
            </a:extLst>
          </p:cNvPr>
          <p:cNvCxnSpPr>
            <a:cxnSpLocks/>
          </p:cNvCxnSpPr>
          <p:nvPr/>
        </p:nvCxnSpPr>
        <p:spPr>
          <a:xfrm>
            <a:off x="3208571" y="3369851"/>
            <a:ext cx="153465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56565F-807E-4AB1-86A1-59604082B422}"/>
              </a:ext>
            </a:extLst>
          </p:cNvPr>
          <p:cNvSpPr txBox="1"/>
          <p:nvPr/>
        </p:nvSpPr>
        <p:spPr>
          <a:xfrm>
            <a:off x="3095956" y="2747880"/>
            <a:ext cx="1708728" cy="461665"/>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通过随机数随机选取两列作为土壤质量数据</a:t>
            </a:r>
          </a:p>
        </p:txBody>
      </p:sp>
      <p:sp>
        <p:nvSpPr>
          <p:cNvPr id="34" name="文本框 33">
            <a:extLst>
              <a:ext uri="{FF2B5EF4-FFF2-40B4-BE49-F238E27FC236}">
                <a16:creationId xmlns:a16="http://schemas.microsoft.com/office/drawing/2014/main" id="{DE82C0CD-96AC-485B-A7A6-AF097FFA3B11}"/>
              </a:ext>
            </a:extLst>
          </p:cNvPr>
          <p:cNvSpPr txBox="1"/>
          <p:nvPr/>
        </p:nvSpPr>
        <p:spPr>
          <a:xfrm>
            <a:off x="3368430" y="3510903"/>
            <a:ext cx="1163783" cy="276999"/>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环境等级不变</a:t>
            </a:r>
          </a:p>
        </p:txBody>
      </p:sp>
      <p:sp>
        <p:nvSpPr>
          <p:cNvPr id="35" name="文本框 34">
            <a:extLst>
              <a:ext uri="{FF2B5EF4-FFF2-40B4-BE49-F238E27FC236}">
                <a16:creationId xmlns:a16="http://schemas.microsoft.com/office/drawing/2014/main" id="{1B6AAAB5-50BA-4DFF-849A-0B8547B0603A}"/>
              </a:ext>
            </a:extLst>
          </p:cNvPr>
          <p:cNvSpPr txBox="1"/>
          <p:nvPr/>
        </p:nvSpPr>
        <p:spPr>
          <a:xfrm>
            <a:off x="5930232" y="1433191"/>
            <a:ext cx="1760350" cy="276999"/>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构建的土壤质量数据集</a:t>
            </a:r>
          </a:p>
        </p:txBody>
      </p:sp>
      <p:sp>
        <p:nvSpPr>
          <p:cNvPr id="36" name="文本框 35">
            <a:extLst>
              <a:ext uri="{FF2B5EF4-FFF2-40B4-BE49-F238E27FC236}">
                <a16:creationId xmlns:a16="http://schemas.microsoft.com/office/drawing/2014/main" id="{47A64E06-D99F-42F6-8AC6-4CFF0840B774}"/>
              </a:ext>
            </a:extLst>
          </p:cNvPr>
          <p:cNvSpPr txBox="1"/>
          <p:nvPr/>
        </p:nvSpPr>
        <p:spPr>
          <a:xfrm>
            <a:off x="3378020" y="3928953"/>
            <a:ext cx="1144601" cy="276999"/>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打乱纵向顺序</a:t>
            </a:r>
          </a:p>
        </p:txBody>
      </p:sp>
      <p:pic>
        <p:nvPicPr>
          <p:cNvPr id="3" name="图片 2">
            <a:extLst>
              <a:ext uri="{FF2B5EF4-FFF2-40B4-BE49-F238E27FC236}">
                <a16:creationId xmlns:a16="http://schemas.microsoft.com/office/drawing/2014/main" id="{9C890457-4780-4D67-B14C-8EA4783C3C03}"/>
              </a:ext>
            </a:extLst>
          </p:cNvPr>
          <p:cNvPicPr>
            <a:picLocks noChangeAspect="1"/>
          </p:cNvPicPr>
          <p:nvPr/>
        </p:nvPicPr>
        <p:blipFill>
          <a:blip r:embed="rId5"/>
          <a:stretch>
            <a:fillRect/>
          </a:stretch>
        </p:blipFill>
        <p:spPr>
          <a:xfrm>
            <a:off x="5800456" y="1721769"/>
            <a:ext cx="1890126" cy="3170674"/>
          </a:xfrm>
          <a:prstGeom prst="rect">
            <a:avLst/>
          </a:prstGeom>
        </p:spPr>
      </p:pic>
    </p:spTree>
    <p:extLst>
      <p:ext uri="{BB962C8B-B14F-4D97-AF65-F5344CB8AC3E}">
        <p14:creationId xmlns:p14="http://schemas.microsoft.com/office/powerpoint/2010/main" val="4094579504"/>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p:bldP spid="34" grpId="0"/>
      <p:bldP spid="35" grpId="0"/>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bwMode="auto">
          <a:xfrm>
            <a:off x="453140" y="1438010"/>
            <a:ext cx="1946446" cy="269817"/>
          </a:xfrm>
          <a:prstGeom prst="rect">
            <a:avLst/>
          </a:prstGeom>
          <a:noFill/>
        </p:spPr>
        <p:txBody>
          <a:bodyPr wrap="square">
            <a:spAutoFit/>
          </a:bodyPr>
          <a:lstStyle/>
          <a:p>
            <a:pPr defTabSz="684213" eaLnBrk="1" fontAlgn="auto" hangingPunct="1">
              <a:lnSpc>
                <a:spcPct val="120000"/>
              </a:lnSpc>
              <a:spcBef>
                <a:spcPts val="0"/>
              </a:spcBef>
              <a:spcAft>
                <a:spcPts val="0"/>
              </a:spcAft>
              <a:defRPr/>
            </a:pPr>
            <a:r>
              <a:rPr lang="zh-CN" altLang="en-US" sz="1050" dirty="0">
                <a:solidFill>
                  <a:schemeClr val="bg1"/>
                </a:solidFill>
                <a:latin typeface="微软雅黑" panose="020B0503020204020204" pitchFamily="34" charset="-122"/>
                <a:ea typeface="微软雅黑" panose="020B0503020204020204" pitchFamily="34" charset="-122"/>
              </a:rPr>
              <a:t>原空气、水、土壤质量数据集</a:t>
            </a:r>
            <a:endParaRPr lang="zh-CN" altLang="en-US" sz="1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46108" name="TextBox 13"/>
          <p:cNvSpPr txBox="1">
            <a:spLocks noChangeArrowheads="1"/>
          </p:cNvSpPr>
          <p:nvPr/>
        </p:nvSpPr>
        <p:spPr bwMode="auto">
          <a:xfrm>
            <a:off x="1200150" y="922725"/>
            <a:ext cx="62464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b="1" dirty="0">
                <a:solidFill>
                  <a:schemeClr val="bg1"/>
                </a:solidFill>
                <a:latin typeface="微软雅黑" pitchFamily="34" charset="-122"/>
                <a:ea typeface="微软雅黑" pitchFamily="34" charset="-122"/>
              </a:rPr>
              <a:t>关于水质量数据，土壤质量数据，环境综合质量数据的构建</a:t>
            </a:r>
          </a:p>
        </p:txBody>
      </p:sp>
      <p:pic>
        <p:nvPicPr>
          <p:cNvPr id="46087"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455846" y="283938"/>
            <a:ext cx="8208496" cy="418191"/>
          </a:xfrm>
          <a:prstGeom prst="rect">
            <a:avLst/>
          </a:prstGeom>
          <a:noFill/>
        </p:spPr>
        <p:txBody>
          <a:bodyPr wrap="square">
            <a:spAutoFit/>
          </a:bodyPr>
          <a:lstStyle/>
          <a:p>
            <a:pPr defTabSz="684213" eaLnBrk="1" fontAlgn="auto" hangingPunct="1">
              <a:lnSpc>
                <a:spcPct val="150000"/>
              </a:lnSpc>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结合上述三项指标以及环境综合指标进行环境质量状况评价模型的建立并进行评估</a:t>
            </a:r>
            <a:endParaRPr lang="zh-CN" altLang="en-US" sz="1400" dirty="0">
              <a:solidFill>
                <a:schemeClr val="bg1"/>
              </a:solidFill>
              <a:latin typeface="微软雅黑" panose="020B0503020204020204" pitchFamily="34" charset="-122"/>
              <a:ea typeface="微软雅黑" panose="020B0503020204020204" pitchFamily="34" charset="-122"/>
              <a:sym typeface="Arial" pitchFamily="34" charset="0"/>
            </a:endParaRPr>
          </a:p>
        </p:txBody>
      </p:sp>
      <p:pic>
        <p:nvPicPr>
          <p:cNvPr id="6" name="图片 5">
            <a:extLst>
              <a:ext uri="{FF2B5EF4-FFF2-40B4-BE49-F238E27FC236}">
                <a16:creationId xmlns:a16="http://schemas.microsoft.com/office/drawing/2014/main" id="{F267A4BA-4D99-415E-B16D-8910F4549DA2}"/>
              </a:ext>
            </a:extLst>
          </p:cNvPr>
          <p:cNvPicPr>
            <a:picLocks noChangeAspect="1"/>
          </p:cNvPicPr>
          <p:nvPr/>
        </p:nvPicPr>
        <p:blipFill rotWithShape="1">
          <a:blip r:embed="rId4"/>
          <a:srcRect l="83015"/>
          <a:stretch/>
        </p:blipFill>
        <p:spPr>
          <a:xfrm>
            <a:off x="477044" y="1797785"/>
            <a:ext cx="380467" cy="3061777"/>
          </a:xfrm>
          <a:prstGeom prst="rect">
            <a:avLst/>
          </a:prstGeom>
        </p:spPr>
      </p:pic>
      <p:cxnSp>
        <p:nvCxnSpPr>
          <p:cNvPr id="28" name="直接箭头连接符 27">
            <a:extLst>
              <a:ext uri="{FF2B5EF4-FFF2-40B4-BE49-F238E27FC236}">
                <a16:creationId xmlns:a16="http://schemas.microsoft.com/office/drawing/2014/main" id="{1B3AD48D-E503-4B7A-856B-1C5EA88F1DE9}"/>
              </a:ext>
            </a:extLst>
          </p:cNvPr>
          <p:cNvCxnSpPr>
            <a:cxnSpLocks/>
          </p:cNvCxnSpPr>
          <p:nvPr/>
        </p:nvCxnSpPr>
        <p:spPr>
          <a:xfrm>
            <a:off x="3208571" y="3369851"/>
            <a:ext cx="153465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56565F-807E-4AB1-86A1-59604082B422}"/>
              </a:ext>
            </a:extLst>
          </p:cNvPr>
          <p:cNvSpPr txBox="1"/>
          <p:nvPr/>
        </p:nvSpPr>
        <p:spPr>
          <a:xfrm>
            <a:off x="3095955" y="2779923"/>
            <a:ext cx="1759883" cy="461665"/>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选取上述三个环境等级作为综合等级评价标准</a:t>
            </a:r>
          </a:p>
        </p:txBody>
      </p:sp>
      <p:sp>
        <p:nvSpPr>
          <p:cNvPr id="34" name="文本框 33">
            <a:extLst>
              <a:ext uri="{FF2B5EF4-FFF2-40B4-BE49-F238E27FC236}">
                <a16:creationId xmlns:a16="http://schemas.microsoft.com/office/drawing/2014/main" id="{DE82C0CD-96AC-485B-A7A6-AF097FFA3B11}"/>
              </a:ext>
            </a:extLst>
          </p:cNvPr>
          <p:cNvSpPr txBox="1"/>
          <p:nvPr/>
        </p:nvSpPr>
        <p:spPr>
          <a:xfrm>
            <a:off x="3208567" y="3498115"/>
            <a:ext cx="1534657" cy="646331"/>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环境综合等级为三个环境等级的平均值，向上取整</a:t>
            </a:r>
          </a:p>
        </p:txBody>
      </p:sp>
      <p:pic>
        <p:nvPicPr>
          <p:cNvPr id="33" name="图片 32">
            <a:extLst>
              <a:ext uri="{FF2B5EF4-FFF2-40B4-BE49-F238E27FC236}">
                <a16:creationId xmlns:a16="http://schemas.microsoft.com/office/drawing/2014/main" id="{42C7764C-7975-40AF-8655-1BED8E86EE43}"/>
              </a:ext>
            </a:extLst>
          </p:cNvPr>
          <p:cNvPicPr>
            <a:picLocks noChangeAspect="1"/>
          </p:cNvPicPr>
          <p:nvPr/>
        </p:nvPicPr>
        <p:blipFill rotWithShape="1">
          <a:blip r:embed="rId5"/>
          <a:srcRect l="76657"/>
          <a:stretch/>
        </p:blipFill>
        <p:spPr>
          <a:xfrm>
            <a:off x="1150059" y="1797785"/>
            <a:ext cx="532171" cy="3061772"/>
          </a:xfrm>
          <a:prstGeom prst="rect">
            <a:avLst/>
          </a:prstGeom>
        </p:spPr>
      </p:pic>
      <p:sp>
        <p:nvSpPr>
          <p:cNvPr id="35" name="文本框 34">
            <a:extLst>
              <a:ext uri="{FF2B5EF4-FFF2-40B4-BE49-F238E27FC236}">
                <a16:creationId xmlns:a16="http://schemas.microsoft.com/office/drawing/2014/main" id="{1B6AAAB5-50BA-4DFF-849A-0B8547B0603A}"/>
              </a:ext>
            </a:extLst>
          </p:cNvPr>
          <p:cNvSpPr txBox="1"/>
          <p:nvPr/>
        </p:nvSpPr>
        <p:spPr>
          <a:xfrm>
            <a:off x="5864400" y="1444770"/>
            <a:ext cx="2333228" cy="276999"/>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构建的环境综合质量数据集</a:t>
            </a:r>
          </a:p>
        </p:txBody>
      </p:sp>
      <p:pic>
        <p:nvPicPr>
          <p:cNvPr id="2" name="图片 1">
            <a:extLst>
              <a:ext uri="{FF2B5EF4-FFF2-40B4-BE49-F238E27FC236}">
                <a16:creationId xmlns:a16="http://schemas.microsoft.com/office/drawing/2014/main" id="{B74511E3-B06D-4279-AF2B-FC6B67AD281C}"/>
              </a:ext>
            </a:extLst>
          </p:cNvPr>
          <p:cNvPicPr>
            <a:picLocks noChangeAspect="1"/>
          </p:cNvPicPr>
          <p:nvPr/>
        </p:nvPicPr>
        <p:blipFill rotWithShape="1">
          <a:blip r:embed="rId6"/>
          <a:srcRect l="77736"/>
          <a:stretch/>
        </p:blipFill>
        <p:spPr>
          <a:xfrm>
            <a:off x="1974778" y="1797786"/>
            <a:ext cx="420769" cy="3061772"/>
          </a:xfrm>
          <a:prstGeom prst="rect">
            <a:avLst/>
          </a:prstGeom>
        </p:spPr>
      </p:pic>
      <p:pic>
        <p:nvPicPr>
          <p:cNvPr id="4" name="图片 3">
            <a:extLst>
              <a:ext uri="{FF2B5EF4-FFF2-40B4-BE49-F238E27FC236}">
                <a16:creationId xmlns:a16="http://schemas.microsoft.com/office/drawing/2014/main" id="{FC0D6CA9-3634-443C-8E64-1AA867275144}"/>
              </a:ext>
            </a:extLst>
          </p:cNvPr>
          <p:cNvPicPr>
            <a:picLocks noChangeAspect="1"/>
          </p:cNvPicPr>
          <p:nvPr/>
        </p:nvPicPr>
        <p:blipFill>
          <a:blip r:embed="rId7"/>
          <a:stretch>
            <a:fillRect/>
          </a:stretch>
        </p:blipFill>
        <p:spPr>
          <a:xfrm>
            <a:off x="6060509" y="1803208"/>
            <a:ext cx="1370020" cy="3056347"/>
          </a:xfrm>
          <a:prstGeom prst="rect">
            <a:avLst/>
          </a:prstGeom>
        </p:spPr>
      </p:pic>
    </p:spTree>
    <p:extLst>
      <p:ext uri="{BB962C8B-B14F-4D97-AF65-F5344CB8AC3E}">
        <p14:creationId xmlns:p14="http://schemas.microsoft.com/office/powerpoint/2010/main" val="3136002003"/>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arn(inVertical)">
                                      <p:cBhvr>
                                        <p:cTn id="15" dur="500"/>
                                        <p:tgtEl>
                                          <p:spTgt spid="2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inVertical)">
                                      <p:cBhvr>
                                        <p:cTn id="18" dur="500"/>
                                        <p:tgtEl>
                                          <p:spTgt spid="3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barn(inVertical)">
                                      <p:cBhvr>
                                        <p:cTn id="21" dur="500"/>
                                        <p:tgtEl>
                                          <p:spTgt spid="34"/>
                                        </p:tgtEl>
                                      </p:cBhvr>
                                    </p:animEffect>
                                  </p:childTnLst>
                                </p:cTn>
                              </p:par>
                              <p:par>
                                <p:cTn id="22" presetID="16" presetClass="entr" presetSubtype="21"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arn(inVertical)">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arn(inVertical)">
                                      <p:cBhvr>
                                        <p:cTn id="29" dur="500"/>
                                        <p:tgtEl>
                                          <p:spTgt spid="35"/>
                                        </p:tgtEl>
                                      </p:cBhvr>
                                    </p:animEffect>
                                  </p:childTnLst>
                                </p:cTn>
                              </p:par>
                              <p:par>
                                <p:cTn id="30" presetID="16" presetClass="entr" presetSubtype="21"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par>
                                <p:cTn id="33" presetID="16" presetClass="entr" presetSubtype="21"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inVertic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p:bldP spid="34"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7"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455846" y="283938"/>
            <a:ext cx="1463442" cy="418191"/>
          </a:xfrm>
          <a:prstGeom prst="rect">
            <a:avLst/>
          </a:prstGeom>
          <a:noFill/>
        </p:spPr>
        <p:txBody>
          <a:bodyPr wrap="square">
            <a:spAutoFit/>
          </a:bodyPr>
          <a:lstStyle/>
          <a:p>
            <a:pPr defTabSz="684213" eaLnBrk="1" fontAlgn="auto" hangingPunct="1">
              <a:lnSpc>
                <a:spcPct val="150000"/>
              </a:lnSpc>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rPr>
              <a:t>模型的应用</a:t>
            </a:r>
            <a:endParaRPr lang="zh-CN" altLang="en-US" sz="14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30" name="文本框 29">
            <a:extLst>
              <a:ext uri="{FF2B5EF4-FFF2-40B4-BE49-F238E27FC236}">
                <a16:creationId xmlns:a16="http://schemas.microsoft.com/office/drawing/2014/main" id="{618D7BA6-D644-4837-A7B4-B447FEE2F226}"/>
              </a:ext>
            </a:extLst>
          </p:cNvPr>
          <p:cNvSpPr txBox="1"/>
          <p:nvPr/>
        </p:nvSpPr>
        <p:spPr>
          <a:xfrm>
            <a:off x="138501" y="991133"/>
            <a:ext cx="2764559" cy="276999"/>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通过</a:t>
            </a:r>
            <a:r>
              <a:rPr lang="en-US" altLang="zh-CN" sz="1200" dirty="0" err="1">
                <a:solidFill>
                  <a:schemeClr val="bg1"/>
                </a:solidFill>
                <a:latin typeface="华文中宋" panose="02010600040101010101" pitchFamily="2" charset="-122"/>
                <a:ea typeface="华文中宋" panose="02010600040101010101" pitchFamily="2" charset="-122"/>
              </a:rPr>
              <a:t>randbtween</a:t>
            </a:r>
            <a:r>
              <a:rPr lang="zh-CN" altLang="en-US" sz="1200" dirty="0">
                <a:solidFill>
                  <a:schemeClr val="bg1"/>
                </a:solidFill>
                <a:latin typeface="华文中宋" panose="02010600040101010101" pitchFamily="2" charset="-122"/>
                <a:ea typeface="华文中宋" panose="02010600040101010101" pitchFamily="2" charset="-122"/>
              </a:rPr>
              <a:t>函数生成随机的数值</a:t>
            </a:r>
          </a:p>
        </p:txBody>
      </p:sp>
      <p:pic>
        <p:nvPicPr>
          <p:cNvPr id="39" name="图片 38">
            <a:extLst>
              <a:ext uri="{FF2B5EF4-FFF2-40B4-BE49-F238E27FC236}">
                <a16:creationId xmlns:a16="http://schemas.microsoft.com/office/drawing/2014/main" id="{9B17240F-4F61-47C7-83A0-2089D0DAA911}"/>
              </a:ext>
            </a:extLst>
          </p:cNvPr>
          <p:cNvPicPr>
            <a:picLocks noChangeAspect="1"/>
          </p:cNvPicPr>
          <p:nvPr/>
        </p:nvPicPr>
        <p:blipFill>
          <a:blip r:embed="rId4"/>
          <a:stretch>
            <a:fillRect/>
          </a:stretch>
        </p:blipFill>
        <p:spPr>
          <a:xfrm>
            <a:off x="240812" y="1425832"/>
            <a:ext cx="2422244" cy="3481674"/>
          </a:xfrm>
          <a:prstGeom prst="rect">
            <a:avLst/>
          </a:prstGeom>
        </p:spPr>
      </p:pic>
      <p:pic>
        <p:nvPicPr>
          <p:cNvPr id="41" name="图片 40">
            <a:extLst>
              <a:ext uri="{FF2B5EF4-FFF2-40B4-BE49-F238E27FC236}">
                <a16:creationId xmlns:a16="http://schemas.microsoft.com/office/drawing/2014/main" id="{4E1359DB-1995-41C7-9077-5BDE4C82A2A1}"/>
              </a:ext>
            </a:extLst>
          </p:cNvPr>
          <p:cNvPicPr>
            <a:picLocks noChangeAspect="1"/>
          </p:cNvPicPr>
          <p:nvPr/>
        </p:nvPicPr>
        <p:blipFill>
          <a:blip r:embed="rId5"/>
          <a:stretch>
            <a:fillRect/>
          </a:stretch>
        </p:blipFill>
        <p:spPr>
          <a:xfrm>
            <a:off x="6151417" y="1425832"/>
            <a:ext cx="2918313" cy="3481674"/>
          </a:xfrm>
          <a:prstGeom prst="rect">
            <a:avLst/>
          </a:prstGeom>
        </p:spPr>
      </p:pic>
      <p:sp>
        <p:nvSpPr>
          <p:cNvPr id="42" name="文本框 41">
            <a:extLst>
              <a:ext uri="{FF2B5EF4-FFF2-40B4-BE49-F238E27FC236}">
                <a16:creationId xmlns:a16="http://schemas.microsoft.com/office/drawing/2014/main" id="{F3DB9089-DFC3-4DFE-8FDC-617A1ED0B0AF}"/>
              </a:ext>
            </a:extLst>
          </p:cNvPr>
          <p:cNvSpPr txBox="1"/>
          <p:nvPr/>
        </p:nvSpPr>
        <p:spPr>
          <a:xfrm>
            <a:off x="3216386" y="1459454"/>
            <a:ext cx="2142126" cy="461665"/>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读取表格数据，使用模型预测后导出数据</a:t>
            </a:r>
          </a:p>
        </p:txBody>
      </p:sp>
      <p:pic>
        <p:nvPicPr>
          <p:cNvPr id="44" name="图片 43">
            <a:extLst>
              <a:ext uri="{FF2B5EF4-FFF2-40B4-BE49-F238E27FC236}">
                <a16:creationId xmlns:a16="http://schemas.microsoft.com/office/drawing/2014/main" id="{F7555FB1-EC46-42B9-9391-D45B1C018B6C}"/>
              </a:ext>
            </a:extLst>
          </p:cNvPr>
          <p:cNvPicPr>
            <a:picLocks noChangeAspect="1"/>
          </p:cNvPicPr>
          <p:nvPr/>
        </p:nvPicPr>
        <p:blipFill>
          <a:blip r:embed="rId6"/>
          <a:stretch>
            <a:fillRect/>
          </a:stretch>
        </p:blipFill>
        <p:spPr>
          <a:xfrm>
            <a:off x="2992584" y="2184293"/>
            <a:ext cx="2646756" cy="1602325"/>
          </a:xfrm>
          <a:prstGeom prst="rect">
            <a:avLst/>
          </a:prstGeom>
        </p:spPr>
      </p:pic>
      <p:sp>
        <p:nvSpPr>
          <p:cNvPr id="45" name="文本框 44">
            <a:extLst>
              <a:ext uri="{FF2B5EF4-FFF2-40B4-BE49-F238E27FC236}">
                <a16:creationId xmlns:a16="http://schemas.microsoft.com/office/drawing/2014/main" id="{7FBE89D9-F853-42F0-B9EE-8B678673151B}"/>
              </a:ext>
            </a:extLst>
          </p:cNvPr>
          <p:cNvSpPr txBox="1"/>
          <p:nvPr/>
        </p:nvSpPr>
        <p:spPr>
          <a:xfrm>
            <a:off x="7251257" y="1024659"/>
            <a:ext cx="978344" cy="276999"/>
          </a:xfrm>
          <a:prstGeom prst="rect">
            <a:avLst/>
          </a:prstGeom>
          <a:noFill/>
        </p:spPr>
        <p:txBody>
          <a:bodyPr wrap="square" rtlCol="0">
            <a:spAutoFit/>
          </a:bodyPr>
          <a:lstStyle/>
          <a:p>
            <a:r>
              <a:rPr lang="zh-CN" altLang="en-US" sz="1200" dirty="0">
                <a:solidFill>
                  <a:schemeClr val="bg1"/>
                </a:solidFill>
                <a:latin typeface="华文中宋" panose="02010600040101010101" pitchFamily="2" charset="-122"/>
                <a:ea typeface="华文中宋" panose="02010600040101010101" pitchFamily="2" charset="-122"/>
              </a:rPr>
              <a:t>预测的数据</a:t>
            </a:r>
          </a:p>
        </p:txBody>
      </p:sp>
    </p:spTree>
    <p:extLst>
      <p:ext uri="{BB962C8B-B14F-4D97-AF65-F5344CB8AC3E}">
        <p14:creationId xmlns:p14="http://schemas.microsoft.com/office/powerpoint/2010/main" val="895138703"/>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ppt_x"/>
                                          </p:val>
                                        </p:tav>
                                        <p:tav tm="100000">
                                          <p:val>
                                            <p:strVal val="#ppt_x"/>
                                          </p:val>
                                        </p:tav>
                                      </p:tavLst>
                                    </p:anim>
                                    <p:anim calcmode="lin" valueType="num">
                                      <p:cBhvr additive="base">
                                        <p:cTn id="18" dur="500" fill="hold"/>
                                        <p:tgtEl>
                                          <p:spTgt spid="4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ppt_x"/>
                                          </p:val>
                                        </p:tav>
                                        <p:tav tm="100000">
                                          <p:val>
                                            <p:strVal val="#ppt_x"/>
                                          </p:val>
                                        </p:tav>
                                      </p:tavLst>
                                    </p:anim>
                                    <p:anim calcmode="lin" valueType="num">
                                      <p:cBhvr additive="base">
                                        <p:cTn id="2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2"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a:grpSpLocks/>
          </p:cNvGrpSpPr>
          <p:nvPr/>
        </p:nvGrpSpPr>
        <p:grpSpPr bwMode="auto">
          <a:xfrm>
            <a:off x="282575" y="1746250"/>
            <a:ext cx="2765425" cy="963613"/>
            <a:chOff x="219753" y="1976522"/>
            <a:chExt cx="2765362" cy="964005"/>
          </a:xfrm>
        </p:grpSpPr>
        <p:sp>
          <p:nvSpPr>
            <p:cNvPr id="13340" name="文本框 38"/>
            <p:cNvSpPr txBox="1">
              <a:spLocks noChangeArrowheads="1"/>
            </p:cNvSpPr>
            <p:nvPr/>
          </p:nvSpPr>
          <p:spPr bwMode="auto">
            <a:xfrm>
              <a:off x="219753" y="2417307"/>
              <a:ext cx="27411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r" eaLnBrk="1" hangingPunct="1"/>
              <a:r>
                <a:rPr lang="en-US" altLang="zh-CN" sz="2800">
                  <a:solidFill>
                    <a:schemeClr val="bg1"/>
                  </a:solidFill>
                  <a:latin typeface="微软雅黑" pitchFamily="34" charset="-122"/>
                  <a:ea typeface="微软雅黑" pitchFamily="34" charset="-122"/>
                </a:rPr>
                <a:t>CONTENTS</a:t>
              </a:r>
              <a:endParaRPr lang="zh-CN" altLang="en-US" sz="2800">
                <a:solidFill>
                  <a:schemeClr val="bg1"/>
                </a:solidFill>
                <a:latin typeface="微软雅黑" pitchFamily="34" charset="-122"/>
                <a:ea typeface="微软雅黑" pitchFamily="34" charset="-122"/>
              </a:endParaRPr>
            </a:p>
          </p:txBody>
        </p:sp>
        <p:sp>
          <p:nvSpPr>
            <p:cNvPr id="13341" name="文本框 11"/>
            <p:cNvSpPr txBox="1">
              <a:spLocks noChangeArrowheads="1"/>
            </p:cNvSpPr>
            <p:nvPr/>
          </p:nvSpPr>
          <p:spPr bwMode="auto">
            <a:xfrm>
              <a:off x="1979712" y="1976522"/>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3200">
                  <a:solidFill>
                    <a:schemeClr val="bg1"/>
                  </a:solidFill>
                  <a:latin typeface="微软雅黑" pitchFamily="34" charset="-122"/>
                  <a:ea typeface="微软雅黑" pitchFamily="34" charset="-122"/>
                </a:rPr>
                <a:t>目录</a:t>
              </a:r>
            </a:p>
          </p:txBody>
        </p:sp>
      </p:grpSp>
      <p:sp>
        <p:nvSpPr>
          <p:cNvPr id="71" name="文本框 18"/>
          <p:cNvSpPr txBox="1">
            <a:spLocks noChangeArrowheads="1"/>
          </p:cNvSpPr>
          <p:nvPr/>
        </p:nvSpPr>
        <p:spPr bwMode="auto">
          <a:xfrm>
            <a:off x="4052888" y="189071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dirty="0">
                <a:solidFill>
                  <a:schemeClr val="bg1"/>
                </a:solidFill>
                <a:latin typeface="微软雅黑" pitchFamily="34" charset="-122"/>
                <a:ea typeface="微软雅黑" pitchFamily="34" charset="-122"/>
              </a:rPr>
              <a:t>实训综述</a:t>
            </a:r>
          </a:p>
        </p:txBody>
      </p:sp>
      <p:grpSp>
        <p:nvGrpSpPr>
          <p:cNvPr id="72" name="组合 71"/>
          <p:cNvGrpSpPr>
            <a:grpSpLocks/>
          </p:cNvGrpSpPr>
          <p:nvPr/>
        </p:nvGrpSpPr>
        <p:grpSpPr bwMode="auto">
          <a:xfrm>
            <a:off x="3578225" y="1817688"/>
            <a:ext cx="466725" cy="523875"/>
            <a:chOff x="3516783" y="2047768"/>
            <a:chExt cx="466304" cy="523220"/>
          </a:xfrm>
        </p:grpSpPr>
        <p:sp>
          <p:nvSpPr>
            <p:cNvPr id="13338" name="文本框 16"/>
            <p:cNvSpPr txBox="1">
              <a:spLocks noChangeArrowheads="1"/>
            </p:cNvSpPr>
            <p:nvPr/>
          </p:nvSpPr>
          <p:spPr bwMode="auto">
            <a:xfrm>
              <a:off x="3516783" y="2047768"/>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1</a:t>
              </a:r>
              <a:endParaRPr lang="zh-CN" altLang="en-US" sz="2800">
                <a:solidFill>
                  <a:schemeClr val="bg1"/>
                </a:solidFill>
                <a:latin typeface="微软雅黑" pitchFamily="34" charset="-122"/>
                <a:ea typeface="微软雅黑" pitchFamily="34" charset="-122"/>
              </a:endParaRPr>
            </a:p>
          </p:txBody>
        </p:sp>
        <p:cxnSp>
          <p:nvCxnSpPr>
            <p:cNvPr id="74" name="直接连接符 73"/>
            <p:cNvCxnSpPr/>
            <p:nvPr/>
          </p:nvCxnSpPr>
          <p:spPr>
            <a:xfrm flipH="1">
              <a:off x="3737247" y="2226931"/>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a:spLocks noChangeArrowheads="1"/>
          </p:cNvSpPr>
          <p:nvPr/>
        </p:nvSpPr>
        <p:spPr bwMode="auto">
          <a:xfrm>
            <a:off x="6638925" y="191611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dirty="0">
                <a:solidFill>
                  <a:schemeClr val="bg1"/>
                </a:solidFill>
                <a:latin typeface="微软雅黑" pitchFamily="34" charset="-122"/>
                <a:ea typeface="微软雅黑" pitchFamily="34" charset="-122"/>
              </a:rPr>
              <a:t>实训过程</a:t>
            </a:r>
          </a:p>
        </p:txBody>
      </p:sp>
      <p:grpSp>
        <p:nvGrpSpPr>
          <p:cNvPr id="76" name="组合 75"/>
          <p:cNvGrpSpPr>
            <a:grpSpLocks/>
          </p:cNvGrpSpPr>
          <p:nvPr/>
        </p:nvGrpSpPr>
        <p:grpSpPr bwMode="auto">
          <a:xfrm>
            <a:off x="6135383" y="1827212"/>
            <a:ext cx="497185" cy="523220"/>
            <a:chOff x="6072788" y="2057986"/>
            <a:chExt cx="497938" cy="522566"/>
          </a:xfrm>
        </p:grpSpPr>
        <p:sp>
          <p:nvSpPr>
            <p:cNvPr id="13336" name="文本框 20"/>
            <p:cNvSpPr txBox="1">
              <a:spLocks noChangeArrowheads="1"/>
            </p:cNvSpPr>
            <p:nvPr/>
          </p:nvSpPr>
          <p:spPr bwMode="auto">
            <a:xfrm>
              <a:off x="6072788" y="2057986"/>
              <a:ext cx="395258"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dirty="0">
                  <a:solidFill>
                    <a:schemeClr val="bg1"/>
                  </a:solidFill>
                  <a:latin typeface="微软雅黑" pitchFamily="34" charset="-122"/>
                  <a:ea typeface="微软雅黑" pitchFamily="34" charset="-122"/>
                </a:rPr>
                <a:t>3</a:t>
              </a:r>
              <a:endParaRPr lang="zh-CN" altLang="en-US" sz="2800" dirty="0">
                <a:solidFill>
                  <a:schemeClr val="bg1"/>
                </a:solidFill>
                <a:latin typeface="微软雅黑" pitchFamily="34" charset="-122"/>
                <a:ea typeface="微软雅黑" pitchFamily="34" charset="-122"/>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a:spLocks noChangeArrowheads="1"/>
          </p:cNvSpPr>
          <p:nvPr/>
        </p:nvSpPr>
        <p:spPr bwMode="auto">
          <a:xfrm>
            <a:off x="6638925" y="2493963"/>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dirty="0">
                <a:solidFill>
                  <a:schemeClr val="bg1"/>
                </a:solidFill>
                <a:latin typeface="微软雅黑" pitchFamily="34" charset="-122"/>
                <a:ea typeface="微软雅黑" pitchFamily="34" charset="-122"/>
              </a:rPr>
              <a:t>实训总结</a:t>
            </a:r>
          </a:p>
        </p:txBody>
      </p:sp>
      <p:grpSp>
        <p:nvGrpSpPr>
          <p:cNvPr id="84" name="组合 83"/>
          <p:cNvGrpSpPr>
            <a:grpSpLocks/>
          </p:cNvGrpSpPr>
          <p:nvPr/>
        </p:nvGrpSpPr>
        <p:grpSpPr bwMode="auto">
          <a:xfrm>
            <a:off x="6135383" y="2406649"/>
            <a:ext cx="497185" cy="523220"/>
            <a:chOff x="6072788" y="2637368"/>
            <a:chExt cx="497938" cy="522566"/>
          </a:xfrm>
        </p:grpSpPr>
        <p:sp>
          <p:nvSpPr>
            <p:cNvPr id="13332" name="文本框 26"/>
            <p:cNvSpPr txBox="1">
              <a:spLocks noChangeArrowheads="1"/>
            </p:cNvSpPr>
            <p:nvPr/>
          </p:nvSpPr>
          <p:spPr bwMode="auto">
            <a:xfrm>
              <a:off x="6072788" y="2637368"/>
              <a:ext cx="395258"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dirty="0">
                  <a:solidFill>
                    <a:schemeClr val="bg1"/>
                  </a:solidFill>
                  <a:latin typeface="微软雅黑" pitchFamily="34" charset="-122"/>
                  <a:ea typeface="微软雅黑" pitchFamily="34" charset="-122"/>
                </a:rPr>
                <a:t>4</a:t>
              </a:r>
              <a:endParaRPr lang="zh-CN" altLang="en-US" sz="2800" dirty="0">
                <a:solidFill>
                  <a:schemeClr val="bg1"/>
                </a:solidFill>
                <a:latin typeface="微软雅黑" pitchFamily="34" charset="-122"/>
                <a:ea typeface="微软雅黑" pitchFamily="34" charset="-122"/>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a:spLocks noChangeArrowheads="1"/>
          </p:cNvSpPr>
          <p:nvPr/>
        </p:nvSpPr>
        <p:spPr bwMode="auto">
          <a:xfrm>
            <a:off x="4065589" y="247967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dirty="0">
                <a:solidFill>
                  <a:schemeClr val="bg1"/>
                </a:solidFill>
                <a:latin typeface="微软雅黑" pitchFamily="34" charset="-122"/>
                <a:ea typeface="微软雅黑" pitchFamily="34" charset="-122"/>
              </a:rPr>
              <a:t>任务介绍</a:t>
            </a:r>
          </a:p>
        </p:txBody>
      </p:sp>
      <p:grpSp>
        <p:nvGrpSpPr>
          <p:cNvPr id="88" name="组合 87"/>
          <p:cNvGrpSpPr>
            <a:grpSpLocks/>
          </p:cNvGrpSpPr>
          <p:nvPr/>
        </p:nvGrpSpPr>
        <p:grpSpPr bwMode="auto">
          <a:xfrm>
            <a:off x="3591106" y="2406649"/>
            <a:ext cx="466547" cy="523220"/>
            <a:chOff x="3516961" y="3200893"/>
            <a:chExt cx="466126" cy="522566"/>
          </a:xfrm>
        </p:grpSpPr>
        <p:sp>
          <p:nvSpPr>
            <p:cNvPr id="13330" name="文本框 29"/>
            <p:cNvSpPr txBox="1">
              <a:spLocks noChangeArrowheads="1"/>
            </p:cNvSpPr>
            <p:nvPr/>
          </p:nvSpPr>
          <p:spPr bwMode="auto">
            <a:xfrm>
              <a:off x="3516961" y="3200893"/>
              <a:ext cx="394304"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dirty="0">
                  <a:solidFill>
                    <a:schemeClr val="bg1"/>
                  </a:solidFill>
                  <a:latin typeface="微软雅黑" pitchFamily="34" charset="-122"/>
                  <a:ea typeface="微软雅黑" pitchFamily="34" charset="-122"/>
                </a:rPr>
                <a:t>2</a:t>
              </a:r>
              <a:endParaRPr lang="zh-CN" altLang="en-US" sz="2800" dirty="0">
                <a:solidFill>
                  <a:schemeClr val="bg1"/>
                </a:solidFill>
                <a:latin typeface="微软雅黑" pitchFamily="34" charset="-122"/>
                <a:ea typeface="微软雅黑" pitchFamily="34" charset="-122"/>
              </a:endParaRPr>
            </a:p>
          </p:txBody>
        </p:sp>
        <p:cxnSp>
          <p:nvCxnSpPr>
            <p:cNvPr id="90" name="直接连接符 89"/>
            <p:cNvCxnSpPr/>
            <p:nvPr/>
          </p:nvCxnSpPr>
          <p:spPr>
            <a:xfrm flipH="1">
              <a:off x="3737247" y="3380056"/>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340100" y="1909763"/>
            <a:ext cx="0" cy="1546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decel="66667"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ppt_x"/>
                                          </p:val>
                                        </p:tav>
                                        <p:tav tm="100000">
                                          <p:val>
                                            <p:strVal val="#ppt_x"/>
                                          </p:val>
                                        </p:tav>
                                      </p:tavLst>
                                    </p:anim>
                                    <p:anim calcmode="lin" valueType="num">
                                      <p:cBhvr additive="base">
                                        <p:cTn id="13" dur="500" fill="hold"/>
                                        <p:tgtEl>
                                          <p:spTgt spid="9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childTnLst>
                                </p:cTn>
                              </p:par>
                              <p:par>
                                <p:cTn id="18" presetID="56" presetClass="path" presetSubtype="0" accel="50000" decel="50000" fill="hold" nodeType="withEffect">
                                  <p:stCondLst>
                                    <p:cond delay="0"/>
                                  </p:stCondLst>
                                  <p:childTnLst>
                                    <p:animMotion origin="layout" path="M -0.03733 0.04136 L 2.22222E-6 -9.87654E-7 " pathEditMode="relative" rAng="0" ptsTypes="AA">
                                      <p:cBhvr>
                                        <p:cTn id="19" dur="700" fill="hold"/>
                                        <p:tgtEl>
                                          <p:spTgt spid="72"/>
                                        </p:tgtEl>
                                        <p:attrNameLst>
                                          <p:attrName>ppt_x</p:attrName>
                                          <p:attrName>ppt_y</p:attrName>
                                        </p:attrNameLst>
                                      </p:cBhvr>
                                      <p:rCtr x="1858" y="-2068"/>
                                    </p:animMotion>
                                  </p:childTnLst>
                                </p:cTn>
                              </p:par>
                              <p:par>
                                <p:cTn id="20" presetID="22" presetClass="entr" presetSubtype="8" fill="hold" grpId="0" nodeType="withEffect">
                                  <p:stCondLst>
                                    <p:cond delay="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nodeType="withEffect">
                                  <p:stCondLst>
                                    <p:cond delay="50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1000"/>
                                        <p:tgtEl>
                                          <p:spTgt spid="88"/>
                                        </p:tgtEl>
                                      </p:cBhvr>
                                    </p:animEffect>
                                  </p:childTnLst>
                                </p:cTn>
                              </p:par>
                              <p:par>
                                <p:cTn id="26" presetID="56" presetClass="path" presetSubtype="0" accel="50000" decel="50000" fill="hold" nodeType="withEffect">
                                  <p:stCondLst>
                                    <p:cond delay="500"/>
                                  </p:stCondLst>
                                  <p:childTnLst>
                                    <p:animMotion origin="layout" path="M -0.03733 0.04104 L 2.22222E-6 4.93827E-6 " pathEditMode="relative" rAng="0" ptsTypes="AA">
                                      <p:cBhvr>
                                        <p:cTn id="27" dur="700" fill="hold"/>
                                        <p:tgtEl>
                                          <p:spTgt spid="88"/>
                                        </p:tgtEl>
                                        <p:attrNameLst>
                                          <p:attrName>ppt_x</p:attrName>
                                          <p:attrName>ppt_y</p:attrName>
                                        </p:attrNameLst>
                                      </p:cBhvr>
                                      <p:rCtr x="1858" y="-2068"/>
                                    </p:animMotion>
                                  </p:childTnLst>
                                </p:cTn>
                              </p:par>
                              <p:par>
                                <p:cTn id="28" presetID="22" presetClass="entr" presetSubtype="8" fill="hold" grpId="0" nodeType="withEffect">
                                  <p:stCondLst>
                                    <p:cond delay="750"/>
                                  </p:stCondLst>
                                  <p:childTnLst>
                                    <p:set>
                                      <p:cBhvr>
                                        <p:cTn id="29" dur="1" fill="hold">
                                          <p:stCondLst>
                                            <p:cond delay="0"/>
                                          </p:stCondLst>
                                        </p:cTn>
                                        <p:tgtEl>
                                          <p:spTgt spid="87"/>
                                        </p:tgtEl>
                                        <p:attrNameLst>
                                          <p:attrName>style.visibility</p:attrName>
                                        </p:attrNameLst>
                                      </p:cBhvr>
                                      <p:to>
                                        <p:strVal val="visible"/>
                                      </p:to>
                                    </p:set>
                                    <p:animEffect transition="in" filter="wipe(left)">
                                      <p:cBhvr>
                                        <p:cTn id="30" dur="500"/>
                                        <p:tgtEl>
                                          <p:spTgt spid="87"/>
                                        </p:tgtEl>
                                      </p:cBhvr>
                                    </p:animEffect>
                                  </p:childTnLst>
                                </p:cTn>
                              </p:par>
                              <p:par>
                                <p:cTn id="31" presetID="10" presetClass="entr" presetSubtype="0" fill="hold" nodeType="withEffect">
                                  <p:stCondLst>
                                    <p:cond delay="100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1000"/>
                                        <p:tgtEl>
                                          <p:spTgt spid="76"/>
                                        </p:tgtEl>
                                      </p:cBhvr>
                                    </p:animEffect>
                                  </p:childTnLst>
                                </p:cTn>
                              </p:par>
                              <p:par>
                                <p:cTn id="34" presetID="56" presetClass="path" presetSubtype="0" accel="50000" decel="50000" fill="hold" nodeType="withEffect">
                                  <p:stCondLst>
                                    <p:cond delay="1000"/>
                                  </p:stCondLst>
                                  <p:childTnLst>
                                    <p:animMotion origin="layout" path="M -0.03733 0.04136 L 2.22222E-6 -2.83951E-6 " pathEditMode="relative" rAng="0" ptsTypes="AA">
                                      <p:cBhvr>
                                        <p:cTn id="35" dur="700" fill="hold"/>
                                        <p:tgtEl>
                                          <p:spTgt spid="76"/>
                                        </p:tgtEl>
                                        <p:attrNameLst>
                                          <p:attrName>ppt_x</p:attrName>
                                          <p:attrName>ppt_y</p:attrName>
                                        </p:attrNameLst>
                                      </p:cBhvr>
                                      <p:rCtr x="1858" y="-2068"/>
                                    </p:animMotion>
                                  </p:childTnLst>
                                </p:cTn>
                              </p:par>
                              <p:par>
                                <p:cTn id="36" presetID="22" presetClass="entr" presetSubtype="8" fill="hold" grpId="0" nodeType="withEffect">
                                  <p:stCondLst>
                                    <p:cond delay="1250"/>
                                  </p:stCondLst>
                                  <p:childTnLst>
                                    <p:set>
                                      <p:cBhvr>
                                        <p:cTn id="37" dur="1" fill="hold">
                                          <p:stCondLst>
                                            <p:cond delay="0"/>
                                          </p:stCondLst>
                                        </p:cTn>
                                        <p:tgtEl>
                                          <p:spTgt spid="75"/>
                                        </p:tgtEl>
                                        <p:attrNameLst>
                                          <p:attrName>style.visibility</p:attrName>
                                        </p:attrNameLst>
                                      </p:cBhvr>
                                      <p:to>
                                        <p:strVal val="visible"/>
                                      </p:to>
                                    </p:set>
                                    <p:animEffect transition="in" filter="wipe(left)">
                                      <p:cBhvr>
                                        <p:cTn id="38" dur="500"/>
                                        <p:tgtEl>
                                          <p:spTgt spid="75"/>
                                        </p:tgtEl>
                                      </p:cBhvr>
                                    </p:animEffect>
                                  </p:childTnLst>
                                </p:cTn>
                              </p:par>
                              <p:par>
                                <p:cTn id="39" presetID="10" presetClass="entr" presetSubtype="0" fill="hold" nodeType="withEffect">
                                  <p:stCondLst>
                                    <p:cond delay="1250"/>
                                  </p:stCondLst>
                                  <p:childTnLst>
                                    <p:set>
                                      <p:cBhvr>
                                        <p:cTn id="40" dur="1" fill="hold">
                                          <p:stCondLst>
                                            <p:cond delay="0"/>
                                          </p:stCondLst>
                                        </p:cTn>
                                        <p:tgtEl>
                                          <p:spTgt spid="84"/>
                                        </p:tgtEl>
                                        <p:attrNameLst>
                                          <p:attrName>style.visibility</p:attrName>
                                        </p:attrNameLst>
                                      </p:cBhvr>
                                      <p:to>
                                        <p:strVal val="visible"/>
                                      </p:to>
                                    </p:set>
                                    <p:animEffect transition="in" filter="fade">
                                      <p:cBhvr>
                                        <p:cTn id="41" dur="1000"/>
                                        <p:tgtEl>
                                          <p:spTgt spid="84"/>
                                        </p:tgtEl>
                                      </p:cBhvr>
                                    </p:animEffect>
                                  </p:childTnLst>
                                </p:cTn>
                              </p:par>
                              <p:par>
                                <p:cTn id="42" presetID="56" presetClass="path" presetSubtype="0" accel="50000" decel="50000" fill="hold" nodeType="withEffect">
                                  <p:stCondLst>
                                    <p:cond delay="1250"/>
                                  </p:stCondLst>
                                  <p:childTnLst>
                                    <p:animMotion origin="layout" path="M -0.03733 0.04105 L 2.22222E-6 2.83951E-6 " pathEditMode="relative" rAng="0" ptsTypes="AA">
                                      <p:cBhvr>
                                        <p:cTn id="43" dur="700" fill="hold"/>
                                        <p:tgtEl>
                                          <p:spTgt spid="84"/>
                                        </p:tgtEl>
                                        <p:attrNameLst>
                                          <p:attrName>ppt_x</p:attrName>
                                          <p:attrName>ppt_y</p:attrName>
                                        </p:attrNameLst>
                                      </p:cBhvr>
                                      <p:rCtr x="1858" y="-2068"/>
                                    </p:animMotion>
                                  </p:childTnLst>
                                </p:cTn>
                              </p:par>
                              <p:par>
                                <p:cTn id="44" presetID="22" presetClass="entr" presetSubtype="8" fill="hold" grpId="0" nodeType="withEffect">
                                  <p:stCondLst>
                                    <p:cond delay="1500"/>
                                  </p:stCondLst>
                                  <p:childTnLst>
                                    <p:set>
                                      <p:cBhvr>
                                        <p:cTn id="45" dur="1" fill="hold">
                                          <p:stCondLst>
                                            <p:cond delay="0"/>
                                          </p:stCondLst>
                                        </p:cTn>
                                        <p:tgtEl>
                                          <p:spTgt spid="83"/>
                                        </p:tgtEl>
                                        <p:attrNameLst>
                                          <p:attrName>style.visibility</p:attrName>
                                        </p:attrNameLst>
                                      </p:cBhvr>
                                      <p:to>
                                        <p:strVal val="visible"/>
                                      </p:to>
                                    </p:set>
                                    <p:animEffect transition="in" filter="wipe(left)">
                                      <p:cBhvr>
                                        <p:cTn id="46"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83" grpId="0"/>
      <p:bldP spid="8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a:grpSpLocks/>
          </p:cNvGrpSpPr>
          <p:nvPr/>
        </p:nvGrpSpPr>
        <p:grpSpPr bwMode="auto">
          <a:xfrm>
            <a:off x="238125" y="296863"/>
            <a:ext cx="1363663" cy="474662"/>
            <a:chOff x="184527" y="297451"/>
            <a:chExt cx="1363137" cy="473415"/>
          </a:xfrm>
        </p:grpSpPr>
        <p:pic>
          <p:nvPicPr>
            <p:cNvPr id="48137"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微软雅黑" panose="020B0503020204020204" pitchFamily="34" charset="-122"/>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a:grpSpLocks/>
          </p:cNvGrpSpPr>
          <p:nvPr/>
        </p:nvGrpSpPr>
        <p:grpSpPr bwMode="auto">
          <a:xfrm>
            <a:off x="2867026" y="2019300"/>
            <a:ext cx="3217864" cy="939800"/>
            <a:chOff x="2866757" y="2019402"/>
            <a:chExt cx="4348365" cy="939618"/>
          </a:xfrm>
        </p:grpSpPr>
        <p:sp>
          <p:nvSpPr>
            <p:cNvPr id="48135" name="文本框 12"/>
            <p:cNvSpPr txBox="1">
              <a:spLocks noChangeArrowheads="1"/>
            </p:cNvSpPr>
            <p:nvPr/>
          </p:nvSpPr>
          <p:spPr bwMode="auto">
            <a:xfrm>
              <a:off x="2866757" y="2251134"/>
              <a:ext cx="43483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4000" dirty="0">
                  <a:solidFill>
                    <a:schemeClr val="bg1"/>
                  </a:solidFill>
                  <a:latin typeface="微软雅黑" pitchFamily="34" charset="-122"/>
                  <a:ea typeface="微软雅黑" pitchFamily="34" charset="-122"/>
                </a:rPr>
                <a:t>实训总结</a:t>
              </a:r>
            </a:p>
          </p:txBody>
        </p:sp>
        <p:sp>
          <p:nvSpPr>
            <p:cNvPr id="48136" name="文本框 14"/>
            <p:cNvSpPr txBox="1">
              <a:spLocks noChangeArrowheads="1"/>
            </p:cNvSpPr>
            <p:nvPr/>
          </p:nvSpPr>
          <p:spPr bwMode="auto">
            <a:xfrm>
              <a:off x="3229670" y="2019402"/>
              <a:ext cx="16160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a:solidFill>
                    <a:schemeClr val="bg1"/>
                  </a:solidFill>
                  <a:latin typeface="微软雅黑" pitchFamily="34" charset="-122"/>
                  <a:ea typeface="微软雅黑" pitchFamily="34" charset="-122"/>
                </a:rPr>
                <a:t>PART FOUR</a:t>
              </a:r>
              <a:endParaRPr lang="zh-CN" altLang="en-US" sz="140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6" name="Freeform 24"/>
              <p:cNvSpPr>
                <a:spLocks/>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7" name="Freeform 25"/>
              <p:cNvSpPr>
                <a:spLocks/>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8" name="Freeform 26"/>
              <p:cNvSpPr>
                <a:spLocks/>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9" name="Freeform 27"/>
              <p:cNvSpPr>
                <a:spLocks/>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0" name="Freeform 28"/>
              <p:cNvSpPr>
                <a:spLocks/>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1" name="Freeform 29"/>
              <p:cNvSpPr>
                <a:spLocks/>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2" name="Freeform 30"/>
              <p:cNvSpPr>
                <a:spLocks/>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3" name="Freeform 31"/>
              <p:cNvSpPr>
                <a:spLocks/>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4" name="Freeform 32"/>
              <p:cNvSpPr>
                <a:spLocks/>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5" name="Freeform 33"/>
              <p:cNvSpPr>
                <a:spLocks/>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nodeType="afterGroup">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8554"/>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实训收获</a:t>
            </a:r>
          </a:p>
        </p:txBody>
      </p:sp>
      <p:grpSp>
        <p:nvGrpSpPr>
          <p:cNvPr id="4" name="组合 3"/>
          <p:cNvGrpSpPr>
            <a:grpSpLocks/>
          </p:cNvGrpSpPr>
          <p:nvPr/>
        </p:nvGrpSpPr>
        <p:grpSpPr bwMode="auto">
          <a:xfrm>
            <a:off x="411163" y="2264152"/>
            <a:ext cx="1860550" cy="2234052"/>
            <a:chOff x="465977" y="1463280"/>
            <a:chExt cx="1862027" cy="2233251"/>
          </a:xfrm>
        </p:grpSpPr>
        <p:grpSp>
          <p:nvGrpSpPr>
            <p:cNvPr id="58391" name="组合 4"/>
            <p:cNvGrpSpPr>
              <a:grpSpLocks/>
            </p:cNvGrpSpPr>
            <p:nvPr/>
          </p:nvGrpSpPr>
          <p:grpSpPr bwMode="auto">
            <a:xfrm>
              <a:off x="465977" y="1463280"/>
              <a:ext cx="1862027" cy="2216942"/>
              <a:chOff x="1827008" y="2120901"/>
              <a:chExt cx="2298700" cy="2736849"/>
            </a:xfrm>
          </p:grpSpPr>
          <p:sp>
            <p:nvSpPr>
              <p:cNvPr id="8" name="矩形 7"/>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58392" name="文本框 5"/>
            <p:cNvSpPr txBox="1">
              <a:spLocks noChangeArrowheads="1"/>
            </p:cNvSpPr>
            <p:nvPr/>
          </p:nvSpPr>
          <p:spPr bwMode="auto">
            <a:xfrm>
              <a:off x="771062" y="1484039"/>
              <a:ext cx="125185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500" dirty="0">
                  <a:solidFill>
                    <a:schemeClr val="bg1"/>
                  </a:solidFill>
                  <a:latin typeface="微软雅黑" pitchFamily="34" charset="-122"/>
                  <a:ea typeface="微软雅黑" pitchFamily="34" charset="-122"/>
                </a:rPr>
                <a:t>一</a:t>
              </a:r>
            </a:p>
          </p:txBody>
        </p:sp>
        <p:sp>
          <p:nvSpPr>
            <p:cNvPr id="58393" name="文本框 6"/>
            <p:cNvSpPr txBox="1">
              <a:spLocks noChangeArrowheads="1"/>
            </p:cNvSpPr>
            <p:nvPr/>
          </p:nvSpPr>
          <p:spPr bwMode="auto">
            <a:xfrm>
              <a:off x="593678" y="1850854"/>
              <a:ext cx="1568516" cy="184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lnSpc>
                  <a:spcPct val="120000"/>
                </a:lnSpc>
              </a:pPr>
              <a:r>
                <a:rPr lang="zh-CN" altLang="en-US" sz="1200" dirty="0">
                  <a:solidFill>
                    <a:schemeClr val="bg1"/>
                  </a:solidFill>
                  <a:latin typeface="微软雅黑" pitchFamily="34" charset="-122"/>
                  <a:ea typeface="微软雅黑" pitchFamily="34" charset="-122"/>
                </a:rPr>
                <a:t>本次实训，是开端也是结束。在信息时代，学习是不断地汲取新信息，获得事业进步的动⼒。作为⼀名青年学⼦更应该把学习作为保持⼯作积极性的重要途径。</a:t>
              </a:r>
            </a:p>
          </p:txBody>
        </p:sp>
      </p:grpSp>
      <p:grpSp>
        <p:nvGrpSpPr>
          <p:cNvPr id="10" name="组合 9"/>
          <p:cNvGrpSpPr>
            <a:grpSpLocks/>
          </p:cNvGrpSpPr>
          <p:nvPr/>
        </p:nvGrpSpPr>
        <p:grpSpPr bwMode="auto">
          <a:xfrm>
            <a:off x="2527301" y="2264152"/>
            <a:ext cx="1862137" cy="2217737"/>
            <a:chOff x="2582650" y="1463280"/>
            <a:chExt cx="1862027" cy="2216942"/>
          </a:xfrm>
        </p:grpSpPr>
        <p:grpSp>
          <p:nvGrpSpPr>
            <p:cNvPr id="58386" name="组合 10"/>
            <p:cNvGrpSpPr>
              <a:grpSpLocks/>
            </p:cNvGrpSpPr>
            <p:nvPr/>
          </p:nvGrpSpPr>
          <p:grpSpPr bwMode="auto">
            <a:xfrm>
              <a:off x="2582650" y="1463280"/>
              <a:ext cx="1862027" cy="2216942"/>
              <a:chOff x="1827008" y="2120901"/>
              <a:chExt cx="2298700" cy="2736849"/>
            </a:xfrm>
          </p:grpSpPr>
          <p:sp>
            <p:nvSpPr>
              <p:cNvPr id="14" name="矩形 13"/>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58387" name="文本框 11"/>
            <p:cNvSpPr txBox="1">
              <a:spLocks noChangeArrowheads="1"/>
            </p:cNvSpPr>
            <p:nvPr/>
          </p:nvSpPr>
          <p:spPr bwMode="auto">
            <a:xfrm>
              <a:off x="2887735" y="1484039"/>
              <a:ext cx="125185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500" dirty="0">
                  <a:solidFill>
                    <a:schemeClr val="bg1"/>
                  </a:solidFill>
                  <a:latin typeface="微软雅黑" pitchFamily="34" charset="-122"/>
                  <a:ea typeface="微软雅黑" pitchFamily="34" charset="-122"/>
                </a:rPr>
                <a:t>二</a:t>
              </a:r>
            </a:p>
          </p:txBody>
        </p:sp>
        <p:sp>
          <p:nvSpPr>
            <p:cNvPr id="58388" name="文本框 12"/>
            <p:cNvSpPr txBox="1">
              <a:spLocks noChangeArrowheads="1"/>
            </p:cNvSpPr>
            <p:nvPr/>
          </p:nvSpPr>
          <p:spPr bwMode="auto">
            <a:xfrm>
              <a:off x="2729404" y="1931583"/>
              <a:ext cx="1568516" cy="162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lnSpc>
                  <a:spcPct val="120000"/>
                </a:lnSpc>
              </a:pPr>
              <a:r>
                <a:rPr lang="zh-CN" altLang="en-US" sz="1200" dirty="0">
                  <a:solidFill>
                    <a:schemeClr val="bg1"/>
                  </a:solidFill>
                  <a:latin typeface="微软雅黑" pitchFamily="34" charset="-122"/>
                  <a:ea typeface="微软雅黑" pitchFamily="34" charset="-122"/>
                </a:rPr>
                <a:t>只有将理论付诸于实践才能实现理论⾃⾝的价值，也只有将理论付诸于实践才能使理论得以检验。同样，⼀个⼈的价值也是通过实践活动来实现的。</a:t>
              </a:r>
            </a:p>
          </p:txBody>
        </p:sp>
      </p:grpSp>
      <p:grpSp>
        <p:nvGrpSpPr>
          <p:cNvPr id="16" name="组合 15"/>
          <p:cNvGrpSpPr>
            <a:grpSpLocks/>
          </p:cNvGrpSpPr>
          <p:nvPr/>
        </p:nvGrpSpPr>
        <p:grpSpPr bwMode="auto">
          <a:xfrm>
            <a:off x="4643438" y="2264152"/>
            <a:ext cx="1862138" cy="2217737"/>
            <a:chOff x="4699324" y="1463280"/>
            <a:chExt cx="1862027" cy="2216942"/>
          </a:xfrm>
        </p:grpSpPr>
        <p:grpSp>
          <p:nvGrpSpPr>
            <p:cNvPr id="58381" name="组合 16"/>
            <p:cNvGrpSpPr>
              <a:grpSpLocks/>
            </p:cNvGrpSpPr>
            <p:nvPr/>
          </p:nvGrpSpPr>
          <p:grpSpPr bwMode="auto">
            <a:xfrm>
              <a:off x="4699324" y="1463280"/>
              <a:ext cx="1862027" cy="2216942"/>
              <a:chOff x="1827008" y="2120901"/>
              <a:chExt cx="2298700" cy="2736849"/>
            </a:xfrm>
          </p:grpSpPr>
          <p:sp>
            <p:nvSpPr>
              <p:cNvPr id="20" name="矩形 19"/>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58382" name="文本框 17"/>
            <p:cNvSpPr txBox="1">
              <a:spLocks noChangeArrowheads="1"/>
            </p:cNvSpPr>
            <p:nvPr/>
          </p:nvSpPr>
          <p:spPr bwMode="auto">
            <a:xfrm>
              <a:off x="5004409" y="1484039"/>
              <a:ext cx="125185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500" dirty="0">
                  <a:solidFill>
                    <a:schemeClr val="bg1"/>
                  </a:solidFill>
                  <a:latin typeface="微软雅黑" pitchFamily="34" charset="-122"/>
                  <a:ea typeface="微软雅黑" pitchFamily="34" charset="-122"/>
                </a:rPr>
                <a:t>三</a:t>
              </a:r>
            </a:p>
          </p:txBody>
        </p:sp>
        <p:sp>
          <p:nvSpPr>
            <p:cNvPr id="58383" name="文本框 18"/>
            <p:cNvSpPr txBox="1">
              <a:spLocks noChangeArrowheads="1"/>
            </p:cNvSpPr>
            <p:nvPr/>
          </p:nvSpPr>
          <p:spPr bwMode="auto">
            <a:xfrm>
              <a:off x="4846079" y="1939788"/>
              <a:ext cx="1568516" cy="162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lnSpc>
                  <a:spcPct val="120000"/>
                </a:lnSpc>
              </a:pPr>
              <a:r>
                <a:rPr lang="zh-CN" altLang="en-US" sz="1200" dirty="0">
                  <a:solidFill>
                    <a:schemeClr val="bg1"/>
                  </a:solidFill>
                  <a:latin typeface="微软雅黑" pitchFamily="34" charset="-122"/>
                  <a:ea typeface="微软雅黑" pitchFamily="34" charset="-122"/>
                </a:rPr>
                <a:t>通过实训，我接触到了大数据真正的美，它是结合多方面学科知识，对于开发者的学习能力、规划能力、谨慎态度都有十分高的要求。</a:t>
              </a:r>
            </a:p>
          </p:txBody>
        </p:sp>
      </p:grpSp>
      <p:grpSp>
        <p:nvGrpSpPr>
          <p:cNvPr id="22" name="组合 21"/>
          <p:cNvGrpSpPr>
            <a:grpSpLocks/>
          </p:cNvGrpSpPr>
          <p:nvPr/>
        </p:nvGrpSpPr>
        <p:grpSpPr bwMode="auto">
          <a:xfrm>
            <a:off x="6761163" y="2264152"/>
            <a:ext cx="1860550" cy="2217737"/>
            <a:chOff x="6815997" y="1463280"/>
            <a:chExt cx="1862027" cy="2216942"/>
          </a:xfrm>
        </p:grpSpPr>
        <p:grpSp>
          <p:nvGrpSpPr>
            <p:cNvPr id="58376" name="组合 22"/>
            <p:cNvGrpSpPr>
              <a:grpSpLocks/>
            </p:cNvGrpSpPr>
            <p:nvPr/>
          </p:nvGrpSpPr>
          <p:grpSpPr bwMode="auto">
            <a:xfrm>
              <a:off x="6815997" y="1463280"/>
              <a:ext cx="1862027" cy="2216942"/>
              <a:chOff x="1827008" y="2120901"/>
              <a:chExt cx="2298700" cy="2736849"/>
            </a:xfrm>
          </p:grpSpPr>
          <p:sp>
            <p:nvSpPr>
              <p:cNvPr id="28" name="矩形 27"/>
              <p:cNvSpPr/>
              <p:nvPr/>
            </p:nvSpPr>
            <p:spPr>
              <a:xfrm>
                <a:off x="1827008" y="2120901"/>
                <a:ext cx="2298700" cy="4447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a:off x="1827008" y="2565614"/>
                <a:ext cx="2298700" cy="229213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58377" name="文本框 23"/>
            <p:cNvSpPr txBox="1">
              <a:spLocks noChangeArrowheads="1"/>
            </p:cNvSpPr>
            <p:nvPr/>
          </p:nvSpPr>
          <p:spPr bwMode="auto">
            <a:xfrm>
              <a:off x="7121082" y="1484039"/>
              <a:ext cx="125185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500" dirty="0">
                  <a:solidFill>
                    <a:schemeClr val="bg1"/>
                  </a:solidFill>
                  <a:latin typeface="微软雅黑" pitchFamily="34" charset="-122"/>
                  <a:ea typeface="微软雅黑" pitchFamily="34" charset="-122"/>
                </a:rPr>
                <a:t>四</a:t>
              </a:r>
            </a:p>
          </p:txBody>
        </p:sp>
        <p:sp>
          <p:nvSpPr>
            <p:cNvPr id="58378" name="文本框 26"/>
            <p:cNvSpPr txBox="1">
              <a:spLocks noChangeArrowheads="1"/>
            </p:cNvSpPr>
            <p:nvPr/>
          </p:nvSpPr>
          <p:spPr bwMode="auto">
            <a:xfrm>
              <a:off x="6962752" y="1931583"/>
              <a:ext cx="1568516" cy="1624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lnSpc>
                  <a:spcPct val="120000"/>
                </a:lnSpc>
              </a:pPr>
              <a:r>
                <a:rPr lang="zh-CN" altLang="en-US" sz="1200" dirty="0">
                  <a:solidFill>
                    <a:schemeClr val="bg1"/>
                  </a:solidFill>
                  <a:latin typeface="微软雅黑" pitchFamily="34" charset="-122"/>
                  <a:ea typeface="微软雅黑" pitchFamily="34" charset="-122"/>
                </a:rPr>
                <a:t>锻炼了课程设计成果总结能力。这次实训也锻炼了我编辑课程论文、编辑以及汇报</a:t>
              </a:r>
              <a:r>
                <a:rPr lang="en-US" altLang="zh-CN" sz="1200" dirty="0">
                  <a:solidFill>
                    <a:schemeClr val="bg1"/>
                  </a:solidFill>
                  <a:latin typeface="微软雅黑" pitchFamily="34" charset="-122"/>
                  <a:ea typeface="微软雅黑" pitchFamily="34" charset="-122"/>
                </a:rPr>
                <a:t>PPT</a:t>
              </a:r>
              <a:r>
                <a:rPr lang="zh-CN" altLang="en-US" sz="1200" dirty="0">
                  <a:solidFill>
                    <a:schemeClr val="bg1"/>
                  </a:solidFill>
                  <a:latin typeface="微软雅黑" pitchFamily="34" charset="-122"/>
                  <a:ea typeface="微软雅黑" pitchFamily="34" charset="-122"/>
                </a:rPr>
                <a:t>的能力，为今后还会无数次面临的课程设计打下基础。</a:t>
              </a:r>
            </a:p>
          </p:txBody>
        </p:sp>
      </p:grpSp>
      <p:sp>
        <p:nvSpPr>
          <p:cNvPr id="2" name="文本框 1">
            <a:extLst>
              <a:ext uri="{FF2B5EF4-FFF2-40B4-BE49-F238E27FC236}">
                <a16:creationId xmlns:a16="http://schemas.microsoft.com/office/drawing/2014/main" id="{8C9600E9-3E3C-4F46-BDCF-2E84E3EBD017}"/>
              </a:ext>
            </a:extLst>
          </p:cNvPr>
          <p:cNvSpPr txBox="1"/>
          <p:nvPr/>
        </p:nvSpPr>
        <p:spPr>
          <a:xfrm>
            <a:off x="411163" y="1176442"/>
            <a:ext cx="8210549" cy="692497"/>
          </a:xfrm>
          <a:prstGeom prst="rect">
            <a:avLst/>
          </a:prstGeom>
          <a:noFill/>
        </p:spPr>
        <p:txBody>
          <a:bodyPr wrap="square" rtlCol="0">
            <a:spAutoFit/>
          </a:bodyPr>
          <a:lstStyle/>
          <a:p>
            <a:r>
              <a:rPr lang="zh-CN" altLang="en-US" dirty="0">
                <a:solidFill>
                  <a:schemeClr val="bg1"/>
                </a:solidFill>
                <a:latin typeface="华文中宋" panose="02010600040101010101" pitchFamily="2" charset="-122"/>
                <a:ea typeface="华文中宋" panose="02010600040101010101" pitchFamily="2" charset="-122"/>
              </a:rPr>
              <a:t>通过本次实习，我收获了很多，也发现了自己的许多不足。在为期两周的实训生活中，在老师的指导下按着制定的实训计划，从一开始的迷茫、忙乱，到现在对大数据训练模型的建立有了一个较为清晰的认识。我的主要收获如下：</a:t>
            </a: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致谢</a:t>
            </a:r>
          </a:p>
        </p:txBody>
      </p:sp>
      <p:sp>
        <p:nvSpPr>
          <p:cNvPr id="4" name="矩形 3"/>
          <p:cNvSpPr>
            <a:spLocks noChangeArrowheads="1"/>
          </p:cNvSpPr>
          <p:nvPr/>
        </p:nvSpPr>
        <p:spPr bwMode="auto">
          <a:xfrm>
            <a:off x="2593180" y="1685258"/>
            <a:ext cx="3957637"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en-US" altLang="zh-CN" sz="4800" b="1" dirty="0">
                <a:solidFill>
                  <a:schemeClr val="bg1"/>
                </a:solidFill>
                <a:latin typeface="微软雅黑" pitchFamily="34" charset="-122"/>
                <a:ea typeface="微软雅黑" pitchFamily="34" charset="-122"/>
              </a:rPr>
              <a:t>THANKS!</a:t>
            </a:r>
            <a:endParaRPr lang="zh-CN" altLang="en-US" sz="4800" b="1" dirty="0">
              <a:solidFill>
                <a:schemeClr val="bg1"/>
              </a:solidFill>
              <a:latin typeface="微软雅黑" pitchFamily="34" charset="-122"/>
              <a:ea typeface="微软雅黑" pitchFamily="34" charset="-122"/>
            </a:endParaRPr>
          </a:p>
        </p:txBody>
      </p:sp>
      <p:sp>
        <p:nvSpPr>
          <p:cNvPr id="6" name="矩形 5"/>
          <p:cNvSpPr>
            <a:spLocks noChangeArrowheads="1"/>
          </p:cNvSpPr>
          <p:nvPr/>
        </p:nvSpPr>
        <p:spPr bwMode="auto">
          <a:xfrm>
            <a:off x="3322347" y="3292487"/>
            <a:ext cx="249930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50000"/>
              </a:lnSpc>
            </a:pPr>
            <a:r>
              <a:rPr lang="zh-CN" altLang="en-US" sz="2000" dirty="0">
                <a:solidFill>
                  <a:schemeClr val="bg1"/>
                </a:solidFill>
                <a:latin typeface="微软雅黑" pitchFamily="34" charset="-122"/>
                <a:ea typeface="微软雅黑" pitchFamily="34" charset="-122"/>
              </a:rPr>
              <a:t>恳请老师批评指正！</a:t>
            </a: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par>
                          <p:cTn id="11" fill="hold" nodeType="afterGroup">
                            <p:stCondLst>
                              <p:cond delay="85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a:grpSpLocks/>
          </p:cNvGrpSpPr>
          <p:nvPr/>
        </p:nvGrpSpPr>
        <p:grpSpPr bwMode="auto">
          <a:xfrm>
            <a:off x="238125" y="296863"/>
            <a:ext cx="1363663" cy="474662"/>
            <a:chOff x="184527" y="297451"/>
            <a:chExt cx="1363137" cy="473415"/>
          </a:xfrm>
        </p:grpSpPr>
        <p:pic>
          <p:nvPicPr>
            <p:cNvPr id="19465"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微软雅黑" panose="020B0503020204020204" pitchFamily="34" charset="-122"/>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a:grpSpLocks/>
          </p:cNvGrpSpPr>
          <p:nvPr/>
        </p:nvGrpSpPr>
        <p:grpSpPr bwMode="auto">
          <a:xfrm>
            <a:off x="3235325" y="1957388"/>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ea typeface="微软雅黑" panose="020B0503020204020204" pitchFamily="34" charset="-122"/>
              </a:endParaRPr>
            </a:p>
          </p:txBody>
        </p:sp>
        <p:sp>
          <p:nvSpPr>
            <p:cNvPr id="36"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mn-lt"/>
                <a:ea typeface="微软雅黑" panose="020B0503020204020204" pitchFamily="34" charset="-122"/>
              </a:endParaRPr>
            </a:p>
          </p:txBody>
        </p:sp>
      </p:grpSp>
      <p:grpSp>
        <p:nvGrpSpPr>
          <p:cNvPr id="37" name="组合 36"/>
          <p:cNvGrpSpPr>
            <a:grpSpLocks/>
          </p:cNvGrpSpPr>
          <p:nvPr/>
        </p:nvGrpSpPr>
        <p:grpSpPr bwMode="auto">
          <a:xfrm>
            <a:off x="4448175" y="2032000"/>
            <a:ext cx="1460500" cy="1038407"/>
            <a:chOff x="4447677" y="2019402"/>
            <a:chExt cx="1461654" cy="1038635"/>
          </a:xfrm>
        </p:grpSpPr>
        <p:sp>
          <p:nvSpPr>
            <p:cNvPr id="19461" name="文本框 37"/>
            <p:cNvSpPr txBox="1">
              <a:spLocks noChangeArrowheads="1"/>
            </p:cNvSpPr>
            <p:nvPr/>
          </p:nvSpPr>
          <p:spPr bwMode="auto">
            <a:xfrm>
              <a:off x="4447677" y="2226858"/>
              <a:ext cx="1461654" cy="83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4800" dirty="0">
                  <a:solidFill>
                    <a:schemeClr val="bg1"/>
                  </a:solidFill>
                  <a:ea typeface="微软雅黑" pitchFamily="34" charset="-122"/>
                </a:rPr>
                <a:t>综述</a:t>
              </a:r>
            </a:p>
          </p:txBody>
        </p:sp>
        <p:sp>
          <p:nvSpPr>
            <p:cNvPr id="19462" name="文本框 38"/>
            <p:cNvSpPr txBox="1">
              <a:spLocks noChangeArrowheads="1"/>
            </p:cNvSpPr>
            <p:nvPr/>
          </p:nvSpPr>
          <p:spPr bwMode="auto">
            <a:xfrm>
              <a:off x="4535462" y="2019402"/>
              <a:ext cx="12868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a:solidFill>
                    <a:schemeClr val="bg1"/>
                  </a:solidFill>
                  <a:latin typeface="微软雅黑" pitchFamily="34" charset="-122"/>
                  <a:ea typeface="微软雅黑" pitchFamily="34" charset="-122"/>
                </a:rPr>
                <a:t>PART ONE</a:t>
              </a:r>
              <a:endParaRPr lang="zh-CN" altLang="en-US" sz="1400">
                <a:solidFill>
                  <a:schemeClr val="bg1"/>
                </a:solidFill>
                <a:latin typeface="微软雅黑" pitchFamily="34" charset="-122"/>
                <a:ea typeface="微软雅黑" pitchFamily="34" charset="-122"/>
              </a:endParaRPr>
            </a:p>
          </p:txBody>
        </p:sp>
      </p:gr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50" fill="hold"/>
                                        <p:tgtEl>
                                          <p:spTgt spid="34"/>
                                        </p:tgtEl>
                                        <p:attrNameLst>
                                          <p:attrName>ppt_w</p:attrName>
                                        </p:attrNameLst>
                                      </p:cBhvr>
                                      <p:tavLst>
                                        <p:tav tm="0">
                                          <p:val>
                                            <p:fltVal val="0"/>
                                          </p:val>
                                        </p:tav>
                                        <p:tav tm="100000">
                                          <p:val>
                                            <p:strVal val="#ppt_w"/>
                                          </p:val>
                                        </p:tav>
                                      </p:tavLst>
                                    </p:anim>
                                    <p:anim calcmode="lin" valueType="num">
                                      <p:cBhvr>
                                        <p:cTn id="13" dur="250" fill="hold"/>
                                        <p:tgtEl>
                                          <p:spTgt spid="34"/>
                                        </p:tgtEl>
                                        <p:attrNameLst>
                                          <p:attrName>ppt_h</p:attrName>
                                        </p:attrNameLst>
                                      </p:cBhvr>
                                      <p:tavLst>
                                        <p:tav tm="0">
                                          <p:val>
                                            <p:fltVal val="0"/>
                                          </p:val>
                                        </p:tav>
                                        <p:tav tm="100000">
                                          <p:val>
                                            <p:strVal val="#ppt_h"/>
                                          </p:val>
                                        </p:tav>
                                      </p:tavLst>
                                    </p:anim>
                                    <p:animEffect transition="in" filter="fade">
                                      <p:cBhvr>
                                        <p:cTn id="14" dur="250"/>
                                        <p:tgtEl>
                                          <p:spTgt spid="34"/>
                                        </p:tgtEl>
                                      </p:cBhvr>
                                    </p:animEffect>
                                  </p:childTnLst>
                                </p:cTn>
                              </p:par>
                              <p:par>
                                <p:cTn id="15" presetID="6" presetClass="emph" presetSubtype="0" decel="100000" fill="hold" nodeType="withEffect">
                                  <p:stCondLst>
                                    <p:cond delay="200"/>
                                  </p:stCondLst>
                                  <p:childTnLst>
                                    <p:animScale>
                                      <p:cBhvr>
                                        <p:cTn id="16" dur="250" fill="hold"/>
                                        <p:tgtEl>
                                          <p:spTgt spid="34"/>
                                        </p:tgtEl>
                                      </p:cBhvr>
                                      <p:by x="110000" y="110000"/>
                                    </p:animScale>
                                  </p:childTnLst>
                                </p:cTn>
                              </p:par>
                              <p:par>
                                <p:cTn id="17" presetID="6" presetClass="emph" presetSubtype="0" decel="100000" fill="hold" nodeType="withEffect">
                                  <p:stCondLst>
                                    <p:cond delay="400"/>
                                  </p:stCondLst>
                                  <p:childTnLst>
                                    <p:animScale>
                                      <p:cBhvr>
                                        <p:cTn id="18" dur="250" fill="hold"/>
                                        <p:tgtEl>
                                          <p:spTgt spid="34"/>
                                        </p:tgtEl>
                                      </p:cBhvr>
                                      <p:by x="91000" y="91000"/>
                                    </p:animScale>
                                  </p:childTnLst>
                                </p:cTn>
                              </p:par>
                            </p:childTnLst>
                          </p:cTn>
                        </p:par>
                        <p:par>
                          <p:cTn id="19" fill="hold" nodeType="afterGroup">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58775"/>
            <a:ext cx="2063472"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综合实践目的与要求</a:t>
            </a:r>
          </a:p>
        </p:txBody>
      </p:sp>
      <p:sp>
        <p:nvSpPr>
          <p:cNvPr id="21519" name="矩形 54"/>
          <p:cNvSpPr>
            <a:spLocks noChangeArrowheads="1"/>
          </p:cNvSpPr>
          <p:nvPr/>
        </p:nvSpPr>
        <p:spPr bwMode="auto">
          <a:xfrm>
            <a:off x="824706" y="1031775"/>
            <a:ext cx="7494587" cy="37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lnSpc>
                <a:spcPct val="150000"/>
              </a:lnSpc>
              <a:spcBef>
                <a:spcPts val="0"/>
              </a:spcBef>
              <a:spcAft>
                <a:spcPts val="0"/>
              </a:spcAft>
              <a:defRPr/>
            </a:pPr>
            <a:r>
              <a:rPr lang="zh-CN" altLang="zh-CN" sz="1600" dirty="0">
                <a:solidFill>
                  <a:schemeClr val="bg1"/>
                </a:solidFill>
                <a:latin typeface="华文中宋" panose="02010600040101010101" pitchFamily="2" charset="-122"/>
                <a:ea typeface="华文中宋" panose="02010600040101010101" pitchFamily="2" charset="-122"/>
              </a:rPr>
              <a:t>本综合实践是数据科学与大数据专业重要的实践性环节之一，是在学生学习完《大数据采集与清洗》、《大数据存储与管理》、《大数据处理与分析》与《大数据可视化技术》课程后进行的综合练习。本课程综合实践的目的和任务为：</a:t>
            </a:r>
            <a:br>
              <a:rPr lang="en-US" altLang="zh-CN" sz="1600" dirty="0">
                <a:solidFill>
                  <a:schemeClr val="bg1"/>
                </a:solidFill>
                <a:latin typeface="华文中宋" panose="02010600040101010101" pitchFamily="2" charset="-122"/>
                <a:ea typeface="华文中宋" panose="02010600040101010101" pitchFamily="2" charset="-122"/>
              </a:rPr>
            </a:br>
            <a:r>
              <a:rPr lang="en-US" altLang="zh-CN" sz="1600" dirty="0">
                <a:solidFill>
                  <a:schemeClr val="bg1"/>
                </a:solidFill>
                <a:latin typeface="华文中宋" panose="02010600040101010101" pitchFamily="2" charset="-122"/>
                <a:ea typeface="华文中宋" panose="02010600040101010101" pitchFamily="2" charset="-122"/>
              </a:rPr>
              <a:t>1. </a:t>
            </a:r>
            <a:r>
              <a:rPr lang="zh-CN" altLang="zh-CN" sz="1600" dirty="0">
                <a:solidFill>
                  <a:schemeClr val="bg1"/>
                </a:solidFill>
                <a:latin typeface="华文中宋" panose="02010600040101010101" pitchFamily="2" charset="-122"/>
                <a:ea typeface="华文中宋" panose="02010600040101010101" pitchFamily="2" charset="-122"/>
              </a:rPr>
              <a:t>巩固和加深学生对大数据采集与处理相关课程基本知识的理解和掌握。</a:t>
            </a:r>
            <a:br>
              <a:rPr lang="en-US" altLang="zh-CN" sz="1600" dirty="0">
                <a:solidFill>
                  <a:schemeClr val="bg1"/>
                </a:solidFill>
                <a:latin typeface="华文中宋" panose="02010600040101010101" pitchFamily="2" charset="-122"/>
                <a:ea typeface="华文中宋" panose="02010600040101010101" pitchFamily="2" charset="-122"/>
              </a:rPr>
            </a:br>
            <a:r>
              <a:rPr lang="en-US" altLang="zh-CN" sz="1600" dirty="0">
                <a:solidFill>
                  <a:schemeClr val="bg1"/>
                </a:solidFill>
                <a:latin typeface="华文中宋" panose="02010600040101010101" pitchFamily="2" charset="-122"/>
                <a:ea typeface="华文中宋" panose="02010600040101010101" pitchFamily="2" charset="-122"/>
              </a:rPr>
              <a:t>2. </a:t>
            </a:r>
            <a:r>
              <a:rPr lang="zh-CN" altLang="zh-CN" sz="1600" dirty="0">
                <a:solidFill>
                  <a:schemeClr val="bg1"/>
                </a:solidFill>
                <a:latin typeface="华文中宋" panose="02010600040101010101" pitchFamily="2" charset="-122"/>
                <a:ea typeface="华文中宋" panose="02010600040101010101" pitchFamily="2" charset="-122"/>
              </a:rPr>
              <a:t>培养利用所学大数据采集与处理相关知识解决实际问题的能力。</a:t>
            </a:r>
            <a:br>
              <a:rPr lang="en-US" altLang="zh-CN" sz="1600" dirty="0">
                <a:solidFill>
                  <a:schemeClr val="bg1"/>
                </a:solidFill>
                <a:latin typeface="华文中宋" panose="02010600040101010101" pitchFamily="2" charset="-122"/>
                <a:ea typeface="华文中宋" panose="02010600040101010101" pitchFamily="2" charset="-122"/>
              </a:rPr>
            </a:br>
            <a:r>
              <a:rPr lang="en-US" altLang="zh-CN" sz="1600" dirty="0">
                <a:solidFill>
                  <a:schemeClr val="bg1"/>
                </a:solidFill>
                <a:latin typeface="华文中宋" panose="02010600040101010101" pitchFamily="2" charset="-122"/>
                <a:ea typeface="华文中宋" panose="02010600040101010101" pitchFamily="2" charset="-122"/>
              </a:rPr>
              <a:t>3. </a:t>
            </a:r>
            <a:r>
              <a:rPr lang="zh-CN" altLang="zh-CN" sz="1600" dirty="0">
                <a:solidFill>
                  <a:schemeClr val="bg1"/>
                </a:solidFill>
                <a:latin typeface="华文中宋" panose="02010600040101010101" pitchFamily="2" charset="-122"/>
                <a:ea typeface="华文中宋" panose="02010600040101010101" pitchFamily="2" charset="-122"/>
              </a:rPr>
              <a:t>掌握利用大数据采集与处理相关算法和技术进行程序的开发、调试、测试的能力。</a:t>
            </a:r>
            <a:br>
              <a:rPr lang="en-US" altLang="zh-CN" sz="1600" dirty="0">
                <a:solidFill>
                  <a:schemeClr val="bg1"/>
                </a:solidFill>
                <a:latin typeface="华文中宋" panose="02010600040101010101" pitchFamily="2" charset="-122"/>
                <a:ea typeface="华文中宋" panose="02010600040101010101" pitchFamily="2" charset="-122"/>
              </a:rPr>
            </a:br>
            <a:r>
              <a:rPr lang="en-US" altLang="zh-CN" sz="1600" dirty="0">
                <a:solidFill>
                  <a:schemeClr val="bg1"/>
                </a:solidFill>
                <a:latin typeface="华文中宋" panose="02010600040101010101" pitchFamily="2" charset="-122"/>
                <a:ea typeface="华文中宋" panose="02010600040101010101" pitchFamily="2" charset="-122"/>
              </a:rPr>
              <a:t>4. </a:t>
            </a:r>
            <a:r>
              <a:rPr lang="zh-CN" altLang="zh-CN" sz="1600" dirty="0">
                <a:solidFill>
                  <a:schemeClr val="bg1"/>
                </a:solidFill>
                <a:latin typeface="华文中宋" panose="02010600040101010101" pitchFamily="2" charset="-122"/>
                <a:ea typeface="华文中宋" panose="02010600040101010101" pitchFamily="2" charset="-122"/>
              </a:rPr>
              <a:t>通过完成综合性的大数据采集与处理相关项目任务，提高大数据相关技术的综合应用能力。</a:t>
            </a:r>
            <a:br>
              <a:rPr lang="en-US" altLang="zh-CN" sz="1600" dirty="0">
                <a:solidFill>
                  <a:schemeClr val="bg1"/>
                </a:solidFill>
                <a:latin typeface="华文中宋" panose="02010600040101010101" pitchFamily="2" charset="-122"/>
                <a:ea typeface="华文中宋" panose="02010600040101010101" pitchFamily="2" charset="-122"/>
              </a:rPr>
            </a:br>
            <a:r>
              <a:rPr lang="en-US" altLang="zh-CN" sz="1600" dirty="0">
                <a:solidFill>
                  <a:schemeClr val="bg1"/>
                </a:solidFill>
                <a:latin typeface="华文中宋" panose="02010600040101010101" pitchFamily="2" charset="-122"/>
                <a:ea typeface="华文中宋" panose="02010600040101010101" pitchFamily="2" charset="-122"/>
              </a:rPr>
              <a:t>5. </a:t>
            </a:r>
            <a:r>
              <a:rPr lang="zh-CN" altLang="zh-CN" sz="1600" dirty="0">
                <a:solidFill>
                  <a:schemeClr val="bg1"/>
                </a:solidFill>
                <a:latin typeface="华文中宋" panose="02010600040101010101" pitchFamily="2" charset="-122"/>
                <a:ea typeface="华文中宋" panose="02010600040101010101" pitchFamily="2" charset="-122"/>
              </a:rPr>
              <a:t>掌握撰写算法设计、技术说明文档和课程论文的能力。</a:t>
            </a:r>
            <a:endParaRPr lang="zh-CN" altLang="en-US" sz="16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519"/>
                                        </p:tgtEl>
                                        <p:attrNameLst>
                                          <p:attrName>style.visibility</p:attrName>
                                        </p:attrNameLst>
                                      </p:cBhvr>
                                      <p:to>
                                        <p:strVal val="visible"/>
                                      </p:to>
                                    </p:set>
                                    <p:animEffect transition="in" filter="randombar(horizontal)">
                                      <p:cBhvr>
                                        <p:cTn id="7" dur="500"/>
                                        <p:tgtEl>
                                          <p:spTgt spid="21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a:grpSpLocks/>
          </p:cNvGrpSpPr>
          <p:nvPr/>
        </p:nvGrpSpPr>
        <p:grpSpPr bwMode="auto">
          <a:xfrm>
            <a:off x="238125" y="296863"/>
            <a:ext cx="1363663" cy="474662"/>
            <a:chOff x="184527" y="297451"/>
            <a:chExt cx="1363137" cy="473415"/>
          </a:xfrm>
        </p:grpSpPr>
        <p:pic>
          <p:nvPicPr>
            <p:cNvPr id="31753"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微软雅黑" panose="020B0503020204020204" pitchFamily="34" charset="-122"/>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a:grpSpLocks/>
          </p:cNvGrpSpPr>
          <p:nvPr/>
        </p:nvGrpSpPr>
        <p:grpSpPr bwMode="auto">
          <a:xfrm>
            <a:off x="2867025" y="2019300"/>
            <a:ext cx="2747263" cy="939662"/>
            <a:chOff x="2866757" y="2019402"/>
            <a:chExt cx="2747391" cy="939480"/>
          </a:xfrm>
        </p:grpSpPr>
        <p:sp>
          <p:nvSpPr>
            <p:cNvPr id="31751" name="文本框 12"/>
            <p:cNvSpPr txBox="1">
              <a:spLocks noChangeArrowheads="1"/>
            </p:cNvSpPr>
            <p:nvPr/>
          </p:nvSpPr>
          <p:spPr bwMode="auto">
            <a:xfrm>
              <a:off x="2866757" y="2251133"/>
              <a:ext cx="2747391"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4000" dirty="0">
                  <a:solidFill>
                    <a:schemeClr val="bg1"/>
                  </a:solidFill>
                  <a:latin typeface="微软雅黑" pitchFamily="34" charset="-122"/>
                  <a:ea typeface="微软雅黑" pitchFamily="34" charset="-122"/>
                </a:rPr>
                <a:t>任务介绍</a:t>
              </a: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a:solidFill>
                    <a:schemeClr val="bg1"/>
                  </a:solidFill>
                  <a:latin typeface="微软雅黑" pitchFamily="34" charset="-122"/>
                  <a:ea typeface="微软雅黑" pitchFamily="34" charset="-122"/>
                </a:rPr>
                <a:t>PART TWO</a:t>
              </a:r>
              <a:endParaRPr lang="zh-CN" altLang="en-US" sz="140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nodeType="afterGroup">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58775"/>
            <a:ext cx="2063472" cy="338554"/>
          </a:xfrm>
          <a:prstGeom prst="rect">
            <a:avLst/>
          </a:prstGeom>
          <a:noFill/>
        </p:spPr>
        <p:txBody>
          <a:bodyPr wrap="square">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综合实践任务介绍</a:t>
            </a:r>
          </a:p>
        </p:txBody>
      </p:sp>
      <p:sp>
        <p:nvSpPr>
          <p:cNvPr id="21519" name="矩形 54"/>
          <p:cNvSpPr>
            <a:spLocks noChangeArrowheads="1"/>
          </p:cNvSpPr>
          <p:nvPr/>
        </p:nvSpPr>
        <p:spPr bwMode="auto">
          <a:xfrm>
            <a:off x="824706" y="1031775"/>
            <a:ext cx="7494587" cy="300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lnSpc>
                <a:spcPct val="150000"/>
              </a:lnSpc>
              <a:spcBef>
                <a:spcPts val="0"/>
              </a:spcBef>
              <a:spcAft>
                <a:spcPts val="0"/>
              </a:spcAft>
              <a:defRPr/>
            </a:pPr>
            <a:r>
              <a:rPr lang="zh-CN" altLang="en-US" sz="1600" dirty="0">
                <a:solidFill>
                  <a:schemeClr val="bg1"/>
                </a:solidFill>
                <a:latin typeface="华文中宋" panose="02010600040101010101" pitchFamily="2" charset="-122"/>
                <a:ea typeface="华文中宋" panose="02010600040101010101" pitchFamily="2" charset="-122"/>
              </a:rPr>
              <a:t>题目：环境质量状况评价</a:t>
            </a:r>
          </a:p>
          <a:p>
            <a:pPr eaLnBrk="1" fontAlgn="auto" hangingPunct="1">
              <a:lnSpc>
                <a:spcPct val="150000"/>
              </a:lnSpc>
              <a:spcBef>
                <a:spcPts val="0"/>
              </a:spcBef>
              <a:spcAft>
                <a:spcPts val="0"/>
              </a:spcAft>
              <a:defRPr/>
            </a:pPr>
            <a:r>
              <a:rPr lang="zh-CN" altLang="en-US" sz="1600" dirty="0">
                <a:solidFill>
                  <a:schemeClr val="bg1"/>
                </a:solidFill>
                <a:latin typeface="华文中宋" panose="02010600040101010101" pitchFamily="2" charset="-122"/>
                <a:ea typeface="华文中宋" panose="02010600040101010101" pitchFamily="2" charset="-122"/>
              </a:rPr>
              <a:t>描述：传统的环境质量评价往往从单个污染因子的角度出发，无法客观准确的反映多个污染因子之间相互作用对环境质量的影响。因此本实验基于空气中</a:t>
            </a:r>
            <a:r>
              <a:rPr lang="en-US" altLang="zh-CN" sz="1600" dirty="0">
                <a:solidFill>
                  <a:schemeClr val="bg1"/>
                </a:solidFill>
                <a:latin typeface="华文中宋" panose="02010600040101010101" pitchFamily="2" charset="-122"/>
                <a:ea typeface="华文中宋" panose="02010600040101010101" pitchFamily="2" charset="-122"/>
              </a:rPr>
              <a:t>SO2</a:t>
            </a:r>
            <a:r>
              <a:rPr lang="zh-CN" altLang="en-US" sz="1600" dirty="0">
                <a:solidFill>
                  <a:schemeClr val="bg1"/>
                </a:solidFill>
                <a:latin typeface="华文中宋" panose="02010600040101010101" pitchFamily="2" charset="-122"/>
                <a:ea typeface="华文中宋" panose="02010600040101010101" pitchFamily="2" charset="-122"/>
              </a:rPr>
              <a:t>、</a:t>
            </a:r>
            <a:r>
              <a:rPr lang="en-US" altLang="zh-CN" sz="1600" dirty="0">
                <a:solidFill>
                  <a:schemeClr val="bg1"/>
                </a:solidFill>
                <a:latin typeface="华文中宋" panose="02010600040101010101" pitchFamily="2" charset="-122"/>
                <a:ea typeface="华文中宋" panose="02010600040101010101" pitchFamily="2" charset="-122"/>
              </a:rPr>
              <a:t>NO</a:t>
            </a:r>
            <a:r>
              <a:rPr lang="zh-CN" altLang="en-US" sz="1600" dirty="0">
                <a:solidFill>
                  <a:schemeClr val="bg1"/>
                </a:solidFill>
                <a:latin typeface="华文中宋" panose="02010600040101010101" pitchFamily="2" charset="-122"/>
                <a:ea typeface="华文中宋" panose="02010600040101010101" pitchFamily="2" charset="-122"/>
              </a:rPr>
              <a:t>、</a:t>
            </a:r>
            <a:r>
              <a:rPr lang="en-US" altLang="zh-CN" sz="1600" dirty="0">
                <a:solidFill>
                  <a:schemeClr val="bg1"/>
                </a:solidFill>
                <a:latin typeface="华文中宋" panose="02010600040101010101" pitchFamily="2" charset="-122"/>
                <a:ea typeface="华文中宋" panose="02010600040101010101" pitchFamily="2" charset="-122"/>
              </a:rPr>
              <a:t>NO2</a:t>
            </a:r>
            <a:r>
              <a:rPr lang="zh-CN" altLang="en-US" sz="1600" dirty="0">
                <a:solidFill>
                  <a:schemeClr val="bg1"/>
                </a:solidFill>
                <a:latin typeface="华文中宋" panose="02010600040101010101" pitchFamily="2" charset="-122"/>
                <a:ea typeface="华文中宋" panose="02010600040101010101" pitchFamily="2" charset="-122"/>
              </a:rPr>
              <a:t>、</a:t>
            </a:r>
            <a:r>
              <a:rPr lang="en-US" altLang="zh-CN" sz="1600" dirty="0">
                <a:solidFill>
                  <a:schemeClr val="bg1"/>
                </a:solidFill>
                <a:latin typeface="华文中宋" panose="02010600040101010101" pitchFamily="2" charset="-122"/>
                <a:ea typeface="华文中宋" panose="02010600040101010101" pitchFamily="2" charset="-122"/>
              </a:rPr>
              <a:t>NOx</a:t>
            </a:r>
            <a:r>
              <a:rPr lang="zh-CN" altLang="en-US" sz="1600" dirty="0">
                <a:solidFill>
                  <a:schemeClr val="bg1"/>
                </a:solidFill>
                <a:latin typeface="华文中宋" panose="02010600040101010101" pitchFamily="2" charset="-122"/>
                <a:ea typeface="华文中宋" panose="02010600040101010101" pitchFamily="2" charset="-122"/>
              </a:rPr>
              <a:t>、</a:t>
            </a:r>
            <a:r>
              <a:rPr lang="en-US" altLang="zh-CN" sz="1600" dirty="0">
                <a:solidFill>
                  <a:schemeClr val="bg1"/>
                </a:solidFill>
                <a:latin typeface="华文中宋" panose="02010600040101010101" pitchFamily="2" charset="-122"/>
                <a:ea typeface="华文中宋" panose="02010600040101010101" pitchFamily="2" charset="-122"/>
              </a:rPr>
              <a:t>PM10</a:t>
            </a:r>
            <a:r>
              <a:rPr lang="zh-CN" altLang="en-US" sz="1600" dirty="0">
                <a:solidFill>
                  <a:schemeClr val="bg1"/>
                </a:solidFill>
                <a:latin typeface="华文中宋" panose="02010600040101010101" pitchFamily="2" charset="-122"/>
                <a:ea typeface="华文中宋" panose="02010600040101010101" pitchFamily="2" charset="-122"/>
              </a:rPr>
              <a:t>和</a:t>
            </a:r>
            <a:r>
              <a:rPr lang="en-US" altLang="zh-CN" sz="1600" dirty="0">
                <a:solidFill>
                  <a:schemeClr val="bg1"/>
                </a:solidFill>
                <a:latin typeface="华文中宋" panose="02010600040101010101" pitchFamily="2" charset="-122"/>
                <a:ea typeface="华文中宋" panose="02010600040101010101" pitchFamily="2" charset="-122"/>
              </a:rPr>
              <a:t>PM2.5</a:t>
            </a:r>
            <a:r>
              <a:rPr lang="zh-CN" altLang="en-US" sz="1600" dirty="0">
                <a:solidFill>
                  <a:schemeClr val="bg1"/>
                </a:solidFill>
                <a:latin typeface="华文中宋" panose="02010600040101010101" pitchFamily="2" charset="-122"/>
                <a:ea typeface="华文中宋" panose="02010600040101010101" pitchFamily="2" charset="-122"/>
              </a:rPr>
              <a:t>的含量数据，使用</a:t>
            </a:r>
            <a:r>
              <a:rPr lang="en-US" altLang="zh-CN" sz="1600" dirty="0">
                <a:solidFill>
                  <a:schemeClr val="bg1"/>
                </a:solidFill>
                <a:latin typeface="华文中宋" panose="02010600040101010101" pitchFamily="2" charset="-122"/>
                <a:ea typeface="华文中宋" panose="02010600040101010101" pitchFamily="2" charset="-122"/>
              </a:rPr>
              <a:t>C4.5</a:t>
            </a:r>
            <a:r>
              <a:rPr lang="zh-CN" altLang="en-US" sz="1600" dirty="0">
                <a:solidFill>
                  <a:schemeClr val="bg1"/>
                </a:solidFill>
                <a:latin typeface="华文中宋" panose="02010600040101010101" pitchFamily="2" charset="-122"/>
                <a:ea typeface="华文中宋" panose="02010600040101010101" pitchFamily="2" charset="-122"/>
              </a:rPr>
              <a:t>决策树进行模型构建，来对数据进行挖掘。</a:t>
            </a:r>
          </a:p>
          <a:p>
            <a:pPr eaLnBrk="1" fontAlgn="auto" hangingPunct="1">
              <a:lnSpc>
                <a:spcPct val="150000"/>
              </a:lnSpc>
              <a:spcBef>
                <a:spcPts val="0"/>
              </a:spcBef>
              <a:spcAft>
                <a:spcPts val="0"/>
              </a:spcAft>
              <a:defRPr/>
            </a:pPr>
            <a:r>
              <a:rPr lang="zh-CN" altLang="en-US" sz="1600" dirty="0">
                <a:solidFill>
                  <a:schemeClr val="bg1"/>
                </a:solidFill>
                <a:latin typeface="华文中宋" panose="02010600040101010101" pitchFamily="2" charset="-122"/>
                <a:ea typeface="华文中宋" panose="02010600040101010101" pitchFamily="2" charset="-122"/>
              </a:rPr>
              <a:t>拓展：除空气成分外，水质，土壤等环境因素以及综合环境评价也可采用同样的方法进行分析，因此在对空气质量做分析评判的同时，也可对其他因素及环境综合等级进行评价。</a:t>
            </a:r>
          </a:p>
        </p:txBody>
      </p:sp>
    </p:spTree>
    <p:extLst>
      <p:ext uri="{BB962C8B-B14F-4D97-AF65-F5344CB8AC3E}">
        <p14:creationId xmlns:p14="http://schemas.microsoft.com/office/powerpoint/2010/main" val="3383057148"/>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519"/>
                                        </p:tgtEl>
                                        <p:attrNameLst>
                                          <p:attrName>style.visibility</p:attrName>
                                        </p:attrNameLst>
                                      </p:cBhvr>
                                      <p:to>
                                        <p:strVal val="visible"/>
                                      </p:to>
                                    </p:set>
                                    <p:animEffect transition="in" filter="randombar(horizontal)">
                                      <p:cBhvr>
                                        <p:cTn id="7" dur="500"/>
                                        <p:tgtEl>
                                          <p:spTgt spid="21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9"/>
          <p:cNvSpPr txBox="1"/>
          <p:nvPr/>
        </p:nvSpPr>
        <p:spPr>
          <a:xfrm>
            <a:off x="676275" y="3187700"/>
            <a:ext cx="1893888" cy="790922"/>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1050" dirty="0">
                <a:solidFill>
                  <a:schemeClr val="bg1"/>
                </a:solidFill>
                <a:latin typeface="微软雅黑" panose="020B0503020204020204" pitchFamily="34" charset="-122"/>
                <a:ea typeface="微软雅黑" panose="020B0503020204020204" pitchFamily="34" charset="-122"/>
              </a:rPr>
              <a:t>评价指标：</a:t>
            </a:r>
            <a:r>
              <a:rPr lang="en-US" altLang="zh-CN" sz="1050" dirty="0">
                <a:solidFill>
                  <a:schemeClr val="bg1"/>
                </a:solidFill>
                <a:latin typeface="微软雅黑" panose="020B0503020204020204" pitchFamily="34" charset="-122"/>
                <a:ea typeface="微软雅黑" panose="020B0503020204020204" pitchFamily="34" charset="-122"/>
              </a:rPr>
              <a:t>SO2,NO2,NO,</a:t>
            </a:r>
          </a:p>
          <a:p>
            <a:pPr eaLnBrk="1" fontAlgn="auto" hangingPunct="1">
              <a:lnSpc>
                <a:spcPct val="150000"/>
              </a:lnSpc>
              <a:spcBef>
                <a:spcPts val="0"/>
              </a:spcBef>
              <a:spcAft>
                <a:spcPts val="0"/>
              </a:spcAft>
              <a:defRPr/>
            </a:pPr>
            <a:r>
              <a:rPr lang="en-US" altLang="zh-CN" sz="1050" dirty="0">
                <a:solidFill>
                  <a:schemeClr val="bg1"/>
                </a:solidFill>
                <a:latin typeface="微软雅黑" panose="020B0503020204020204" pitchFamily="34" charset="-122"/>
                <a:ea typeface="微软雅黑" panose="020B0503020204020204" pitchFamily="34" charset="-122"/>
              </a:rPr>
              <a:t>NO2,NOx,PM10,PM2.5</a:t>
            </a:r>
            <a:r>
              <a:rPr lang="zh-CN" altLang="en-US" sz="1050" dirty="0">
                <a:solidFill>
                  <a:schemeClr val="bg1"/>
                </a:solidFill>
                <a:latin typeface="微软雅黑" panose="020B0503020204020204" pitchFamily="34" charset="-122"/>
                <a:ea typeface="微软雅黑" panose="020B0503020204020204" pitchFamily="34" charset="-122"/>
              </a:rPr>
              <a:t>气体浓度</a:t>
            </a:r>
          </a:p>
        </p:txBody>
      </p:sp>
      <p:sp>
        <p:nvSpPr>
          <p:cNvPr id="4" name="TextBox 31"/>
          <p:cNvSpPr txBox="1"/>
          <p:nvPr/>
        </p:nvSpPr>
        <p:spPr>
          <a:xfrm>
            <a:off x="3625056" y="3162299"/>
            <a:ext cx="1893888" cy="548548"/>
          </a:xfrm>
          <a:prstGeom prst="rect">
            <a:avLst/>
          </a:prstGeom>
          <a:noFill/>
        </p:spPr>
        <p:txBody>
          <a:bodyPr>
            <a:spAutoFit/>
          </a:bodyPr>
          <a:lstStyle/>
          <a:p>
            <a:pPr algn="ctr" eaLnBrk="1" fontAlgn="auto" hangingPunct="1">
              <a:lnSpc>
                <a:spcPct val="150000"/>
              </a:lnSpc>
              <a:spcBef>
                <a:spcPts val="0"/>
              </a:spcBef>
              <a:spcAft>
                <a:spcPts val="0"/>
              </a:spcAft>
              <a:defRPr/>
            </a:pPr>
            <a:r>
              <a:rPr lang="zh-CN" altLang="en-US" sz="1050" dirty="0">
                <a:solidFill>
                  <a:schemeClr val="bg1"/>
                </a:solidFill>
                <a:latin typeface="微软雅黑" panose="020B0503020204020204" pitchFamily="34" charset="-122"/>
                <a:ea typeface="微软雅黑" panose="020B0503020204020204" pitchFamily="34" charset="-122"/>
              </a:rPr>
              <a:t>评价指标：悬浮物含量，化学成分含量，水生物死亡率</a:t>
            </a:r>
          </a:p>
        </p:txBody>
      </p:sp>
      <p:sp>
        <p:nvSpPr>
          <p:cNvPr id="5" name="TextBox 32"/>
          <p:cNvSpPr txBox="1"/>
          <p:nvPr/>
        </p:nvSpPr>
        <p:spPr>
          <a:xfrm>
            <a:off x="6559550" y="3187700"/>
            <a:ext cx="1893888" cy="548548"/>
          </a:xfrm>
          <a:prstGeom prst="rect">
            <a:avLst/>
          </a:prstGeom>
          <a:noFill/>
        </p:spPr>
        <p:txBody>
          <a:bodyPr>
            <a:spAutoFit/>
          </a:bodyPr>
          <a:lstStyle/>
          <a:p>
            <a:pPr algn="ctr" eaLnBrk="1" fontAlgn="auto" hangingPunct="1">
              <a:lnSpc>
                <a:spcPct val="150000"/>
              </a:lnSpc>
              <a:spcBef>
                <a:spcPts val="0"/>
              </a:spcBef>
              <a:spcAft>
                <a:spcPts val="0"/>
              </a:spcAft>
              <a:defRPr/>
            </a:pPr>
            <a:r>
              <a:rPr lang="zh-CN" altLang="en-US" sz="1050" dirty="0">
                <a:solidFill>
                  <a:schemeClr val="bg1"/>
                </a:solidFill>
                <a:latin typeface="微软雅黑" panose="020B0503020204020204" pitchFamily="34" charset="-122"/>
                <a:ea typeface="微软雅黑" panose="020B0503020204020204" pitchFamily="34" charset="-122"/>
              </a:rPr>
              <a:t>评价指标：土壤养分流失度，土壤污染度</a:t>
            </a:r>
          </a:p>
        </p:txBody>
      </p:sp>
      <p:grpSp>
        <p:nvGrpSpPr>
          <p:cNvPr id="7" name="组合 6"/>
          <p:cNvGrpSpPr>
            <a:grpSpLocks/>
          </p:cNvGrpSpPr>
          <p:nvPr/>
        </p:nvGrpSpPr>
        <p:grpSpPr bwMode="auto">
          <a:xfrm>
            <a:off x="744538" y="966788"/>
            <a:ext cx="7642225" cy="2166416"/>
            <a:chOff x="751008" y="967406"/>
            <a:chExt cx="7641986" cy="2165168"/>
          </a:xfrm>
        </p:grpSpPr>
        <p:grpSp>
          <p:nvGrpSpPr>
            <p:cNvPr id="35850" name="组合 7"/>
            <p:cNvGrpSpPr>
              <a:grpSpLocks/>
            </p:cNvGrpSpPr>
            <p:nvPr/>
          </p:nvGrpSpPr>
          <p:grpSpPr bwMode="auto">
            <a:xfrm>
              <a:off x="1690779" y="967406"/>
              <a:ext cx="5665610" cy="1623077"/>
              <a:chOff x="1690779" y="967406"/>
              <a:chExt cx="5665610" cy="1623077"/>
            </a:xfrm>
          </p:grpSpPr>
          <p:cxnSp>
            <p:nvCxnSpPr>
              <p:cNvPr id="17" name="直接连接符 16"/>
              <p:cNvCxnSpPr/>
              <p:nvPr/>
            </p:nvCxnSpPr>
            <p:spPr>
              <a:xfrm>
                <a:off x="1690779" y="1981234"/>
                <a:ext cx="56656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690779"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4585712"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7354802"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83114" y="1508431"/>
                <a:ext cx="0" cy="4728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483010" y="967406"/>
                <a:ext cx="2177982"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dirty="0">
                  <a:solidFill>
                    <a:schemeClr val="bg1"/>
                  </a:solidFill>
                  <a:latin typeface="微软雅黑" panose="020B0503020204020204" pitchFamily="34" charset="-122"/>
                  <a:ea typeface="微软雅黑" panose="020B0503020204020204" pitchFamily="34" charset="-122"/>
                </a:endParaRPr>
              </a:p>
            </p:txBody>
          </p:sp>
          <p:sp>
            <p:nvSpPr>
              <p:cNvPr id="24" name="TextBox 35"/>
              <p:cNvSpPr txBox="1"/>
              <p:nvPr/>
            </p:nvSpPr>
            <p:spPr>
              <a:xfrm>
                <a:off x="3768849" y="1087987"/>
                <a:ext cx="1588847" cy="338359"/>
              </a:xfrm>
              <a:prstGeom prst="rect">
                <a:avLst/>
              </a:prstGeom>
              <a:noFill/>
            </p:spPr>
            <p:txBody>
              <a:bodyPr wrap="none">
                <a:spAutoFit/>
              </a:bodyPr>
              <a:lstStyle/>
              <a:p>
                <a:pPr algn="ctr" eaLnBrk="1" fontAlgn="auto" hangingPunct="1">
                  <a:spcBef>
                    <a:spcPts val="0"/>
                  </a:spcBef>
                  <a:spcAft>
                    <a:spcPts val="0"/>
                  </a:spcAft>
                  <a:defRPr/>
                </a:pPr>
                <a:r>
                  <a:rPr lang="zh-CN" altLang="en-US" sz="1600" b="1" spc="225" dirty="0">
                    <a:solidFill>
                      <a:schemeClr val="bg1"/>
                    </a:solidFill>
                    <a:latin typeface="微软雅黑" panose="020B0503020204020204" pitchFamily="34" charset="-122"/>
                    <a:ea typeface="微软雅黑" panose="020B0503020204020204" pitchFamily="34" charset="-122"/>
                  </a:rPr>
                  <a:t>环境综合质量</a:t>
                </a:r>
              </a:p>
            </p:txBody>
          </p:sp>
        </p:grpSp>
        <p:sp>
          <p:nvSpPr>
            <p:cNvPr id="9" name="矩形 8"/>
            <p:cNvSpPr/>
            <p:nvPr/>
          </p:nvSpPr>
          <p:spPr>
            <a:xfrm>
              <a:off x="751008" y="2590483"/>
              <a:ext cx="1789056"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dirty="0">
                <a:solidFill>
                  <a:schemeClr val="bg1"/>
                </a:solidFill>
                <a:latin typeface="微软雅黑" panose="020B0503020204020204" pitchFamily="34" charset="-122"/>
                <a:ea typeface="微软雅黑" panose="020B0503020204020204" pitchFamily="34" charset="-122"/>
              </a:endParaRPr>
            </a:p>
          </p:txBody>
        </p:sp>
        <p:sp>
          <p:nvSpPr>
            <p:cNvPr id="35852" name="TextBox 36"/>
            <p:cNvSpPr txBox="1">
              <a:spLocks noChangeArrowheads="1"/>
            </p:cNvSpPr>
            <p:nvPr/>
          </p:nvSpPr>
          <p:spPr bwMode="auto">
            <a:xfrm>
              <a:off x="1245115" y="2722497"/>
              <a:ext cx="800194"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200" dirty="0">
                  <a:solidFill>
                    <a:schemeClr val="bg1"/>
                  </a:solidFill>
                  <a:latin typeface="微软雅黑" pitchFamily="34" charset="-122"/>
                  <a:ea typeface="微软雅黑" pitchFamily="34" charset="-122"/>
                </a:rPr>
                <a:t>空气质量</a:t>
              </a:r>
            </a:p>
          </p:txBody>
        </p:sp>
        <p:sp>
          <p:nvSpPr>
            <p:cNvPr id="13" name="矩形 12"/>
            <p:cNvSpPr/>
            <p:nvPr/>
          </p:nvSpPr>
          <p:spPr>
            <a:xfrm>
              <a:off x="3683822" y="2591548"/>
              <a:ext cx="1789056"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dirty="0">
                <a:solidFill>
                  <a:schemeClr val="bg1"/>
                </a:solidFill>
                <a:latin typeface="微软雅黑" panose="020B0503020204020204" pitchFamily="34" charset="-122"/>
                <a:ea typeface="微软雅黑" panose="020B0503020204020204" pitchFamily="34" charset="-122"/>
              </a:endParaRPr>
            </a:p>
          </p:txBody>
        </p:sp>
        <p:sp>
          <p:nvSpPr>
            <p:cNvPr id="35856" name="TextBox 38"/>
            <p:cNvSpPr txBox="1">
              <a:spLocks noChangeArrowheads="1"/>
            </p:cNvSpPr>
            <p:nvPr/>
          </p:nvSpPr>
          <p:spPr bwMode="auto">
            <a:xfrm>
              <a:off x="4279800" y="2724010"/>
              <a:ext cx="646311"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200" dirty="0">
                  <a:solidFill>
                    <a:schemeClr val="bg1"/>
                  </a:solidFill>
                  <a:latin typeface="微软雅黑" pitchFamily="34" charset="-122"/>
                  <a:ea typeface="微软雅黑" pitchFamily="34" charset="-122"/>
                </a:rPr>
                <a:t>水质量</a:t>
              </a:r>
            </a:p>
          </p:txBody>
        </p:sp>
        <p:sp>
          <p:nvSpPr>
            <p:cNvPr id="15" name="矩形 14"/>
            <p:cNvSpPr/>
            <p:nvPr/>
          </p:nvSpPr>
          <p:spPr>
            <a:xfrm>
              <a:off x="6603937" y="2590483"/>
              <a:ext cx="1789057"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13" dirty="0">
                <a:solidFill>
                  <a:schemeClr val="bg1"/>
                </a:solidFill>
                <a:latin typeface="微软雅黑" panose="020B0503020204020204" pitchFamily="34" charset="-122"/>
                <a:ea typeface="微软雅黑" panose="020B0503020204020204" pitchFamily="34" charset="-122"/>
              </a:endParaRPr>
            </a:p>
          </p:txBody>
        </p:sp>
        <p:sp>
          <p:nvSpPr>
            <p:cNvPr id="35858" name="TextBox 39"/>
            <p:cNvSpPr txBox="1">
              <a:spLocks noChangeArrowheads="1"/>
            </p:cNvSpPr>
            <p:nvPr/>
          </p:nvSpPr>
          <p:spPr bwMode="auto">
            <a:xfrm>
              <a:off x="7098699" y="2722497"/>
              <a:ext cx="800194" cy="27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1200" dirty="0">
                  <a:solidFill>
                    <a:schemeClr val="bg1"/>
                  </a:solidFill>
                  <a:latin typeface="微软雅黑" pitchFamily="34" charset="-122"/>
                  <a:ea typeface="微软雅黑" pitchFamily="34" charset="-122"/>
                </a:rPr>
                <a:t>土壤质量</a:t>
              </a:r>
            </a:p>
          </p:txBody>
        </p:sp>
      </p:grpSp>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研究思路</a:t>
            </a: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nodeType="afterGroup">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400" fill="hold"/>
                                        <p:tgtEl>
                                          <p:spTgt spid="2"/>
                                        </p:tgtEl>
                                        <p:attrNameLst>
                                          <p:attrName>ppt_x</p:attrName>
                                        </p:attrNameLst>
                                      </p:cBhvr>
                                      <p:tavLst>
                                        <p:tav tm="0">
                                          <p:val>
                                            <p:strVal val="#ppt_x"/>
                                          </p:val>
                                        </p:tav>
                                        <p:tav tm="100000">
                                          <p:val>
                                            <p:strVal val="#ppt_x"/>
                                          </p:val>
                                        </p:tav>
                                      </p:tavLst>
                                    </p:anim>
                                    <p:anim calcmode="lin" valueType="num">
                                      <p:cBhvr additive="base">
                                        <p:cTn id="12" dur="4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3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400" fill="hold"/>
                                        <p:tgtEl>
                                          <p:spTgt spid="4"/>
                                        </p:tgtEl>
                                        <p:attrNameLst>
                                          <p:attrName>ppt_x</p:attrName>
                                        </p:attrNameLst>
                                      </p:cBhvr>
                                      <p:tavLst>
                                        <p:tav tm="0">
                                          <p:val>
                                            <p:strVal val="#ppt_x"/>
                                          </p:val>
                                        </p:tav>
                                        <p:tav tm="100000">
                                          <p:val>
                                            <p:strVal val="#ppt_x"/>
                                          </p:val>
                                        </p:tav>
                                      </p:tavLst>
                                    </p:anim>
                                    <p:anim calcmode="lin" valueType="num">
                                      <p:cBhvr additive="base">
                                        <p:cTn id="16" dur="4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4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400" fill="hold"/>
                                        <p:tgtEl>
                                          <p:spTgt spid="5"/>
                                        </p:tgtEl>
                                        <p:attrNameLst>
                                          <p:attrName>ppt_x</p:attrName>
                                        </p:attrNameLst>
                                      </p:cBhvr>
                                      <p:tavLst>
                                        <p:tav tm="0">
                                          <p:val>
                                            <p:strVal val="#ppt_x"/>
                                          </p:val>
                                        </p:tav>
                                        <p:tav tm="100000">
                                          <p:val>
                                            <p:strVal val="#ppt_x"/>
                                          </p:val>
                                        </p:tav>
                                      </p:tavLst>
                                    </p:anim>
                                    <p:anim calcmode="lin" valueType="num">
                                      <p:cBhvr additive="base">
                                        <p:cTn id="20" dur="4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a:grpSpLocks/>
          </p:cNvGrpSpPr>
          <p:nvPr/>
        </p:nvGrpSpPr>
        <p:grpSpPr bwMode="auto">
          <a:xfrm>
            <a:off x="511176" y="1962939"/>
            <a:ext cx="1830387" cy="550862"/>
            <a:chOff x="533400" y="1528997"/>
            <a:chExt cx="1829490" cy="550887"/>
          </a:xfrm>
        </p:grpSpPr>
        <p:sp>
          <p:nvSpPr>
            <p:cNvPr id="7" name="五边形 6"/>
            <p:cNvSpPr/>
            <p:nvPr/>
          </p:nvSpPr>
          <p:spPr>
            <a:xfrm>
              <a:off x="533400" y="1528997"/>
              <a:ext cx="1829490" cy="550887"/>
            </a:xfrm>
            <a:prstGeom prst="homePlat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013" dirty="0">
                <a:solidFill>
                  <a:schemeClr val="bg1"/>
                </a:solidFill>
                <a:ea typeface="微软雅黑" panose="020B0503020204020204" pitchFamily="34" charset="-122"/>
              </a:endParaRPr>
            </a:p>
          </p:txBody>
        </p:sp>
        <p:sp>
          <p:nvSpPr>
            <p:cNvPr id="37921" name="文本框 17"/>
            <p:cNvSpPr txBox="1">
              <a:spLocks noChangeArrowheads="1"/>
            </p:cNvSpPr>
            <p:nvPr/>
          </p:nvSpPr>
          <p:spPr bwMode="auto">
            <a:xfrm>
              <a:off x="861747" y="1648179"/>
              <a:ext cx="1081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a:solidFill>
                    <a:schemeClr val="bg1"/>
                  </a:solidFill>
                  <a:latin typeface="Segoe UI Semilight" pitchFamily="34" charset="0"/>
                  <a:ea typeface="微软雅黑" pitchFamily="34" charset="-122"/>
                  <a:cs typeface="Segoe UI Semilight" pitchFamily="34" charset="0"/>
                </a:rPr>
                <a:t>步骤一</a:t>
              </a:r>
            </a:p>
          </p:txBody>
        </p:sp>
      </p:grpSp>
      <p:grpSp>
        <p:nvGrpSpPr>
          <p:cNvPr id="9" name="组合 8"/>
          <p:cNvGrpSpPr>
            <a:grpSpLocks/>
          </p:cNvGrpSpPr>
          <p:nvPr/>
        </p:nvGrpSpPr>
        <p:grpSpPr bwMode="auto">
          <a:xfrm>
            <a:off x="2262188" y="1962939"/>
            <a:ext cx="1641475" cy="550862"/>
            <a:chOff x="2283957" y="1528997"/>
            <a:chExt cx="1640420" cy="550887"/>
          </a:xfrm>
        </p:grpSpPr>
        <p:sp>
          <p:nvSpPr>
            <p:cNvPr id="11" name="任意多边形 10"/>
            <p:cNvSpPr/>
            <p:nvPr/>
          </p:nvSpPr>
          <p:spPr>
            <a:xfrm>
              <a:off x="2283957"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013" dirty="0">
                <a:solidFill>
                  <a:srgbClr val="06417E"/>
                </a:solidFill>
                <a:ea typeface="微软雅黑" panose="020B0503020204020204" pitchFamily="34" charset="-122"/>
              </a:endParaRPr>
            </a:p>
          </p:txBody>
        </p:sp>
        <p:sp>
          <p:nvSpPr>
            <p:cNvPr id="37919" name="文本框 18"/>
            <p:cNvSpPr txBox="1">
              <a:spLocks noChangeArrowheads="1"/>
            </p:cNvSpPr>
            <p:nvPr/>
          </p:nvSpPr>
          <p:spPr bwMode="auto">
            <a:xfrm>
              <a:off x="2720597" y="1652040"/>
              <a:ext cx="9459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dirty="0">
                  <a:solidFill>
                    <a:schemeClr val="bg1"/>
                  </a:solidFill>
                  <a:latin typeface="Segoe UI Semilight" pitchFamily="34" charset="0"/>
                  <a:ea typeface="微软雅黑" pitchFamily="34" charset="-122"/>
                  <a:cs typeface="Segoe UI Semilight" pitchFamily="34" charset="0"/>
                </a:rPr>
                <a:t>步骤二</a:t>
              </a:r>
            </a:p>
          </p:txBody>
        </p:sp>
      </p:grpSp>
      <p:grpSp>
        <p:nvGrpSpPr>
          <p:cNvPr id="10" name="组合 9"/>
          <p:cNvGrpSpPr>
            <a:grpSpLocks/>
          </p:cNvGrpSpPr>
          <p:nvPr/>
        </p:nvGrpSpPr>
        <p:grpSpPr bwMode="auto">
          <a:xfrm>
            <a:off x="3763963" y="1962939"/>
            <a:ext cx="1639888" cy="550862"/>
            <a:chOff x="3785566" y="1528997"/>
            <a:chExt cx="1640420" cy="550887"/>
          </a:xfrm>
        </p:grpSpPr>
        <p:sp>
          <p:nvSpPr>
            <p:cNvPr id="13" name="任意多边形 12"/>
            <p:cNvSpPr/>
            <p:nvPr/>
          </p:nvSpPr>
          <p:spPr>
            <a:xfrm>
              <a:off x="3785566"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013" dirty="0">
                <a:solidFill>
                  <a:schemeClr val="bg1"/>
                </a:solidFill>
                <a:ea typeface="微软雅黑" panose="020B0503020204020204" pitchFamily="34" charset="-122"/>
              </a:endParaRPr>
            </a:p>
          </p:txBody>
        </p:sp>
        <p:sp>
          <p:nvSpPr>
            <p:cNvPr id="37917" name="文本框 19"/>
            <p:cNvSpPr txBox="1">
              <a:spLocks noChangeArrowheads="1"/>
            </p:cNvSpPr>
            <p:nvPr/>
          </p:nvSpPr>
          <p:spPr bwMode="auto">
            <a:xfrm>
              <a:off x="4265266" y="1652040"/>
              <a:ext cx="9458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a:solidFill>
                    <a:schemeClr val="bg1"/>
                  </a:solidFill>
                  <a:latin typeface="Segoe UI Semilight" pitchFamily="34" charset="0"/>
                  <a:ea typeface="微软雅黑" pitchFamily="34" charset="-122"/>
                  <a:cs typeface="Segoe UI Semilight" pitchFamily="34" charset="0"/>
                </a:rPr>
                <a:t>步骤三</a:t>
              </a:r>
            </a:p>
          </p:txBody>
        </p:sp>
      </p:grpSp>
      <p:grpSp>
        <p:nvGrpSpPr>
          <p:cNvPr id="12" name="组合 11"/>
          <p:cNvGrpSpPr>
            <a:grpSpLocks/>
          </p:cNvGrpSpPr>
          <p:nvPr/>
        </p:nvGrpSpPr>
        <p:grpSpPr bwMode="auto">
          <a:xfrm>
            <a:off x="5278438" y="1962939"/>
            <a:ext cx="1639888" cy="550862"/>
            <a:chOff x="5299151" y="1528997"/>
            <a:chExt cx="1640420" cy="550887"/>
          </a:xfrm>
        </p:grpSpPr>
        <p:sp>
          <p:nvSpPr>
            <p:cNvPr id="14" name="任意多边形 13"/>
            <p:cNvSpPr/>
            <p:nvPr/>
          </p:nvSpPr>
          <p:spPr>
            <a:xfrm>
              <a:off x="5299151"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013" dirty="0">
                <a:solidFill>
                  <a:schemeClr val="bg1"/>
                </a:solidFill>
                <a:ea typeface="微软雅黑" panose="020B0503020204020204" pitchFamily="34" charset="-122"/>
              </a:endParaRPr>
            </a:p>
          </p:txBody>
        </p:sp>
        <p:sp>
          <p:nvSpPr>
            <p:cNvPr id="37915" name="文本框 20"/>
            <p:cNvSpPr txBox="1">
              <a:spLocks noChangeArrowheads="1"/>
            </p:cNvSpPr>
            <p:nvPr/>
          </p:nvSpPr>
          <p:spPr bwMode="auto">
            <a:xfrm>
              <a:off x="5735042" y="1652040"/>
              <a:ext cx="9346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a:solidFill>
                    <a:schemeClr val="bg1"/>
                  </a:solidFill>
                  <a:latin typeface="Segoe UI Semilight" pitchFamily="34" charset="0"/>
                  <a:ea typeface="微软雅黑" pitchFamily="34" charset="-122"/>
                  <a:cs typeface="Segoe UI Semilight" pitchFamily="34" charset="0"/>
                </a:rPr>
                <a:t>步骤四</a:t>
              </a:r>
            </a:p>
          </p:txBody>
        </p:sp>
      </p:grpSp>
      <p:grpSp>
        <p:nvGrpSpPr>
          <p:cNvPr id="16" name="组合 15"/>
          <p:cNvGrpSpPr>
            <a:grpSpLocks/>
          </p:cNvGrpSpPr>
          <p:nvPr/>
        </p:nvGrpSpPr>
        <p:grpSpPr bwMode="auto">
          <a:xfrm>
            <a:off x="6754813" y="1962939"/>
            <a:ext cx="1641475" cy="550862"/>
            <a:chOff x="6776809" y="1528997"/>
            <a:chExt cx="1640420" cy="550887"/>
          </a:xfrm>
        </p:grpSpPr>
        <p:sp>
          <p:nvSpPr>
            <p:cNvPr id="15" name="任意多边形 14"/>
            <p:cNvSpPr/>
            <p:nvPr/>
          </p:nvSpPr>
          <p:spPr>
            <a:xfrm>
              <a:off x="6776809"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013" dirty="0">
                <a:solidFill>
                  <a:schemeClr val="bg1"/>
                </a:solidFill>
                <a:ea typeface="微软雅黑" panose="020B0503020204020204" pitchFamily="34" charset="-122"/>
              </a:endParaRPr>
            </a:p>
          </p:txBody>
        </p:sp>
        <p:sp>
          <p:nvSpPr>
            <p:cNvPr id="37913" name="文本框 21"/>
            <p:cNvSpPr txBox="1">
              <a:spLocks noChangeArrowheads="1"/>
            </p:cNvSpPr>
            <p:nvPr/>
          </p:nvSpPr>
          <p:spPr bwMode="auto">
            <a:xfrm>
              <a:off x="7242600" y="1652040"/>
              <a:ext cx="921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zh-CN" altLang="en-US" sz="1800">
                  <a:solidFill>
                    <a:schemeClr val="bg1"/>
                  </a:solidFill>
                  <a:latin typeface="Segoe UI Semilight" pitchFamily="34" charset="0"/>
                  <a:ea typeface="微软雅黑" pitchFamily="34" charset="-122"/>
                  <a:cs typeface="Segoe UI Semilight" pitchFamily="34" charset="0"/>
                </a:rPr>
                <a:t>步骤五</a:t>
              </a:r>
            </a:p>
          </p:txBody>
        </p:sp>
      </p:grpSp>
      <p:sp>
        <p:nvSpPr>
          <p:cNvPr id="42" name="矩形 13"/>
          <p:cNvSpPr>
            <a:spLocks noChangeArrowheads="1"/>
          </p:cNvSpPr>
          <p:nvPr/>
        </p:nvSpPr>
        <p:spPr bwMode="auto">
          <a:xfrm>
            <a:off x="511176" y="2628900"/>
            <a:ext cx="1519237" cy="30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84213" eaLnBrk="1" fontAlgn="auto" hangingPunct="1">
              <a:lnSpc>
                <a:spcPct val="150000"/>
              </a:lnSpc>
              <a:spcBef>
                <a:spcPts val="0"/>
              </a:spcBef>
              <a:spcAft>
                <a:spcPts val="0"/>
              </a:spcAft>
              <a:defRPr/>
            </a:pPr>
            <a:r>
              <a:rPr lang="zh-CN" altLang="en-US" sz="1050" dirty="0">
                <a:solidFill>
                  <a:schemeClr val="bg1"/>
                </a:solidFill>
                <a:latin typeface="微软雅黑" panose="020B0503020204020204" pitchFamily="34" charset="-122"/>
                <a:ea typeface="微软雅黑" panose="020B0503020204020204" pitchFamily="34" charset="-122"/>
              </a:rPr>
              <a:t>在网络上获取原始数据</a:t>
            </a:r>
            <a:endParaRPr lang="zh-CN" altLang="en-US" sz="1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45" name="矩形 13"/>
          <p:cNvSpPr>
            <a:spLocks noChangeArrowheads="1"/>
          </p:cNvSpPr>
          <p:nvPr/>
        </p:nvSpPr>
        <p:spPr bwMode="auto">
          <a:xfrm>
            <a:off x="2171700" y="2607564"/>
            <a:ext cx="1519237" cy="54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84213" eaLnBrk="1" fontAlgn="auto" hangingPunct="1">
              <a:lnSpc>
                <a:spcPct val="150000"/>
              </a:lnSpc>
              <a:spcBef>
                <a:spcPts val="0"/>
              </a:spcBef>
              <a:spcAft>
                <a:spcPts val="0"/>
              </a:spcAft>
              <a:defRPr/>
            </a:pPr>
            <a:r>
              <a:rPr lang="zh-CN" altLang="en-US" sz="1050" dirty="0">
                <a:solidFill>
                  <a:schemeClr val="bg1"/>
                </a:solidFill>
                <a:latin typeface="微软雅黑" panose="020B0503020204020204" pitchFamily="34" charset="-122"/>
                <a:ea typeface="微软雅黑" panose="020B0503020204020204" pitchFamily="34" charset="-122"/>
              </a:rPr>
              <a:t>使用</a:t>
            </a:r>
            <a:r>
              <a:rPr lang="en-US" altLang="zh-CN" sz="1050" dirty="0">
                <a:solidFill>
                  <a:schemeClr val="bg1"/>
                </a:solidFill>
                <a:latin typeface="微软雅黑" panose="020B0503020204020204" pitchFamily="34" charset="-122"/>
                <a:ea typeface="微软雅黑" panose="020B0503020204020204" pitchFamily="34" charset="-122"/>
              </a:rPr>
              <a:t>pandas</a:t>
            </a:r>
            <a:r>
              <a:rPr lang="zh-CN" altLang="en-US" sz="1050" dirty="0">
                <a:solidFill>
                  <a:schemeClr val="bg1"/>
                </a:solidFill>
                <a:latin typeface="微软雅黑" panose="020B0503020204020204" pitchFamily="34" charset="-122"/>
                <a:ea typeface="微软雅黑" panose="020B0503020204020204" pitchFamily="34" charset="-122"/>
              </a:rPr>
              <a:t>库函数对数据进行类型转换</a:t>
            </a:r>
            <a:endParaRPr lang="zh-CN" altLang="en-US" sz="1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48" name="矩形 13"/>
          <p:cNvSpPr>
            <a:spLocks noChangeArrowheads="1"/>
          </p:cNvSpPr>
          <p:nvPr/>
        </p:nvSpPr>
        <p:spPr bwMode="auto">
          <a:xfrm>
            <a:off x="3759201" y="2606211"/>
            <a:ext cx="1519237" cy="103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84213" eaLnBrk="1" fontAlgn="auto" hangingPunct="1">
              <a:lnSpc>
                <a:spcPct val="150000"/>
              </a:lnSpc>
              <a:spcBef>
                <a:spcPts val="0"/>
              </a:spcBef>
              <a:spcAft>
                <a:spcPts val="0"/>
              </a:spcAft>
              <a:defRPr/>
            </a:pPr>
            <a:r>
              <a:rPr lang="zh-CN" altLang="en-US" sz="1050" dirty="0">
                <a:solidFill>
                  <a:schemeClr val="bg1"/>
                </a:solidFill>
                <a:latin typeface="微软雅黑" panose="020B0503020204020204" pitchFamily="34" charset="-122"/>
                <a:ea typeface="微软雅黑" panose="020B0503020204020204" pitchFamily="34" charset="-122"/>
              </a:rPr>
              <a:t>使用</a:t>
            </a:r>
            <a:r>
              <a:rPr lang="en-US" altLang="zh-CN" sz="1050" dirty="0">
                <a:solidFill>
                  <a:schemeClr val="bg1"/>
                </a:solidFill>
                <a:latin typeface="微软雅黑" panose="020B0503020204020204" pitchFamily="34" charset="-122"/>
                <a:ea typeface="微软雅黑" panose="020B0503020204020204" pitchFamily="34" charset="-122"/>
              </a:rPr>
              <a:t>C4.5</a:t>
            </a:r>
            <a:r>
              <a:rPr lang="zh-CN" altLang="en-US" sz="1050" dirty="0">
                <a:solidFill>
                  <a:schemeClr val="bg1"/>
                </a:solidFill>
                <a:latin typeface="微软雅黑" panose="020B0503020204020204" pitchFamily="34" charset="-122"/>
                <a:ea typeface="微软雅黑" panose="020B0503020204020204" pitchFamily="34" charset="-122"/>
              </a:rPr>
              <a:t>决策树分别对空气质量、水环境质量、土壤环境质量进行模型的建立</a:t>
            </a:r>
            <a:endParaRPr lang="zh-CN" altLang="en-US" sz="1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51" name="矩形 13"/>
          <p:cNvSpPr>
            <a:spLocks noChangeArrowheads="1"/>
          </p:cNvSpPr>
          <p:nvPr/>
        </p:nvSpPr>
        <p:spPr bwMode="auto">
          <a:xfrm>
            <a:off x="5278438" y="2618454"/>
            <a:ext cx="1517650" cy="151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84213" eaLnBrk="1" fontAlgn="auto" hangingPunct="1">
              <a:lnSpc>
                <a:spcPct val="150000"/>
              </a:lnSpc>
              <a:spcBef>
                <a:spcPts val="0"/>
              </a:spcBef>
              <a:spcAft>
                <a:spcPts val="0"/>
              </a:spcAft>
              <a:defRPr/>
            </a:pPr>
            <a:r>
              <a:rPr lang="zh-CN" altLang="en-US" sz="1050" dirty="0">
                <a:solidFill>
                  <a:schemeClr val="bg1"/>
                </a:solidFill>
                <a:latin typeface="微软雅黑" panose="020B0503020204020204" pitchFamily="34" charset="-122"/>
                <a:ea typeface="微软雅黑" panose="020B0503020204020204" pitchFamily="34" charset="-122"/>
              </a:rPr>
              <a:t>使用</a:t>
            </a:r>
            <a:r>
              <a:rPr lang="en-US" altLang="zh-CN" sz="1050" dirty="0" err="1">
                <a:solidFill>
                  <a:schemeClr val="bg1"/>
                </a:solidFill>
                <a:latin typeface="微软雅黑" panose="020B0503020204020204" pitchFamily="34" charset="-122"/>
                <a:ea typeface="微软雅黑" panose="020B0503020204020204" pitchFamily="34" charset="-122"/>
              </a:rPr>
              <a:t>validation_curve</a:t>
            </a:r>
            <a:r>
              <a:rPr lang="zh-CN" altLang="en-US" sz="1050" dirty="0">
                <a:solidFill>
                  <a:schemeClr val="bg1"/>
                </a:solidFill>
                <a:latin typeface="微软雅黑" panose="020B0503020204020204" pitchFamily="34" charset="-122"/>
                <a:ea typeface="微软雅黑" panose="020B0503020204020204" pitchFamily="34" charset="-122"/>
              </a:rPr>
              <a:t>计算不同深度训练集和测试集交叉验证得分。通过图表来选取最合适的深度值，对模型进行评估</a:t>
            </a:r>
            <a:endParaRPr lang="zh-CN" altLang="en-US" sz="1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54" name="矩形 13"/>
          <p:cNvSpPr>
            <a:spLocks noChangeArrowheads="1"/>
          </p:cNvSpPr>
          <p:nvPr/>
        </p:nvSpPr>
        <p:spPr bwMode="auto">
          <a:xfrm>
            <a:off x="6878638" y="2628900"/>
            <a:ext cx="1517650" cy="103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84213" eaLnBrk="1" fontAlgn="auto" hangingPunct="1">
              <a:lnSpc>
                <a:spcPct val="150000"/>
              </a:lnSpc>
              <a:spcBef>
                <a:spcPts val="0"/>
              </a:spcBef>
              <a:spcAft>
                <a:spcPts val="0"/>
              </a:spcAft>
              <a:defRPr/>
            </a:pPr>
            <a:r>
              <a:rPr lang="zh-CN" altLang="en-US" sz="1050" dirty="0">
                <a:solidFill>
                  <a:schemeClr val="bg1"/>
                </a:solidFill>
                <a:latin typeface="微软雅黑" panose="020B0503020204020204" pitchFamily="34" charset="-122"/>
                <a:ea typeface="微软雅黑" panose="020B0503020204020204" pitchFamily="34" charset="-122"/>
              </a:rPr>
              <a:t>结合上述三项指标以及环境综合指标进行环境质量状况评价模型的建立并进行评估</a:t>
            </a:r>
            <a:endParaRPr lang="zh-CN" altLang="en-US" sz="1000" dirty="0">
              <a:solidFill>
                <a:schemeClr val="bg1"/>
              </a:solidFill>
              <a:latin typeface="微软雅黑" panose="020B0503020204020204" pitchFamily="34" charset="-122"/>
              <a:ea typeface="微软雅黑" panose="020B0503020204020204" pitchFamily="34" charset="-122"/>
              <a:sym typeface="Arial" pitchFamily="34" charset="0"/>
            </a:endParaRPr>
          </a:p>
        </p:txBody>
      </p:sp>
      <p:pic>
        <p:nvPicPr>
          <p:cNvPr id="37900" name="图片 3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文本框 32"/>
          <p:cNvSpPr txBox="1"/>
          <p:nvPr/>
        </p:nvSpPr>
        <p:spPr>
          <a:xfrm>
            <a:off x="411163" y="365125"/>
            <a:ext cx="1760537" cy="339725"/>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rPr>
              <a:t>研究步骤</a:t>
            </a: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50" fill="hold"/>
                                        <p:tgtEl>
                                          <p:spTgt spid="8"/>
                                        </p:tgtEl>
                                        <p:attrNameLst>
                                          <p:attrName>ppt_x</p:attrName>
                                        </p:attrNameLst>
                                      </p:cBhvr>
                                      <p:tavLst>
                                        <p:tav tm="0">
                                          <p:val>
                                            <p:strVal val="0-#ppt_w/2"/>
                                          </p:val>
                                        </p:tav>
                                        <p:tav tm="100000">
                                          <p:val>
                                            <p:strVal val="#ppt_x"/>
                                          </p:val>
                                        </p:tav>
                                      </p:tavLst>
                                    </p:anim>
                                    <p:anim calcmode="lin" valueType="num">
                                      <p:cBhvr additive="base">
                                        <p:cTn id="8" dur="5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50" fill="hold"/>
                                        <p:tgtEl>
                                          <p:spTgt spid="9"/>
                                        </p:tgtEl>
                                        <p:attrNameLst>
                                          <p:attrName>ppt_x</p:attrName>
                                        </p:attrNameLst>
                                      </p:cBhvr>
                                      <p:tavLst>
                                        <p:tav tm="0">
                                          <p:val>
                                            <p:strVal val="0-#ppt_w/2"/>
                                          </p:val>
                                        </p:tav>
                                        <p:tav tm="100000">
                                          <p:val>
                                            <p:strVal val="#ppt_x"/>
                                          </p:val>
                                        </p:tav>
                                      </p:tavLst>
                                    </p:anim>
                                    <p:anim calcmode="lin" valueType="num">
                                      <p:cBhvr additive="base">
                                        <p:cTn id="12" dur="5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50" fill="hold"/>
                                        <p:tgtEl>
                                          <p:spTgt spid="10"/>
                                        </p:tgtEl>
                                        <p:attrNameLst>
                                          <p:attrName>ppt_x</p:attrName>
                                        </p:attrNameLst>
                                      </p:cBhvr>
                                      <p:tavLst>
                                        <p:tav tm="0">
                                          <p:val>
                                            <p:strVal val="0-#ppt_w/2"/>
                                          </p:val>
                                        </p:tav>
                                        <p:tav tm="100000">
                                          <p:val>
                                            <p:strVal val="#ppt_x"/>
                                          </p:val>
                                        </p:tav>
                                      </p:tavLst>
                                    </p:anim>
                                    <p:anim calcmode="lin" valueType="num">
                                      <p:cBhvr additive="base">
                                        <p:cTn id="16" dur="55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3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50" fill="hold"/>
                                        <p:tgtEl>
                                          <p:spTgt spid="12"/>
                                        </p:tgtEl>
                                        <p:attrNameLst>
                                          <p:attrName>ppt_x</p:attrName>
                                        </p:attrNameLst>
                                      </p:cBhvr>
                                      <p:tavLst>
                                        <p:tav tm="0">
                                          <p:val>
                                            <p:strVal val="0-#ppt_w/2"/>
                                          </p:val>
                                        </p:tav>
                                        <p:tav tm="100000">
                                          <p:val>
                                            <p:strVal val="#ppt_x"/>
                                          </p:val>
                                        </p:tav>
                                      </p:tavLst>
                                    </p:anim>
                                    <p:anim calcmode="lin" valueType="num">
                                      <p:cBhvr additive="base">
                                        <p:cTn id="20" dur="550" fill="hold"/>
                                        <p:tgtEl>
                                          <p:spTgt spid="1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4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50" fill="hold"/>
                                        <p:tgtEl>
                                          <p:spTgt spid="16"/>
                                        </p:tgtEl>
                                        <p:attrNameLst>
                                          <p:attrName>ppt_x</p:attrName>
                                        </p:attrNameLst>
                                      </p:cBhvr>
                                      <p:tavLst>
                                        <p:tav tm="0">
                                          <p:val>
                                            <p:strVal val="0-#ppt_w/2"/>
                                          </p:val>
                                        </p:tav>
                                        <p:tav tm="100000">
                                          <p:val>
                                            <p:strVal val="#ppt_x"/>
                                          </p:val>
                                        </p:tav>
                                      </p:tavLst>
                                    </p:anim>
                                    <p:anim calcmode="lin" valueType="num">
                                      <p:cBhvr additive="base">
                                        <p:cTn id="24" dur="55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a:grpSpLocks/>
          </p:cNvGrpSpPr>
          <p:nvPr/>
        </p:nvGrpSpPr>
        <p:grpSpPr bwMode="auto">
          <a:xfrm>
            <a:off x="238125" y="296863"/>
            <a:ext cx="1363663" cy="474662"/>
            <a:chOff x="184527" y="297451"/>
            <a:chExt cx="1363137" cy="473415"/>
          </a:xfrm>
        </p:grpSpPr>
        <p:pic>
          <p:nvPicPr>
            <p:cNvPr id="39945"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微软雅黑" panose="020B0503020204020204" pitchFamily="34" charset="-122"/>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a:grpSpLocks/>
          </p:cNvGrpSpPr>
          <p:nvPr/>
        </p:nvGrpSpPr>
        <p:grpSpPr bwMode="auto">
          <a:xfrm>
            <a:off x="2867026" y="2019300"/>
            <a:ext cx="3217864" cy="939663"/>
            <a:chOff x="2866757" y="2019402"/>
            <a:chExt cx="4348365" cy="939481"/>
          </a:xfrm>
        </p:grpSpPr>
        <p:sp>
          <p:nvSpPr>
            <p:cNvPr id="39943"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zh-CN" altLang="en-US" sz="4000" dirty="0">
                  <a:solidFill>
                    <a:schemeClr val="bg1"/>
                  </a:solidFill>
                  <a:latin typeface="微软雅黑" pitchFamily="34" charset="-122"/>
                  <a:ea typeface="微软雅黑" pitchFamily="34" charset="-122"/>
                </a:rPr>
                <a:t>详细过程</a:t>
              </a:r>
            </a:p>
          </p:txBody>
        </p:sp>
        <p:sp>
          <p:nvSpPr>
            <p:cNvPr id="39944" name="文本框 20"/>
            <p:cNvSpPr txBox="1">
              <a:spLocks noChangeArrowheads="1"/>
            </p:cNvSpPr>
            <p:nvPr/>
          </p:nvSpPr>
          <p:spPr bwMode="auto">
            <a:xfrm>
              <a:off x="3229671" y="2019402"/>
              <a:ext cx="16595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a:solidFill>
                    <a:schemeClr val="bg1"/>
                  </a:solidFill>
                  <a:latin typeface="微软雅黑" pitchFamily="34" charset="-122"/>
                  <a:ea typeface="微软雅黑" pitchFamily="34" charset="-122"/>
                </a:rPr>
                <a:t>PART THREE</a:t>
              </a:r>
              <a:endParaRPr lang="zh-CN" altLang="en-US" sz="1400">
                <a:solidFill>
                  <a:schemeClr val="bg1"/>
                </a:solidFill>
                <a:latin typeface="微软雅黑" pitchFamily="34" charset="-122"/>
                <a:ea typeface="微软雅黑" pitchFamily="34" charset="-122"/>
              </a:endParaRPr>
            </a:p>
          </p:txBody>
        </p:sp>
      </p:grpSp>
      <p:grpSp>
        <p:nvGrpSpPr>
          <p:cNvPr id="22" name="组合 21"/>
          <p:cNvGrpSpPr>
            <a:grpSpLocks/>
          </p:cNvGrpSpPr>
          <p:nvPr/>
        </p:nvGrpSpPr>
        <p:grpSpPr bwMode="auto">
          <a:xfrm>
            <a:off x="1928813" y="1944688"/>
            <a:ext cx="1130300" cy="1128712"/>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50" fill="hold"/>
                                        <p:tgtEl>
                                          <p:spTgt spid="22"/>
                                        </p:tgtEl>
                                        <p:attrNameLst>
                                          <p:attrName>ppt_w</p:attrName>
                                        </p:attrNameLst>
                                      </p:cBhvr>
                                      <p:tavLst>
                                        <p:tav tm="0">
                                          <p:val>
                                            <p:fltVal val="0"/>
                                          </p:val>
                                        </p:tav>
                                        <p:tav tm="100000">
                                          <p:val>
                                            <p:strVal val="#ppt_w"/>
                                          </p:val>
                                        </p:tav>
                                      </p:tavLst>
                                    </p:anim>
                                    <p:anim calcmode="lin" valueType="num">
                                      <p:cBhvr>
                                        <p:cTn id="13" dur="250" fill="hold"/>
                                        <p:tgtEl>
                                          <p:spTgt spid="22"/>
                                        </p:tgtEl>
                                        <p:attrNameLst>
                                          <p:attrName>ppt_h</p:attrName>
                                        </p:attrNameLst>
                                      </p:cBhvr>
                                      <p:tavLst>
                                        <p:tav tm="0">
                                          <p:val>
                                            <p:fltVal val="0"/>
                                          </p:val>
                                        </p:tav>
                                        <p:tav tm="100000">
                                          <p:val>
                                            <p:strVal val="#ppt_h"/>
                                          </p:val>
                                        </p:tav>
                                      </p:tavLst>
                                    </p:anim>
                                    <p:animEffect transition="in" filter="fade">
                                      <p:cBhvr>
                                        <p:cTn id="14" dur="250"/>
                                        <p:tgtEl>
                                          <p:spTgt spid="22"/>
                                        </p:tgtEl>
                                      </p:cBhvr>
                                    </p:animEffect>
                                  </p:childTnLst>
                                </p:cTn>
                              </p:par>
                              <p:par>
                                <p:cTn id="15" presetID="6" presetClass="emph" presetSubtype="0" decel="100000" fill="hold" nodeType="withEffect">
                                  <p:stCondLst>
                                    <p:cond delay="200"/>
                                  </p:stCondLst>
                                  <p:childTnLst>
                                    <p:animScale>
                                      <p:cBhvr>
                                        <p:cTn id="16" dur="250" fill="hold"/>
                                        <p:tgtEl>
                                          <p:spTgt spid="22"/>
                                        </p:tgtEl>
                                      </p:cBhvr>
                                      <p:by x="110000" y="110000"/>
                                    </p:animScale>
                                  </p:childTnLst>
                                </p:cTn>
                              </p:par>
                              <p:par>
                                <p:cTn id="17" presetID="6" presetClass="emph" presetSubtype="0" decel="100000" fill="hold" nodeType="withEffect">
                                  <p:stCondLst>
                                    <p:cond delay="400"/>
                                  </p:stCondLst>
                                  <p:childTnLst>
                                    <p:animScale>
                                      <p:cBhvr>
                                        <p:cTn id="18" dur="250" fill="hold"/>
                                        <p:tgtEl>
                                          <p:spTgt spid="22"/>
                                        </p:tgtEl>
                                      </p:cBhvr>
                                      <p:by x="91000" y="91000"/>
                                    </p:animScale>
                                  </p:childTnLst>
                                </p:cTn>
                              </p:par>
                            </p:childTnLst>
                          </p:cTn>
                        </p:par>
                        <p:par>
                          <p:cTn id="19" fill="hold" nodeType="afterGroup">
                            <p:stCondLst>
                              <p:cond delay="1150"/>
                            </p:stCondLst>
                            <p:childTnLst>
                              <p:par>
                                <p:cTn id="20" presetID="2" presetClass="entr" presetSubtype="2" decel="10000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正黑简体"/>
        <a:ea typeface="方正正黑简体"/>
        <a:cs typeface=""/>
      </a:majorFont>
      <a:minorFont>
        <a:latin typeface="方正正黑简体"/>
        <a:ea typeface="方正正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1304</TotalTime>
  <Words>2000</Words>
  <Application>Microsoft Office PowerPoint</Application>
  <PresentationFormat>全屏显示(16:9)</PresentationFormat>
  <Paragraphs>181</Paragraphs>
  <Slides>22</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微软雅黑</vt:lpstr>
      <vt:lpstr>Arial</vt:lpstr>
      <vt:lpstr>华文中宋</vt:lpstr>
      <vt:lpstr>方正正黑简体</vt:lpstr>
      <vt:lpstr>Consolas</vt:lpstr>
      <vt:lpstr>Calibri</vt:lpstr>
      <vt:lpstr>Segoe UI Semilight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邓星宇</dc:creator>
  <cp:lastModifiedBy>邓 星宇</cp:lastModifiedBy>
  <cp:revision>26</cp:revision>
  <dcterms:created xsi:type="dcterms:W3CDTF">2015-03-31T05:49:04Z</dcterms:created>
  <dcterms:modified xsi:type="dcterms:W3CDTF">2022-12-09T07:58:53Z</dcterms:modified>
</cp:coreProperties>
</file>