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42" r:id="rId3"/>
    <p:sldId id="325" r:id="rId5"/>
    <p:sldId id="326" r:id="rId6"/>
    <p:sldId id="321" r:id="rId7"/>
    <p:sldId id="292" r:id="rId8"/>
    <p:sldId id="322" r:id="rId9"/>
    <p:sldId id="341" r:id="rId10"/>
    <p:sldId id="371" r:id="rId11"/>
    <p:sldId id="372" r:id="rId12"/>
    <p:sldId id="373" r:id="rId13"/>
    <p:sldId id="309" r:id="rId14"/>
    <p:sldId id="374" r:id="rId15"/>
    <p:sldId id="375" r:id="rId16"/>
    <p:sldId id="377" r:id="rId17"/>
    <p:sldId id="327" r:id="rId18"/>
    <p:sldId id="308" r:id="rId19"/>
    <p:sldId id="310" r:id="rId20"/>
    <p:sldId id="328" r:id="rId21"/>
    <p:sldId id="323" r:id="rId22"/>
    <p:sldId id="324" r:id="rId23"/>
    <p:sldId id="332" r:id="rId24"/>
    <p:sldId id="333" r:id="rId25"/>
    <p:sldId id="390" r:id="rId26"/>
    <p:sldId id="391" r:id="rId27"/>
    <p:sldId id="392" r:id="rId28"/>
    <p:sldId id="378" r:id="rId29"/>
    <p:sldId id="408" r:id="rId30"/>
    <p:sldId id="409" r:id="rId31"/>
    <p:sldId id="379" r:id="rId32"/>
    <p:sldId id="380" r:id="rId33"/>
    <p:sldId id="381" r:id="rId34"/>
    <p:sldId id="411" r:id="rId35"/>
    <p:sldId id="412" r:id="rId36"/>
    <p:sldId id="335" r:id="rId37"/>
    <p:sldId id="330" r:id="rId38"/>
    <p:sldId id="338" r:id="rId39"/>
  </p:sldIdLst>
  <p:sldSz cx="9144000" cy="5143500" type="screen16x9"/>
  <p:notesSz cx="6858000" cy="9144000"/>
  <p:embeddedFontLst>
    <p:embeddedFont>
      <p:font typeface="方正正黑简体" panose="02000000000000000000" pitchFamily="2" charset="-122"/>
      <p:regular r:id="rId43"/>
    </p:embeddedFont>
    <p:embeddedFont>
      <p:font typeface="微软雅黑" panose="020B0503020204020204" pitchFamily="34" charset="-122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方正正纤黑简体" panose="02000000000000000000" pitchFamily="2" charset="-122"/>
      <p:regular r:id="rId49"/>
    </p:embeddedFont>
    <p:embeddedFont>
      <p:font typeface="等线" panose="02010600030101010101" charset="-122"/>
      <p:regular r:id="rId50"/>
    </p:embeddedFont>
  </p:embeddedFontLst>
  <p:custDataLst>
    <p:tags r:id="rId51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14" y="-84"/>
      </p:cViewPr>
      <p:guideLst>
        <p:guide orient="horz" pos="1571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2.xml"/><Relationship Id="rId50" Type="http://schemas.openxmlformats.org/officeDocument/2006/relationships/font" Target="fonts/font8.fntdata"/><Relationship Id="rId5" Type="http://schemas.openxmlformats.org/officeDocument/2006/relationships/slide" Target="slides/slide2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8D436607-AAFE-4D20-8825-19A84ACD65B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EA464E3-F32E-418A-B1FA-37ABFB9588C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EA464E3-F32E-418A-B1FA-37ABFB9588C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EA464E3-F32E-418A-B1FA-37ABFB9588C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EA464E3-F32E-418A-B1FA-37ABFB9588C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B001680D-2ECC-4B69-AEEF-D38EE492D5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5EDB80F0-F76A-4B5C-8F12-9EAB5ED1BFE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3169D83D-FFFA-42FA-8F08-3AD58819F37B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E88539C0-117E-44DB-8EEC-C50E15AC069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id-ID" altLang="zh-C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F080903-15C4-4F40-900B-AE36E2F08991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17E7AC76-E0A9-4C39-BA02-21E21730EA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5D174FE-C890-4E97-B499-B1B7984FC1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932FA15-0E4B-4DA3-81EA-A041277864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AA53F22-8BFA-4145-AB55-47DB99FFFD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ECEF3C3-C0CF-4DF7-88A6-4CD39231D5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1CE9C92-15CF-4316-8562-DA1A8E38D5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48D263A-ED8E-4C7D-B5B5-2C4AAE332A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B3A72456-D0DF-49FA-9C4C-FBEC85E60E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D30895E-7897-4B72-A4D5-4A08683668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B610F1B-4F20-4C96-92AC-6394C94806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757363" y="1968500"/>
            <a:ext cx="55292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sz="4400" b="1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游泳馆会员管理系统</a:t>
            </a:r>
            <a:endParaRPr lang="zh-CN" sz="4400" b="1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2873375" y="2944813"/>
            <a:ext cx="34131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数据库设计答辩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7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答辩学生：邓星宇</a:t>
            </a:r>
            <a:endParaRPr lang="zh-CN" altLang="en-US" sz="13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4680268" y="3765550"/>
            <a:ext cx="2371725" cy="299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指导老师：杨丽丽</a:t>
            </a:r>
            <a:endParaRPr lang="zh-CN" altLang="en-US" sz="13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9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49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480" y="371475"/>
            <a:ext cx="19469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887095"/>
            <a:ext cx="8563610" cy="392176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6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411163" y="37147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19785"/>
            <a:ext cx="8596630" cy="399796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6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411480" y="371475"/>
            <a:ext cx="190309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54710"/>
            <a:ext cx="8567420" cy="398716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6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411163" y="37147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902970"/>
            <a:ext cx="8542655" cy="246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4277995"/>
            <a:ext cx="8542655" cy="641985"/>
          </a:xfrm>
          <a:prstGeom prst="rect">
            <a:avLst/>
          </a:prstGeom>
        </p:spPr>
      </p:pic>
      <p:pic>
        <p:nvPicPr>
          <p:cNvPr id="5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235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11480" y="3656330"/>
            <a:ext cx="199644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6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411480" y="371475"/>
            <a:ext cx="192468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23950"/>
            <a:ext cx="8500110" cy="270764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2915920" y="2019300"/>
            <a:ext cx="4348163" cy="853442"/>
            <a:chOff x="2915654" y="2019402"/>
            <a:chExt cx="4348365" cy="853277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915654" y="2227644"/>
              <a:ext cx="4348365" cy="64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概念设计结果展示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10015"/>
          <a:stretch>
            <a:fillRect/>
          </a:stretch>
        </p:blipFill>
        <p:spPr>
          <a:xfrm>
            <a:off x="461645" y="1256030"/>
            <a:ext cx="3693795" cy="78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30" y="1261745"/>
            <a:ext cx="3909695" cy="777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2823210"/>
            <a:ext cx="3611880" cy="189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30" y="3336290"/>
            <a:ext cx="3909695" cy="87312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1160780"/>
            <a:ext cx="6734175" cy="318135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2867025" y="2019300"/>
            <a:ext cx="4348163" cy="876937"/>
            <a:chOff x="2866757" y="2019402"/>
            <a:chExt cx="4348365" cy="876767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64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逻辑设计结果展示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个关系模式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" y="1273175"/>
            <a:ext cx="3408680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将E-R模型转换为关系模式的转换方法：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一个实体转换为一个关系模式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一个1:1联系可以转换为一个独立的关系模式，也可以与任意一端对应的关系模式合并。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一个1：n联系可以转换为一个独立的关系模式，也可以与n端对应的关系模式合并。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一个m：n联系转换为一个关系模式。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三个或三个以上实体间的一个多元联系可以转换为一个关系模式。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具有相同码的关系模式可合并。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5465" y="1273175"/>
            <a:ext cx="4673600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最终建立关系模式如下：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会员卡（会员卡号，会员卡类型，会员卡折扣，会员卡余额，会员卡状态，办卡时间，会员姓名，会员证件号，会员电话）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操作员（操作员编号，操作员姓名）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消费记录（消费流水号，消费时间，消费金额，消费卡号）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存款记录（存款流水号，存款时间，存款金额，存款卡号）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禁用记录（禁用记录编号，会员卡号，禁用时间，禁用原因）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解禁记录（解禁记录编号，会员卡号，解禁时间）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管理（操作员编号，会员卡号）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24313" y="1178878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需求分析结果展示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3549650" y="1105853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4024630" y="2904808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实施阶段工作展示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 bwMode="auto">
          <a:xfrm>
            <a:off x="3521393" y="2815908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24313" y="1758315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概念设计结果展示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3549650" y="1685290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4024630" y="34826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 bwMode="auto">
          <a:xfrm>
            <a:off x="3521393" y="3395345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24313" y="2331403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逻辑设计结果展示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 bwMode="auto">
          <a:xfrm>
            <a:off x="3549650" y="2258378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个视图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150" y="1346200"/>
            <a:ext cx="40328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根据需求分析设计了以下几个视图，分别是：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办卡信息单，供会员查看办卡信息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存款记录单，供会员查看存款记录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消费记录单，供会员查看消费记录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挂失记录单，供会员查看挂失记录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注销记录单，供会员查看注销退卡记录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解禁记录单，供会员查看解禁记录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8630" y="1346200"/>
            <a:ext cx="4864735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视图的属性列表为：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办卡信息单（会员卡号，会员卡类型，会员卡折扣，会员姓名，会员证件号，会员电话，办卡时间，操作员编号）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存款记录单（存款流水号，存款时间，存款金额，存款卡号，结余金额，当前余额）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消费记录单（消费流水号，消费时间，消费金额，消费卡号，结余金额，当前余额）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挂失记录单（禁用记录编号，挂失时间，挂失卡号，禁用原因）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解禁记录单（解禁记录编号，解禁时间，解禁卡号）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注销记录单（禁用记录编号，注销时间，注销卡号，禁用原因）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2867025" y="2019300"/>
            <a:ext cx="4348163" cy="876937"/>
            <a:chOff x="2866757" y="2019402"/>
            <a:chExt cx="4348365" cy="876767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64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实施阶段结果展示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928813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311150" y="1307465"/>
          <a:ext cx="6448425" cy="336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25"/>
                <a:gridCol w="1114425"/>
                <a:gridCol w="948690"/>
                <a:gridCol w="407670"/>
                <a:gridCol w="906780"/>
                <a:gridCol w="695325"/>
                <a:gridCol w="135001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CardType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会员卡类型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取值‘折扣卡’或‘储值卡’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CardDis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会员卡折扣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大于0小于等于1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CardAmount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会员卡余额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大于等于0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CardStatus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会员卡状态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取值‘正常’‘禁用’‘注销’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办卡时间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VIPName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会员姓名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VIPIDNum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会员证件号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VIPPhoNum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会员电话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1150" y="928370"/>
            <a:ext cx="13100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会员卡数据表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11163" y="1416050"/>
          <a:ext cx="5788025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914400"/>
                <a:gridCol w="762000"/>
                <a:gridCol w="593725"/>
                <a:gridCol w="787400"/>
                <a:gridCol w="603250"/>
                <a:gridCol w="1073150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OperatorID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操作员代码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OperatorName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操作员姓名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1163" y="3227705"/>
          <a:ext cx="5788025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914400"/>
                <a:gridCol w="762000"/>
                <a:gridCol w="593725"/>
                <a:gridCol w="787400"/>
                <a:gridCol w="603250"/>
                <a:gridCol w="1073150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OperatorID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操作员代码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1150" y="1021715"/>
            <a:ext cx="13100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操作员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2867025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10833" y="1240790"/>
          <a:ext cx="578802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675"/>
                <a:gridCol w="933450"/>
                <a:gridCol w="714375"/>
                <a:gridCol w="593725"/>
                <a:gridCol w="787400"/>
                <a:gridCol w="603250"/>
                <a:gridCol w="107315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ConJouNum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消费流水号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消费时间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ConAmount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消费金额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大于等于0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Nowamount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当前余额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1163" y="3290570"/>
          <a:ext cx="5788025" cy="151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725"/>
                <a:gridCol w="885825"/>
                <a:gridCol w="790575"/>
                <a:gridCol w="554038"/>
                <a:gridCol w="784225"/>
                <a:gridCol w="600075"/>
                <a:gridCol w="1071562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SavingJouNum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存款流水号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SavingTime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存款时间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SavingAmount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存款金额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大于等于0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存款卡号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Nowamount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当前余额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1150" y="899160"/>
            <a:ext cx="14751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消费记录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2924175"/>
            <a:ext cx="14751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存款记录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11163" y="1290320"/>
          <a:ext cx="5788025" cy="1206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275"/>
                <a:gridCol w="933450"/>
                <a:gridCol w="790575"/>
                <a:gridCol w="508000"/>
                <a:gridCol w="801688"/>
                <a:gridCol w="612775"/>
                <a:gridCol w="1211262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Bannumber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禁用记录编号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Varcahr2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禁用时间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Banreason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禁用原因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取值‘会员挂失’或‘会员退卡’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1163" y="3372485"/>
          <a:ext cx="5672138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11250"/>
                <a:gridCol w="722313"/>
                <a:gridCol w="412750"/>
                <a:gridCol w="801687"/>
                <a:gridCol w="614363"/>
                <a:gridCol w="109537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是否为主属性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是否为外键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约束条件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Renumber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解禁记录编号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CardNum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会员卡号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Varcahr2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Retime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解禁时间</a:t>
                      </a:r>
                      <a:endParaRPr lang="en-US" altLang="en-US" sz="11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1150" y="928370"/>
            <a:ext cx="14751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禁用记录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010535"/>
            <a:ext cx="14751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解禁记录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6225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1150" y="1456055"/>
            <a:ext cx="8582025" cy="1196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150" y="1101090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办卡信息单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053715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存款记录单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3470275"/>
            <a:ext cx="8582025" cy="117348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6225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1101090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消费记录单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053715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挂失记录单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499235"/>
            <a:ext cx="8595995" cy="1173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" y="3479800"/>
            <a:ext cx="8536305" cy="113919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6225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1101090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注销信息单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053715"/>
            <a:ext cx="11449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解禁记录单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532890"/>
            <a:ext cx="8600440" cy="1156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3474085"/>
            <a:ext cx="8601075" cy="103124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704975" y="793750"/>
          <a:ext cx="5334635" cy="3867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495"/>
                <a:gridCol w="1174750"/>
                <a:gridCol w="1306195"/>
                <a:gridCol w="1814195"/>
              </a:tblGrid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名称</a:t>
                      </a:r>
                      <a:endParaRPr lang="en-US" altLang="en-US" sz="8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命名</a:t>
                      </a:r>
                      <a:endParaRPr lang="en-US" altLang="en-US" sz="8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输入</a:t>
                      </a:r>
                      <a:endParaRPr lang="en-US" altLang="en-US" sz="8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描述</a:t>
                      </a:r>
                      <a:endParaRPr lang="en-US" altLang="en-US" sz="8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存款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VIP_SAVE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会员卡号，存款金额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会员对会员卡进行存款操作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消费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VIP_CONSUME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会员卡号，消费金额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会员对会员卡进行消费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挂失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VIP_MISSING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会员挂失会员卡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注销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VIP_QUIT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会员注销会员卡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解禁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OPERATOR_RE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操作员解禁会员卡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查询资料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OPERATOR_FIND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查询会员资料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查询个人消费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PERSONAL_CON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查询会员消费情况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修改会员卡类型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ALTER_TYPE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会员卡号，新类型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修改会员卡类型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修改会员卡折扣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ALTER_DIS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会员卡号，新折扣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修改会员卡折扣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修改会员姓名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ALTER_NAME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会员卡号，新姓名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修改会员姓名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修改会员证件号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ALTER_ID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会员卡号，新证件号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修改会员证件号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修改会员电话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ALTER_PHO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会员卡号，新电话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修改会员电话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增加新会员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ADD_VIP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会员各项信息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增加新会员</a:t>
                      </a:r>
                      <a:endParaRPr lang="en-US" altLang="en-US" sz="8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65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1661160" y="1942783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790190" y="2017395"/>
            <a:ext cx="4342765" cy="953136"/>
            <a:chOff x="4363791" y="2019402"/>
            <a:chExt cx="4346196" cy="953345"/>
          </a:xfrm>
        </p:grpSpPr>
        <p:sp>
          <p:nvSpPr>
            <p:cNvPr id="19461" name="文本框 37"/>
            <p:cNvSpPr txBox="1">
              <a:spLocks noChangeArrowheads="1"/>
            </p:cNvSpPr>
            <p:nvPr/>
          </p:nvSpPr>
          <p:spPr bwMode="auto">
            <a:xfrm>
              <a:off x="4363791" y="2327445"/>
              <a:ext cx="4346196" cy="64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3600">
                  <a:solidFill>
                    <a:schemeClr val="bg1"/>
                  </a:solidFill>
                  <a:ea typeface="微软雅黑" panose="020B0503020204020204" pitchFamily="34" charset="-122"/>
                </a:rPr>
                <a:t>需求分析结果展示</a:t>
              </a:r>
              <a:endParaRPr lang="zh-CN" altLang="en-US" sz="3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46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416050" y="1156970"/>
          <a:ext cx="6181725" cy="270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740"/>
                <a:gridCol w="1911350"/>
                <a:gridCol w="2540635"/>
              </a:tblGrid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名称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命名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描述</a:t>
                      </a:r>
                      <a:endParaRPr lang="en-US" altLang="en-US" sz="1000" b="1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插入存款记录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VIP_SAVE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系统插入存款记录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插入消费记录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VIP_CONSUME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系统插入消费记录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插入禁用记录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OPERATOR_BAN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系统插入禁用记录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插入解禁记录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OPERATOR_RE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系统插入解禁记录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折扣卡余额置0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SET_0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将折扣卡金额置0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禁用卡余额不变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SET_SAME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禁用卡的余额不可改变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注销卡余额置0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SET_02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注销卡余额置0</a:t>
                      </a:r>
                      <a:endParaRPr lang="en-US" altLang="en-US" sz="1000" b="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3495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存储过程与触发器展示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88720"/>
            <a:ext cx="7635240" cy="3896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150" y="800100"/>
            <a:ext cx="24657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存储过程：查询会员基本信息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3495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存储过程与触发器展示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800100"/>
            <a:ext cx="19704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触发器：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插入消费记录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89355"/>
            <a:ext cx="7668260" cy="390017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0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11480" y="365125"/>
            <a:ext cx="23495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存储过程与触发器展示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800100"/>
            <a:ext cx="213550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触发器：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禁用卡余额不变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89355"/>
            <a:ext cx="7691755" cy="392303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4070350" y="2019300"/>
            <a:ext cx="2255838" cy="876937"/>
            <a:chOff x="4070982" y="2019402"/>
            <a:chExt cx="2255503" cy="876767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070982" y="2251134"/>
              <a:ext cx="2255503" cy="64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118308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FIVE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-128270" y="1469390"/>
            <a:ext cx="2447290" cy="2684145"/>
            <a:chOff x="317905" y="1463280"/>
            <a:chExt cx="2157536" cy="2216942"/>
          </a:xfrm>
        </p:grpSpPr>
        <p:grpSp>
          <p:nvGrpSpPr>
            <p:cNvPr id="58391" name="组合 4"/>
            <p:cNvGrpSpPr/>
            <p:nvPr/>
          </p:nvGrpSpPr>
          <p:grpSpPr bwMode="auto"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33849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458283"/>
                <a:ext cx="2298700" cy="239946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92" name="文本框 5"/>
            <p:cNvSpPr txBox="1">
              <a:spLocks noChangeArrowheads="1"/>
            </p:cNvSpPr>
            <p:nvPr/>
          </p:nvSpPr>
          <p:spPr bwMode="auto">
            <a:xfrm>
              <a:off x="317905" y="1505174"/>
              <a:ext cx="2157536" cy="227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熟悉了数据库系统开发流程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3" name="文本框 6"/>
            <p:cNvSpPr txBox="1">
              <a:spLocks noChangeArrowheads="1"/>
            </p:cNvSpPr>
            <p:nvPr/>
          </p:nvSpPr>
          <p:spPr bwMode="auto">
            <a:xfrm>
              <a:off x="627430" y="2064064"/>
              <a:ext cx="1568516" cy="31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246630" y="1489710"/>
            <a:ext cx="2338070" cy="2664460"/>
            <a:chOff x="2532095" y="1458842"/>
            <a:chExt cx="2045849" cy="2221380"/>
          </a:xfrm>
        </p:grpSpPr>
        <p:grpSp>
          <p:nvGrpSpPr>
            <p:cNvPr id="58386" name="组合 10"/>
            <p:cNvGrpSpPr/>
            <p:nvPr/>
          </p:nvGrpSpPr>
          <p:grpSpPr bwMode="auto">
            <a:xfrm>
              <a:off x="2582650" y="1463280"/>
              <a:ext cx="1861710" cy="2216942"/>
              <a:chOff x="1827008" y="2120901"/>
              <a:chExt cx="2298309" cy="27368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309" cy="31891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439257"/>
                <a:ext cx="2298309" cy="241849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7" name="文本框 11"/>
            <p:cNvSpPr txBox="1">
              <a:spLocks noChangeArrowheads="1"/>
            </p:cNvSpPr>
            <p:nvPr/>
          </p:nvSpPr>
          <p:spPr bwMode="auto">
            <a:xfrm>
              <a:off x="2532095" y="1458842"/>
              <a:ext cx="2045849" cy="229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巩固了数据库编程能力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8" name="文本框 12"/>
            <p:cNvSpPr txBox="1">
              <a:spLocks noChangeArrowheads="1"/>
            </p:cNvSpPr>
            <p:nvPr/>
          </p:nvSpPr>
          <p:spPr bwMode="auto">
            <a:xfrm>
              <a:off x="2623219" y="1805831"/>
              <a:ext cx="1844709" cy="155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编写存储过程、触发器、视图代码的过程中，把想法转换成机器能识别的语言实在是下了很大功夫，多次的编译、多次的修改终于让系统能够满足用户的基本需求，实现了数据库系统方便用户操作数据的建立意义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296410" y="1494155"/>
            <a:ext cx="4540297" cy="2660015"/>
            <a:chOff x="4445974" y="1463280"/>
            <a:chExt cx="3989753" cy="2558339"/>
          </a:xfrm>
        </p:grpSpPr>
        <p:grpSp>
          <p:nvGrpSpPr>
            <p:cNvPr id="58381" name="组合 16"/>
            <p:cNvGrpSpPr/>
            <p:nvPr/>
          </p:nvGrpSpPr>
          <p:grpSpPr bwMode="auto">
            <a:xfrm>
              <a:off x="4699324" y="1463280"/>
              <a:ext cx="1862609" cy="2558339"/>
              <a:chOff x="1827008" y="2120901"/>
              <a:chExt cx="2299419" cy="315830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9092" cy="31773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439823"/>
                <a:ext cx="2299419" cy="283938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2" name="文本框 17"/>
            <p:cNvSpPr txBox="1">
              <a:spLocks noChangeArrowheads="1"/>
            </p:cNvSpPr>
            <p:nvPr/>
          </p:nvSpPr>
          <p:spPr bwMode="auto">
            <a:xfrm>
              <a:off x="4445974" y="1505809"/>
              <a:ext cx="2370949" cy="26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明白了数据库源于生活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3" name="文本框 18"/>
            <p:cNvSpPr txBox="1">
              <a:spLocks noChangeArrowheads="1"/>
            </p:cNvSpPr>
            <p:nvPr/>
          </p:nvSpPr>
          <p:spPr bwMode="auto">
            <a:xfrm>
              <a:off x="6881674" y="1805931"/>
              <a:ext cx="1554053" cy="1790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这次实训也锻炼了我编辑课程论文、编辑以及汇报PPT的能力，为今后还会无数次面临的课程设计打下基础。对于课程论文的排版要求、汇报PPT的版面以及内容要求有了初步的认识。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613274" y="1494790"/>
            <a:ext cx="4478656" cy="2659380"/>
            <a:chOff x="4483881" y="1463280"/>
            <a:chExt cx="4626921" cy="3579017"/>
          </a:xfrm>
        </p:grpSpPr>
        <p:grpSp>
          <p:nvGrpSpPr>
            <p:cNvPr id="58376" name="组合 22"/>
            <p:cNvGrpSpPr/>
            <p:nvPr/>
          </p:nvGrpSpPr>
          <p:grpSpPr bwMode="auto">
            <a:xfrm>
              <a:off x="6815997" y="1463280"/>
              <a:ext cx="2241626" cy="3579017"/>
              <a:chOff x="1827008" y="2120901"/>
              <a:chExt cx="2767320" cy="441835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760009" cy="4443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565057"/>
                <a:ext cx="2767320" cy="397419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77" name="文本框 23"/>
            <p:cNvSpPr txBox="1">
              <a:spLocks noChangeArrowheads="1"/>
            </p:cNvSpPr>
            <p:nvPr/>
          </p:nvSpPr>
          <p:spPr bwMode="auto">
            <a:xfrm>
              <a:off x="6774053" y="1504540"/>
              <a:ext cx="2336749" cy="370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锻炼了课程设计成果总结能力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8" name="文本框 26"/>
            <p:cNvSpPr txBox="1">
              <a:spLocks noChangeArrowheads="1"/>
            </p:cNvSpPr>
            <p:nvPr/>
          </p:nvSpPr>
          <p:spPr bwMode="auto">
            <a:xfrm>
              <a:off x="4483881" y="1941621"/>
              <a:ext cx="2172744" cy="190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数据库是结合多方面学科知识，对于开发者的学习能力、规划能力、谨慎态度都有十分高的要求。也促使我更留心生活，因为数据库就源于生活需求的方方面面。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43815" y="1850222"/>
            <a:ext cx="2108200" cy="230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是我认为数据库系统建立最费时费力费脑的环节。在之后的阶段中，我越来越发现做扎实需求分析工作的重要性。由于需求分析的不甚完善、全面，在之后的概念结构设计、逻辑结构设计中，我无数次修改需求分析，也让我再次认识到在最开始统筹全局的重要性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15248" y="1724660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94075" y="3602673"/>
            <a:ext cx="30480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恳请老师批评指正！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480" y="358775"/>
            <a:ext cx="187515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需求分析结果展示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3466148" y="1721485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28" name="组合 46"/>
            <p:cNvGrpSpPr/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 bwMode="auto">
          <a:xfrm>
            <a:off x="3945105" y="2161223"/>
            <a:ext cx="1001395" cy="993775"/>
            <a:chOff x="3251290" y="2872916"/>
            <a:chExt cx="957042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8" name="矩形 58"/>
            <p:cNvSpPr>
              <a:spLocks noChangeArrowheads="1"/>
            </p:cNvSpPr>
            <p:nvPr/>
          </p:nvSpPr>
          <p:spPr bwMode="auto">
            <a:xfrm>
              <a:off x="3251290" y="3179901"/>
              <a:ext cx="957042" cy="303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23"/>
          <p:cNvSpPr txBox="1"/>
          <p:nvPr/>
        </p:nvSpPr>
        <p:spPr>
          <a:xfrm>
            <a:off x="5795010" y="2400300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26"/>
          <p:cNvSpPr txBox="1"/>
          <p:nvPr/>
        </p:nvSpPr>
        <p:spPr>
          <a:xfrm>
            <a:off x="1224915" y="2394585"/>
            <a:ext cx="19608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数据流程图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1" grpId="0"/>
      <p:bldP spid="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58775"/>
            <a:ext cx="176053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0515" y="819785"/>
            <a:ext cx="8492490" cy="401764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480" y="358775"/>
            <a:ext cx="19107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58520"/>
            <a:ext cx="8503285" cy="390334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480" y="371475"/>
            <a:ext cx="19469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32485"/>
            <a:ext cx="8466455" cy="407352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480" y="371475"/>
            <a:ext cx="19469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770890"/>
            <a:ext cx="8531860" cy="4062095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411480" y="371475"/>
            <a:ext cx="19469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第三层数据流程图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692150"/>
            <a:ext cx="8572500" cy="421513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327,&quot;width&quot;:12464}"/>
</p:tagLst>
</file>

<file path=ppt/tags/tag10.xml><?xml version="1.0" encoding="utf-8"?>
<p:tagLst xmlns:p="http://schemas.openxmlformats.org/presentationml/2006/main">
  <p:tag name="KSO_WM_UNIT_TABLE_BEAUTIFY" val="smartTable{a7e7839e-9bcf-42d5-ab31-d9f89612e37e}"/>
  <p:tag name="TABLE_ENDDRAG_ORIGIN_RECT" val="420*303"/>
  <p:tag name="TABLE_ENDDRAG_RECT" val="134*60*420*303"/>
</p:tagLst>
</file>

<file path=ppt/tags/tag11.xml><?xml version="1.0" encoding="utf-8"?>
<p:tagLst xmlns:p="http://schemas.openxmlformats.org/presentationml/2006/main">
  <p:tag name="KSO_WM_UNIT_TABLE_BEAUTIFY" val="smartTable{4b13259c-64c4-476a-afc4-895cbcc975b4}"/>
  <p:tag name="TABLE_ENDDRAG_ORIGIN_RECT" val="486*213"/>
  <p:tag name="TABLE_ENDDRAG_RECT" val="92*97*486*213"/>
</p:tagLst>
</file>

<file path=ppt/tags/tag12.xml><?xml version="1.0" encoding="utf-8"?>
<p:tagLst xmlns:p="http://schemas.openxmlformats.org/presentationml/2006/main">
  <p:tag name="ISPRING_PRESENTATION_TITLE" val="PowerPoint 演示文稿"/>
  <p:tag name="KSO_WPP_MARK_KEY" val="d8dab6e5-f145-41d1-922c-597ddffbf55a"/>
  <p:tag name="COMMONDATA" val="eyJoZGlkIjoiNGUwNWY3MmQ2OWIzMTVkOGM5YzFjNDY4Y2Q4NTVmZTYifQ=="/>
</p:tagLst>
</file>

<file path=ppt/tags/tag2.xml><?xml version="1.0" encoding="utf-8"?>
<p:tagLst xmlns:p="http://schemas.openxmlformats.org/presentationml/2006/main">
  <p:tag name="KSO_WM_UNIT_TABLE_BEAUTIFY" val="smartTable{4fd09291-6215-4af2-a32b-c6d04256959d}"/>
  <p:tag name="TABLE_ENDDRAG_ORIGIN_RECT" val="507*264"/>
  <p:tag name="TABLE_ENDDRAG_RECT" val="62*84*507*264"/>
</p:tagLst>
</file>

<file path=ppt/tags/tag3.xml><?xml version="1.0" encoding="utf-8"?>
<p:tagLst xmlns:p="http://schemas.openxmlformats.org/presentationml/2006/main">
  <p:tag name="KSO_WM_UNIT_TABLE_BEAUTIFY" val="smartTable{af8cef16-ab90-4319-b6fc-3443d6107754}"/>
</p:tagLst>
</file>

<file path=ppt/tags/tag4.xml><?xml version="1.0" encoding="utf-8"?>
<p:tagLst xmlns:p="http://schemas.openxmlformats.org/presentationml/2006/main">
  <p:tag name="KSO_WM_UNIT_TABLE_BEAUTIFY" val="smartTable{c5af27a3-fc2d-4353-98c1-d45cf95045e0}"/>
</p:tagLst>
</file>

<file path=ppt/tags/tag5.xml><?xml version="1.0" encoding="utf-8"?>
<p:tagLst xmlns:p="http://schemas.openxmlformats.org/presentationml/2006/main">
  <p:tag name="KSO_WM_UNIT_TABLE_BEAUTIFY" val="smartTable{d9beae09-249f-4fe2-a1df-d0792aeb6a90}"/>
</p:tagLst>
</file>

<file path=ppt/tags/tag6.xml><?xml version="1.0" encoding="utf-8"?>
<p:tagLst xmlns:p="http://schemas.openxmlformats.org/presentationml/2006/main">
  <p:tag name="KSO_WM_UNIT_TABLE_BEAUTIFY" val="smartTable{48b750a0-88c4-4fa2-96f2-1f9d6bb5a10f}"/>
</p:tagLst>
</file>

<file path=ppt/tags/tag7.xml><?xml version="1.0" encoding="utf-8"?>
<p:tagLst xmlns:p="http://schemas.openxmlformats.org/presentationml/2006/main">
  <p:tag name="KSO_WM_UNIT_TABLE_BEAUTIFY" val="smartTable{98961198-70ad-423a-ba60-06f9edd33db8}"/>
</p:tagLst>
</file>

<file path=ppt/tags/tag8.xml><?xml version="1.0" encoding="utf-8"?>
<p:tagLst xmlns:p="http://schemas.openxmlformats.org/presentationml/2006/main">
  <p:tag name="KSO_WM_UNIT_TABLE_BEAUTIFY" val="smartTable{60287b58-f6c1-4a23-a5fd-39ec3f178401}"/>
</p:tagLst>
</file>

<file path=ppt/tags/tag9.xml><?xml version="1.0" encoding="utf-8"?>
<p:tagLst xmlns:p="http://schemas.openxmlformats.org/presentationml/2006/main">
  <p:tag name="KSO_WM_UNIT_PLACING_PICTURE_USER_VIEWPORT" val="{&quot;height&quot;:2880,&quot;width&quot;:21240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3247</Words>
  <Application>WPS 演示</Application>
  <PresentationFormat>全屏显示(16:9)</PresentationFormat>
  <Paragraphs>912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方正正黑简体</vt:lpstr>
      <vt:lpstr>微软雅黑</vt:lpstr>
      <vt:lpstr>Calibri</vt:lpstr>
      <vt:lpstr>方正正纤黑简体</vt:lpstr>
      <vt:lpstr>Arial Unicode MS</vt:lpstr>
      <vt:lpstr>Times New Roman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Raiden</cp:lastModifiedBy>
  <cp:revision>5</cp:revision>
  <dcterms:created xsi:type="dcterms:W3CDTF">2022-07-06T08:58:00Z</dcterms:created>
  <dcterms:modified xsi:type="dcterms:W3CDTF">2022-07-07T07:27:59Z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9C2D71FD7FD94105A33F3D067DD19A6E</vt:lpwstr>
  </property>
  <property fmtid="{D5CDD505-2E9C-101B-9397-08002B2CF9AE}" pid="3" name="KSOProductBuildVer">
    <vt:lpwstr>2052-11.1.0.11830</vt:lpwstr>
  </property>
</Properties>
</file>