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342" r:id="rId2"/>
    <p:sldId id="325" r:id="rId3"/>
    <p:sldId id="326" r:id="rId4"/>
    <p:sldId id="321" r:id="rId5"/>
    <p:sldId id="327" r:id="rId6"/>
    <p:sldId id="308" r:id="rId7"/>
    <p:sldId id="324" r:id="rId8"/>
    <p:sldId id="347" r:id="rId9"/>
    <p:sldId id="328" r:id="rId10"/>
    <p:sldId id="345" r:id="rId11"/>
    <p:sldId id="292" r:id="rId12"/>
    <p:sldId id="332" r:id="rId13"/>
    <p:sldId id="322" r:id="rId14"/>
    <p:sldId id="348" r:id="rId15"/>
    <p:sldId id="349" r:id="rId16"/>
    <p:sldId id="351" r:id="rId17"/>
    <p:sldId id="323" r:id="rId18"/>
    <p:sldId id="350" r:id="rId19"/>
    <p:sldId id="335" r:id="rId20"/>
    <p:sldId id="330" r:id="rId21"/>
    <p:sldId id="338" r:id="rId22"/>
  </p:sldIdLst>
  <p:sldSz cx="9144000" cy="5143500" type="screen16x9"/>
  <p:notesSz cx="6858000" cy="9144000"/>
  <p:embeddedFontLst>
    <p:embeddedFont>
      <p:font typeface="方正正黑简体" panose="02010600030101010101" charset="-122"/>
      <p:regular r:id="rId24"/>
    </p:embeddedFont>
    <p:embeddedFont>
      <p:font typeface="方正正纤黑简体" panose="02010600030101010101" charset="-122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微软雅黑" panose="020B0503020204020204" pitchFamily="34" charset="-122"/>
      <p:regular r:id="rId30"/>
      <p:bold r:id="rId31"/>
    </p:embeddedFont>
  </p:embeddedFontLst>
  <p:custDataLst>
    <p:tags r:id="rId32"/>
  </p:custDataLst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方正正黑简体" panose="02000000000000000000" pitchFamily="2" charset="-122"/>
        <a:ea typeface="方正正黑简体" panose="02000000000000000000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49" d="100"/>
          <a:sy n="149" d="100"/>
        </p:scale>
        <p:origin x="48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D2B3528-981D-4363-A587-D683C98CDFB3}" type="datetimeFigureOut">
              <a:rPr lang="zh-CN" altLang="en-US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8D436607-AAFE-4D20-8825-19A84ACD65B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B7F0C4B3-C764-4593-8C9B-19D18649863C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id-ID" altLang="zh-CN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2F080903-15C4-4F40-900B-AE36E2F08991}" type="slidenum">
              <a:rPr lang="en-US" altLang="zh-CN" sz="1200">
                <a:latin typeface="Calibri" panose="020F0502020204030204" pitchFamily="34" charset="0"/>
              </a:rPr>
              <a:t>11</a:t>
            </a:fld>
            <a:endParaRPr lang="en-US" altLang="zh-CN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C4481DDA-AE0E-4A25-8EA7-C7F8FDE091D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17E7AC76-E0A9-4C39-BA02-21E21730EA5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72605E8A-3431-499C-A587-B24BCCB3E13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72605E8A-3431-499C-A587-B24BCCB3E13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72605E8A-3431-499C-A587-B24BCCB3E13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01A68723-F270-4361-B3D1-4D3B0CA8A8B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105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C4481DDA-AE0E-4A25-8EA7-C7F8FDE091D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7484C8AB-A3F2-42FA-A545-9AE0154DF04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29A17FA0-49C6-4871-9994-725F6A6C2BD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E88539C0-117E-44DB-8EEC-C50E15AC0690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72605E8A-3431-499C-A587-B24BCCB3E13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2761C7F9-7277-4737-8DFD-3F6F99CEA260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B001680D-2ECC-4B69-AEEF-D38EE492D52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58E39765-C236-421C-B0C4-71E19789A21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58E39765-C236-421C-B0C4-71E19789A21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9386878F-5878-4161-B206-7B78024F96D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1315E1B-B345-4B8B-882E-264E3BBD6C58}" type="datetimeFigureOut">
              <a:rPr lang="zh-CN" altLang="en-US"/>
              <a:t>2023/6/2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4932FA15-0E4B-4DA3-81EA-A0412778641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7A7F46E-DF77-43B7-B9D6-BB3739091B45}" type="datetimeFigureOut">
              <a:rPr lang="zh-CN" altLang="en-US"/>
              <a:t>2023/6/2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AAA53F22-8BFA-4145-AB55-47DB99FFFD9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75F34B3-CF30-49FF-8230-2D2307F14466}" type="datetimeFigureOut">
              <a:rPr lang="zh-CN" altLang="en-US"/>
              <a:t>2023/6/2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DECEF3C3-C0CF-4DF7-88A6-4CD39231D55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188571A-3F6C-48B0-80F3-73AF143655C3}" type="datetimeFigureOut">
              <a:rPr lang="zh-CN" altLang="en-US"/>
              <a:t>2023/6/2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41CE9C92-15CF-4316-8562-DA1A8E38D54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1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500">
                <a:ea typeface="微软雅黑" panose="020B0503020204020204" pitchFamily="34" charset="-122"/>
              </a:defRPr>
            </a:lvl4pPr>
            <a:lvl5pPr>
              <a:defRPr sz="1500">
                <a:ea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1A223E1-63B1-4E0D-92EA-CA9F05877906}" type="datetimeFigureOut">
              <a:rPr lang="zh-CN" altLang="en-US"/>
              <a:t>2023/6/2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D48D263A-ED8E-4C7D-B5B5-2C4AAE332A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ea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ea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76B5FFC-A4A9-4F0C-B04C-FD978C26AE25}" type="datetimeFigureOut">
              <a:rPr lang="zh-CN" altLang="en-US"/>
              <a:t>2023/6/2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B3A72456-D0DF-49FA-9C4C-FBEC85E60E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ECDE7D54-1A34-4789-BBE5-D56E065BD225}" type="datetimeFigureOut">
              <a:rPr lang="zh-CN" altLang="en-US"/>
              <a:t>2023/6/2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AD30895E-7897-4B72-A4D5-4A086836685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smtClean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CF99E48-8F3D-4358-B110-7EA48AB7155A}" type="datetimeFigureOut">
              <a:rPr lang="zh-CN" altLang="en-US"/>
              <a:t>2023/6/2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微软雅黑" panose="020B0503020204020204" pitchFamily="34" charset="-122"/>
              </a:defRPr>
            </a:lvl1pPr>
          </a:lstStyle>
          <a:p>
            <a:fld id="{2B610F1B-4F20-4C96-92AC-6394C94806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正黑简体" panose="02000000000000000000" pitchFamily="2" charset="-122"/>
          <a:ea typeface="方正正黑简体" panose="02000000000000000000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文本框 213"/>
          <p:cNvSpPr txBox="1">
            <a:spLocks noChangeArrowheads="1"/>
          </p:cNvSpPr>
          <p:nvPr/>
        </p:nvSpPr>
        <p:spPr bwMode="auto">
          <a:xfrm>
            <a:off x="695325" y="2013634"/>
            <a:ext cx="764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大数据算法设计与分析综合实践答辩</a:t>
            </a:r>
          </a:p>
        </p:txBody>
      </p:sp>
      <p:sp>
        <p:nvSpPr>
          <p:cNvPr id="215" name="文本框 214"/>
          <p:cNvSpPr txBox="1"/>
          <p:nvPr/>
        </p:nvSpPr>
        <p:spPr>
          <a:xfrm>
            <a:off x="2873375" y="2944813"/>
            <a:ext cx="341312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跳蚤问题</a:t>
            </a:r>
          </a:p>
        </p:txBody>
      </p:sp>
      <p:sp>
        <p:nvSpPr>
          <p:cNvPr id="216" name="文本框 215"/>
          <p:cNvSpPr txBox="1"/>
          <p:nvPr/>
        </p:nvSpPr>
        <p:spPr>
          <a:xfrm>
            <a:off x="2147888" y="3765550"/>
            <a:ext cx="2370137" cy="30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</a:rPr>
              <a:t>答辩学生：邓星宇</a:t>
            </a:r>
          </a:p>
        </p:txBody>
      </p:sp>
      <p:sp>
        <p:nvSpPr>
          <p:cNvPr id="217" name="文本框 216"/>
          <p:cNvSpPr txBox="1"/>
          <p:nvPr/>
        </p:nvSpPr>
        <p:spPr>
          <a:xfrm>
            <a:off x="4656138" y="3765550"/>
            <a:ext cx="2371725" cy="30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bg1"/>
                </a:solidFill>
                <a:latin typeface="+mn-lt"/>
                <a:ea typeface="+mn-ea"/>
              </a:rPr>
              <a:t>指导老师：纪泽宇</a:t>
            </a:r>
          </a:p>
        </p:txBody>
      </p:sp>
      <p:sp>
        <p:nvSpPr>
          <p:cNvPr id="218" name="矩形 217"/>
          <p:cNvSpPr/>
          <p:nvPr/>
        </p:nvSpPr>
        <p:spPr>
          <a:xfrm>
            <a:off x="2727325" y="2787650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624263" y="2787650"/>
            <a:ext cx="896937" cy="825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521200" y="2792413"/>
            <a:ext cx="896938" cy="825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5418138" y="2794000"/>
            <a:ext cx="896937" cy="84138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grpSp>
        <p:nvGrpSpPr>
          <p:cNvPr id="222" name="组合 221"/>
          <p:cNvGrpSpPr/>
          <p:nvPr/>
        </p:nvGrpSpPr>
        <p:grpSpPr bwMode="auto">
          <a:xfrm>
            <a:off x="3954463" y="708025"/>
            <a:ext cx="1128712" cy="1130300"/>
            <a:chOff x="1928879" y="1944350"/>
            <a:chExt cx="1129689" cy="1129689"/>
          </a:xfrm>
        </p:grpSpPr>
        <p:sp>
          <p:nvSpPr>
            <p:cNvPr id="223" name="椭圆 2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</a:endParaRPr>
            </a:p>
          </p:txBody>
        </p:sp>
        <p:sp>
          <p:nvSpPr>
            <p:cNvPr id="224" name="Freeform 7"/>
            <p:cNvSpPr>
              <a:spLocks noEditPoints="1"/>
            </p:cNvSpPr>
            <p:nvPr/>
          </p:nvSpPr>
          <p:spPr bwMode="auto">
            <a:xfrm>
              <a:off x="2108421" y="2226772"/>
              <a:ext cx="751538" cy="615617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666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666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666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666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215" grpId="0"/>
      <p:bldP spid="216" grpId="0"/>
      <p:bldP spid="217" grpId="0"/>
      <p:bldP spid="218" grpId="0" animBg="1"/>
      <p:bldP spid="219" grpId="0" animBg="1"/>
      <p:bldP spid="220" grpId="0" animBg="1"/>
      <p:bldP spid="2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</a:p>
        </p:txBody>
      </p:sp>
      <p:sp>
        <p:nvSpPr>
          <p:cNvPr id="66" name="Freeform 3"/>
          <p:cNvSpPr/>
          <p:nvPr/>
        </p:nvSpPr>
        <p:spPr bwMode="gray">
          <a:xfrm rot="19490962">
            <a:off x="4922324" y="2687638"/>
            <a:ext cx="1365250" cy="1649413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lIns="45712" tIns="44442" rIns="45712" bIns="44442" anchor="ctr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>
                  <a:lumMod val="9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Freeform 4"/>
          <p:cNvSpPr/>
          <p:nvPr/>
        </p:nvSpPr>
        <p:spPr bwMode="gray">
          <a:xfrm rot="19490962" flipH="1" flipV="1">
            <a:off x="6420924" y="1038226"/>
            <a:ext cx="1363663" cy="1647825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lIns="45712" tIns="44442" rIns="45712" bIns="44442" anchor="ctr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>
                  <a:lumMod val="9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gray">
          <a:xfrm>
            <a:off x="5074725" y="1854201"/>
            <a:ext cx="1412874" cy="118268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lIns="45712" tIns="44442" rIns="45712" bIns="44442" anchor="ctr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能跳到左边一个单位长度的位置</a:t>
            </a:r>
            <a:endParaRPr lang="zh-CN" altLang="en-US" sz="1350" baseline="-3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Oval 6"/>
          <p:cNvSpPr>
            <a:spLocks noChangeArrowheads="1"/>
          </p:cNvSpPr>
          <p:nvPr/>
        </p:nvSpPr>
        <p:spPr bwMode="gray">
          <a:xfrm>
            <a:off x="6487599" y="2679701"/>
            <a:ext cx="1412874" cy="1182687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lIns="45712" tIns="44442" rIns="45712" bIns="44442" anchor="ctr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aseline="-3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卡片上某种数字组合的总和等于</a:t>
            </a:r>
            <a:r>
              <a:rPr lang="en-US" altLang="zh-CN" sz="2000" baseline="-3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aseline="-3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7"/>
          <p:cNvSpPr txBox="1"/>
          <p:nvPr/>
        </p:nvSpPr>
        <p:spPr>
          <a:xfrm>
            <a:off x="771112" y="1954212"/>
            <a:ext cx="2351087" cy="1998673"/>
          </a:xfrm>
          <a:prstGeom prst="rect">
            <a:avLst/>
          </a:prstGeom>
          <a:noFill/>
        </p:spPr>
        <p:txBody>
          <a:bodyPr lIns="91425" tIns="45712" rIns="91425" bIns="45712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现规定，跳蚤目前所处位置坐标记录为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，向左跳为正，向右跳为负。如从原点向左跳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个单位长度则记录为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，从原点向右跳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个单位长度则记录为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。在此基础上进行计算，每跳一次，位置坐标就会变化一次。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 bwMode="auto">
          <a:xfrm>
            <a:off x="772699" y="1465642"/>
            <a:ext cx="3300413" cy="388559"/>
            <a:chOff x="469900" y="1130928"/>
            <a:chExt cx="3299884" cy="388308"/>
          </a:xfrm>
        </p:grpSpPr>
        <p:sp>
          <p:nvSpPr>
            <p:cNvPr id="72" name="TextBox 6"/>
            <p:cNvSpPr txBox="1"/>
            <p:nvPr/>
          </p:nvSpPr>
          <p:spPr>
            <a:xfrm>
              <a:off x="566722" y="1130928"/>
              <a:ext cx="1005242" cy="33833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aseline="-30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问题转化</a:t>
              </a: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469900" y="1519236"/>
              <a:ext cx="3299884" cy="0"/>
            </a:xfrm>
            <a:prstGeom prst="lin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TextBox 7"/>
          <p:cNvSpPr txBox="1"/>
          <p:nvPr/>
        </p:nvSpPr>
        <p:spPr>
          <a:xfrm>
            <a:off x="1422193" y="4286250"/>
            <a:ext cx="6299612" cy="336679"/>
          </a:xfrm>
          <a:prstGeom prst="rect">
            <a:avLst/>
          </a:prstGeom>
          <a:noFill/>
        </p:spPr>
        <p:txBody>
          <a:bodyPr wrap="square" lIns="91425" tIns="45712" rIns="91425" bIns="45712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N=2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为例，设卡片上三个数为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x,y,z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。问题即转化为：存在整数数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a,b,c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使得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ax+by+cz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=1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3336633" y="4637785"/>
            <a:ext cx="2470731" cy="336679"/>
          </a:xfrm>
          <a:prstGeom prst="rect">
            <a:avLst/>
          </a:prstGeom>
          <a:noFill/>
        </p:spPr>
        <p:txBody>
          <a:bodyPr wrap="square" lIns="91425" tIns="45712" rIns="91425" bIns="45712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即：卡片上数字的最大公约数为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文本框 31"/>
          <p:cNvSpPr txBox="1"/>
          <p:nvPr/>
        </p:nvSpPr>
        <p:spPr>
          <a:xfrm>
            <a:off x="411163" y="35877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</a:p>
        </p:txBody>
      </p:sp>
      <p:sp>
        <p:nvSpPr>
          <p:cNvPr id="65" name="TextBox 29"/>
          <p:cNvSpPr txBox="1"/>
          <p:nvPr/>
        </p:nvSpPr>
        <p:spPr>
          <a:xfrm>
            <a:off x="438150" y="779462"/>
            <a:ext cx="8267700" cy="11676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递归的深度优先搜索算法遍历所有可能的卡片组合，并利用最大公约数判断卡片组合是否可以完成任务。使用向量来存储卡片组合，并输出结果。这种递归的搜索方式使得算法能够穷尽所有可能的卡片组合。通过遍历每个数值并递归调用自身，不断地构建新的卡片组合，并进行判断。如果达到指定深度后，卡片组合满足任务要求（最大公约数为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），则将其保存在向量中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06662" y="2666388"/>
            <a:ext cx="1743075" cy="1479551"/>
            <a:chOff x="1606662" y="2666388"/>
            <a:chExt cx="1743075" cy="1479551"/>
          </a:xfrm>
        </p:grpSpPr>
        <p:grpSp>
          <p:nvGrpSpPr>
            <p:cNvPr id="33" name="组合 32"/>
            <p:cNvGrpSpPr/>
            <p:nvPr/>
          </p:nvGrpSpPr>
          <p:grpSpPr bwMode="auto">
            <a:xfrm>
              <a:off x="1606662" y="2666388"/>
              <a:ext cx="1743075" cy="1479551"/>
              <a:chOff x="906798" y="2379663"/>
              <a:chExt cx="1744093" cy="1479551"/>
            </a:xfrm>
          </p:grpSpPr>
          <p:sp>
            <p:nvSpPr>
              <p:cNvPr id="34" name="任意多边形 33"/>
              <p:cNvSpPr/>
              <p:nvPr/>
            </p:nvSpPr>
            <p:spPr>
              <a:xfrm>
                <a:off x="906798" y="2379663"/>
                <a:ext cx="1744093" cy="1479551"/>
              </a:xfrm>
              <a:custGeom>
                <a:avLst/>
                <a:gdLst>
                  <a:gd name="connsiteX0" fmla="*/ 0 w 1744093"/>
                  <a:gd name="connsiteY0" fmla="*/ 174409 h 2524125"/>
                  <a:gd name="connsiteX1" fmla="*/ 174409 w 1744093"/>
                  <a:gd name="connsiteY1" fmla="*/ 0 h 2524125"/>
                  <a:gd name="connsiteX2" fmla="*/ 1569684 w 1744093"/>
                  <a:gd name="connsiteY2" fmla="*/ 0 h 2524125"/>
                  <a:gd name="connsiteX3" fmla="*/ 1744093 w 1744093"/>
                  <a:gd name="connsiteY3" fmla="*/ 174409 h 2524125"/>
                  <a:gd name="connsiteX4" fmla="*/ 1744093 w 1744093"/>
                  <a:gd name="connsiteY4" fmla="*/ 2349716 h 2524125"/>
                  <a:gd name="connsiteX5" fmla="*/ 1569684 w 1744093"/>
                  <a:gd name="connsiteY5" fmla="*/ 2524125 h 2524125"/>
                  <a:gd name="connsiteX6" fmla="*/ 174409 w 1744093"/>
                  <a:gd name="connsiteY6" fmla="*/ 2524125 h 2524125"/>
                  <a:gd name="connsiteX7" fmla="*/ 0 w 1744093"/>
                  <a:gd name="connsiteY7" fmla="*/ 2349716 h 2524125"/>
                  <a:gd name="connsiteX8" fmla="*/ 0 w 1744093"/>
                  <a:gd name="connsiteY8" fmla="*/ 174409 h 252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4093" h="2524125">
                    <a:moveTo>
                      <a:pt x="0" y="174409"/>
                    </a:moveTo>
                    <a:cubicBezTo>
                      <a:pt x="0" y="78086"/>
                      <a:pt x="78086" y="0"/>
                      <a:pt x="174409" y="0"/>
                    </a:cubicBezTo>
                    <a:lnTo>
                      <a:pt x="1569684" y="0"/>
                    </a:lnTo>
                    <a:cubicBezTo>
                      <a:pt x="1666007" y="0"/>
                      <a:pt x="1744093" y="78086"/>
                      <a:pt x="1744093" y="174409"/>
                    </a:cubicBezTo>
                    <a:lnTo>
                      <a:pt x="1744093" y="2349716"/>
                    </a:lnTo>
                    <a:cubicBezTo>
                      <a:pt x="1744093" y="2446039"/>
                      <a:pt x="1666007" y="2524125"/>
                      <a:pt x="1569684" y="2524125"/>
                    </a:cubicBezTo>
                    <a:lnTo>
                      <a:pt x="174409" y="2524125"/>
                    </a:lnTo>
                    <a:cubicBezTo>
                      <a:pt x="78086" y="2524125"/>
                      <a:pt x="0" y="2446039"/>
                      <a:pt x="0" y="2349716"/>
                    </a:cubicBezTo>
                    <a:lnTo>
                      <a:pt x="0" y="17440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6200" tIns="76200" rIns="76200" bIns="1843088" spcCol="1270" anchor="ctr"/>
              <a:lstStyle/>
              <a:p>
                <a:pPr algn="ctr" defTabSz="88900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任意多边形 34"/>
              <p:cNvSpPr/>
              <p:nvPr/>
            </p:nvSpPr>
            <p:spPr>
              <a:xfrm>
                <a:off x="1081207" y="2903619"/>
                <a:ext cx="1395274" cy="823133"/>
              </a:xfrm>
              <a:custGeom>
                <a:avLst/>
                <a:gdLst>
                  <a:gd name="connsiteX0" fmla="*/ 0 w 1395274"/>
                  <a:gd name="connsiteY0" fmla="*/ 36771 h 367711"/>
                  <a:gd name="connsiteX1" fmla="*/ 36771 w 1395274"/>
                  <a:gd name="connsiteY1" fmla="*/ 0 h 367711"/>
                  <a:gd name="connsiteX2" fmla="*/ 1358503 w 1395274"/>
                  <a:gd name="connsiteY2" fmla="*/ 0 h 367711"/>
                  <a:gd name="connsiteX3" fmla="*/ 1395274 w 1395274"/>
                  <a:gd name="connsiteY3" fmla="*/ 36771 h 367711"/>
                  <a:gd name="connsiteX4" fmla="*/ 1395274 w 1395274"/>
                  <a:gd name="connsiteY4" fmla="*/ 330940 h 367711"/>
                  <a:gd name="connsiteX5" fmla="*/ 1358503 w 1395274"/>
                  <a:gd name="connsiteY5" fmla="*/ 367711 h 367711"/>
                  <a:gd name="connsiteX6" fmla="*/ 36771 w 1395274"/>
                  <a:gd name="connsiteY6" fmla="*/ 367711 h 367711"/>
                  <a:gd name="connsiteX7" fmla="*/ 0 w 1395274"/>
                  <a:gd name="connsiteY7" fmla="*/ 330940 h 367711"/>
                  <a:gd name="connsiteX8" fmla="*/ 0 w 1395274"/>
                  <a:gd name="connsiteY8" fmla="*/ 36771 h 36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5274" h="367711">
                    <a:moveTo>
                      <a:pt x="0" y="36771"/>
                    </a:moveTo>
                    <a:cubicBezTo>
                      <a:pt x="0" y="16463"/>
                      <a:pt x="16463" y="0"/>
                      <a:pt x="36771" y="0"/>
                    </a:cubicBezTo>
                    <a:lnTo>
                      <a:pt x="1358503" y="0"/>
                    </a:lnTo>
                    <a:cubicBezTo>
                      <a:pt x="1378811" y="0"/>
                      <a:pt x="1395274" y="16463"/>
                      <a:pt x="1395274" y="36771"/>
                    </a:cubicBezTo>
                    <a:lnTo>
                      <a:pt x="1395274" y="330940"/>
                    </a:lnTo>
                    <a:cubicBezTo>
                      <a:pt x="1395274" y="351248"/>
                      <a:pt x="1378811" y="367711"/>
                      <a:pt x="1358503" y="367711"/>
                    </a:cubicBezTo>
                    <a:lnTo>
                      <a:pt x="36771" y="367711"/>
                    </a:lnTo>
                    <a:cubicBezTo>
                      <a:pt x="16463" y="367711"/>
                      <a:pt x="0" y="351248"/>
                      <a:pt x="0" y="330940"/>
                    </a:cubicBezTo>
                    <a:lnTo>
                      <a:pt x="0" y="36771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lIns="41250" tIns="33630" rIns="41250" bIns="33630" spcCol="1270" anchor="ctr"/>
              <a:lstStyle/>
              <a:p>
                <a:pPr algn="ctr" defTabSz="53340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通过递归的深度优先搜索算法遍历所有可能的卡片组合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1844945" y="2790234"/>
              <a:ext cx="126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搜索策略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02989" y="2666387"/>
            <a:ext cx="1743075" cy="1479551"/>
            <a:chOff x="3602989" y="2666387"/>
            <a:chExt cx="1743075" cy="1479551"/>
          </a:xfrm>
        </p:grpSpPr>
        <p:grpSp>
          <p:nvGrpSpPr>
            <p:cNvPr id="15" name="组合 14"/>
            <p:cNvGrpSpPr/>
            <p:nvPr/>
          </p:nvGrpSpPr>
          <p:grpSpPr bwMode="auto">
            <a:xfrm>
              <a:off x="3602989" y="2666387"/>
              <a:ext cx="1743075" cy="1479551"/>
              <a:chOff x="906798" y="2379663"/>
              <a:chExt cx="1744093" cy="1479551"/>
            </a:xfrm>
          </p:grpSpPr>
          <p:sp>
            <p:nvSpPr>
              <p:cNvPr id="16" name="任意多边形 33"/>
              <p:cNvSpPr/>
              <p:nvPr/>
            </p:nvSpPr>
            <p:spPr>
              <a:xfrm>
                <a:off x="906798" y="2379663"/>
                <a:ext cx="1744093" cy="1479551"/>
              </a:xfrm>
              <a:custGeom>
                <a:avLst/>
                <a:gdLst>
                  <a:gd name="connsiteX0" fmla="*/ 0 w 1744093"/>
                  <a:gd name="connsiteY0" fmla="*/ 174409 h 2524125"/>
                  <a:gd name="connsiteX1" fmla="*/ 174409 w 1744093"/>
                  <a:gd name="connsiteY1" fmla="*/ 0 h 2524125"/>
                  <a:gd name="connsiteX2" fmla="*/ 1569684 w 1744093"/>
                  <a:gd name="connsiteY2" fmla="*/ 0 h 2524125"/>
                  <a:gd name="connsiteX3" fmla="*/ 1744093 w 1744093"/>
                  <a:gd name="connsiteY3" fmla="*/ 174409 h 2524125"/>
                  <a:gd name="connsiteX4" fmla="*/ 1744093 w 1744093"/>
                  <a:gd name="connsiteY4" fmla="*/ 2349716 h 2524125"/>
                  <a:gd name="connsiteX5" fmla="*/ 1569684 w 1744093"/>
                  <a:gd name="connsiteY5" fmla="*/ 2524125 h 2524125"/>
                  <a:gd name="connsiteX6" fmla="*/ 174409 w 1744093"/>
                  <a:gd name="connsiteY6" fmla="*/ 2524125 h 2524125"/>
                  <a:gd name="connsiteX7" fmla="*/ 0 w 1744093"/>
                  <a:gd name="connsiteY7" fmla="*/ 2349716 h 2524125"/>
                  <a:gd name="connsiteX8" fmla="*/ 0 w 1744093"/>
                  <a:gd name="connsiteY8" fmla="*/ 174409 h 252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4093" h="2524125">
                    <a:moveTo>
                      <a:pt x="0" y="174409"/>
                    </a:moveTo>
                    <a:cubicBezTo>
                      <a:pt x="0" y="78086"/>
                      <a:pt x="78086" y="0"/>
                      <a:pt x="174409" y="0"/>
                    </a:cubicBezTo>
                    <a:lnTo>
                      <a:pt x="1569684" y="0"/>
                    </a:lnTo>
                    <a:cubicBezTo>
                      <a:pt x="1666007" y="0"/>
                      <a:pt x="1744093" y="78086"/>
                      <a:pt x="1744093" y="174409"/>
                    </a:cubicBezTo>
                    <a:lnTo>
                      <a:pt x="1744093" y="2349716"/>
                    </a:lnTo>
                    <a:cubicBezTo>
                      <a:pt x="1744093" y="2446039"/>
                      <a:pt x="1666007" y="2524125"/>
                      <a:pt x="1569684" y="2524125"/>
                    </a:cubicBezTo>
                    <a:lnTo>
                      <a:pt x="174409" y="2524125"/>
                    </a:lnTo>
                    <a:cubicBezTo>
                      <a:pt x="78086" y="2524125"/>
                      <a:pt x="0" y="2446039"/>
                      <a:pt x="0" y="2349716"/>
                    </a:cubicBezTo>
                    <a:lnTo>
                      <a:pt x="0" y="17440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6200" tIns="76200" rIns="76200" bIns="1843088" spcCol="1270" anchor="ctr"/>
              <a:lstStyle/>
              <a:p>
                <a:pPr algn="ctr" defTabSz="88900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任意多边形 34"/>
              <p:cNvSpPr/>
              <p:nvPr/>
            </p:nvSpPr>
            <p:spPr>
              <a:xfrm>
                <a:off x="1081207" y="2903619"/>
                <a:ext cx="1395274" cy="823133"/>
              </a:xfrm>
              <a:custGeom>
                <a:avLst/>
                <a:gdLst>
                  <a:gd name="connsiteX0" fmla="*/ 0 w 1395274"/>
                  <a:gd name="connsiteY0" fmla="*/ 36771 h 367711"/>
                  <a:gd name="connsiteX1" fmla="*/ 36771 w 1395274"/>
                  <a:gd name="connsiteY1" fmla="*/ 0 h 367711"/>
                  <a:gd name="connsiteX2" fmla="*/ 1358503 w 1395274"/>
                  <a:gd name="connsiteY2" fmla="*/ 0 h 367711"/>
                  <a:gd name="connsiteX3" fmla="*/ 1395274 w 1395274"/>
                  <a:gd name="connsiteY3" fmla="*/ 36771 h 367711"/>
                  <a:gd name="connsiteX4" fmla="*/ 1395274 w 1395274"/>
                  <a:gd name="connsiteY4" fmla="*/ 330940 h 367711"/>
                  <a:gd name="connsiteX5" fmla="*/ 1358503 w 1395274"/>
                  <a:gd name="connsiteY5" fmla="*/ 367711 h 367711"/>
                  <a:gd name="connsiteX6" fmla="*/ 36771 w 1395274"/>
                  <a:gd name="connsiteY6" fmla="*/ 367711 h 367711"/>
                  <a:gd name="connsiteX7" fmla="*/ 0 w 1395274"/>
                  <a:gd name="connsiteY7" fmla="*/ 330940 h 367711"/>
                  <a:gd name="connsiteX8" fmla="*/ 0 w 1395274"/>
                  <a:gd name="connsiteY8" fmla="*/ 36771 h 36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5274" h="367711">
                    <a:moveTo>
                      <a:pt x="0" y="36771"/>
                    </a:moveTo>
                    <a:cubicBezTo>
                      <a:pt x="0" y="16463"/>
                      <a:pt x="16463" y="0"/>
                      <a:pt x="36771" y="0"/>
                    </a:cubicBezTo>
                    <a:lnTo>
                      <a:pt x="1358503" y="0"/>
                    </a:lnTo>
                    <a:cubicBezTo>
                      <a:pt x="1378811" y="0"/>
                      <a:pt x="1395274" y="16463"/>
                      <a:pt x="1395274" y="36771"/>
                    </a:cubicBezTo>
                    <a:lnTo>
                      <a:pt x="1395274" y="330940"/>
                    </a:lnTo>
                    <a:cubicBezTo>
                      <a:pt x="1395274" y="351248"/>
                      <a:pt x="1378811" y="367711"/>
                      <a:pt x="1358503" y="367711"/>
                    </a:cubicBezTo>
                    <a:lnTo>
                      <a:pt x="36771" y="367711"/>
                    </a:lnTo>
                    <a:cubicBezTo>
                      <a:pt x="16463" y="367711"/>
                      <a:pt x="0" y="351248"/>
                      <a:pt x="0" y="330940"/>
                    </a:cubicBezTo>
                    <a:lnTo>
                      <a:pt x="0" y="36771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lIns="41250" tIns="33630" rIns="41250" bIns="33630" spcCol="1270" anchor="ctr"/>
              <a:lstStyle/>
              <a:p>
                <a:pPr algn="ctr" defTabSz="53340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使用最大公约数判断卡片组合是否可以完成任务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3851231" y="2790232"/>
              <a:ext cx="126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判断策略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599316" y="2666386"/>
            <a:ext cx="1743075" cy="1479551"/>
            <a:chOff x="5599316" y="2666386"/>
            <a:chExt cx="1743075" cy="1479551"/>
          </a:xfrm>
        </p:grpSpPr>
        <p:grpSp>
          <p:nvGrpSpPr>
            <p:cNvPr id="19" name="组合 18"/>
            <p:cNvGrpSpPr/>
            <p:nvPr/>
          </p:nvGrpSpPr>
          <p:grpSpPr bwMode="auto">
            <a:xfrm>
              <a:off x="5599316" y="2666386"/>
              <a:ext cx="1743075" cy="1479551"/>
              <a:chOff x="906798" y="2379663"/>
              <a:chExt cx="1744093" cy="1479551"/>
            </a:xfrm>
          </p:grpSpPr>
          <p:sp>
            <p:nvSpPr>
              <p:cNvPr id="20" name="任意多边形 33"/>
              <p:cNvSpPr/>
              <p:nvPr/>
            </p:nvSpPr>
            <p:spPr>
              <a:xfrm>
                <a:off x="906798" y="2379663"/>
                <a:ext cx="1744093" cy="1479551"/>
              </a:xfrm>
              <a:custGeom>
                <a:avLst/>
                <a:gdLst>
                  <a:gd name="connsiteX0" fmla="*/ 0 w 1744093"/>
                  <a:gd name="connsiteY0" fmla="*/ 174409 h 2524125"/>
                  <a:gd name="connsiteX1" fmla="*/ 174409 w 1744093"/>
                  <a:gd name="connsiteY1" fmla="*/ 0 h 2524125"/>
                  <a:gd name="connsiteX2" fmla="*/ 1569684 w 1744093"/>
                  <a:gd name="connsiteY2" fmla="*/ 0 h 2524125"/>
                  <a:gd name="connsiteX3" fmla="*/ 1744093 w 1744093"/>
                  <a:gd name="connsiteY3" fmla="*/ 174409 h 2524125"/>
                  <a:gd name="connsiteX4" fmla="*/ 1744093 w 1744093"/>
                  <a:gd name="connsiteY4" fmla="*/ 2349716 h 2524125"/>
                  <a:gd name="connsiteX5" fmla="*/ 1569684 w 1744093"/>
                  <a:gd name="connsiteY5" fmla="*/ 2524125 h 2524125"/>
                  <a:gd name="connsiteX6" fmla="*/ 174409 w 1744093"/>
                  <a:gd name="connsiteY6" fmla="*/ 2524125 h 2524125"/>
                  <a:gd name="connsiteX7" fmla="*/ 0 w 1744093"/>
                  <a:gd name="connsiteY7" fmla="*/ 2349716 h 2524125"/>
                  <a:gd name="connsiteX8" fmla="*/ 0 w 1744093"/>
                  <a:gd name="connsiteY8" fmla="*/ 174409 h 252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4093" h="2524125">
                    <a:moveTo>
                      <a:pt x="0" y="174409"/>
                    </a:moveTo>
                    <a:cubicBezTo>
                      <a:pt x="0" y="78086"/>
                      <a:pt x="78086" y="0"/>
                      <a:pt x="174409" y="0"/>
                    </a:cubicBezTo>
                    <a:lnTo>
                      <a:pt x="1569684" y="0"/>
                    </a:lnTo>
                    <a:cubicBezTo>
                      <a:pt x="1666007" y="0"/>
                      <a:pt x="1744093" y="78086"/>
                      <a:pt x="1744093" y="174409"/>
                    </a:cubicBezTo>
                    <a:lnTo>
                      <a:pt x="1744093" y="2349716"/>
                    </a:lnTo>
                    <a:cubicBezTo>
                      <a:pt x="1744093" y="2446039"/>
                      <a:pt x="1666007" y="2524125"/>
                      <a:pt x="1569684" y="2524125"/>
                    </a:cubicBezTo>
                    <a:lnTo>
                      <a:pt x="174409" y="2524125"/>
                    </a:lnTo>
                    <a:cubicBezTo>
                      <a:pt x="78086" y="2524125"/>
                      <a:pt x="0" y="2446039"/>
                      <a:pt x="0" y="2349716"/>
                    </a:cubicBezTo>
                    <a:lnTo>
                      <a:pt x="0" y="174409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6200" tIns="76200" rIns="76200" bIns="1843088" spcCol="1270" anchor="ctr"/>
              <a:lstStyle/>
              <a:p>
                <a:pPr algn="ctr" defTabSz="88900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任意多边形 34"/>
              <p:cNvSpPr/>
              <p:nvPr/>
            </p:nvSpPr>
            <p:spPr>
              <a:xfrm>
                <a:off x="1081207" y="2903619"/>
                <a:ext cx="1395274" cy="823133"/>
              </a:xfrm>
              <a:custGeom>
                <a:avLst/>
                <a:gdLst>
                  <a:gd name="connsiteX0" fmla="*/ 0 w 1395274"/>
                  <a:gd name="connsiteY0" fmla="*/ 36771 h 367711"/>
                  <a:gd name="connsiteX1" fmla="*/ 36771 w 1395274"/>
                  <a:gd name="connsiteY1" fmla="*/ 0 h 367711"/>
                  <a:gd name="connsiteX2" fmla="*/ 1358503 w 1395274"/>
                  <a:gd name="connsiteY2" fmla="*/ 0 h 367711"/>
                  <a:gd name="connsiteX3" fmla="*/ 1395274 w 1395274"/>
                  <a:gd name="connsiteY3" fmla="*/ 36771 h 367711"/>
                  <a:gd name="connsiteX4" fmla="*/ 1395274 w 1395274"/>
                  <a:gd name="connsiteY4" fmla="*/ 330940 h 367711"/>
                  <a:gd name="connsiteX5" fmla="*/ 1358503 w 1395274"/>
                  <a:gd name="connsiteY5" fmla="*/ 367711 h 367711"/>
                  <a:gd name="connsiteX6" fmla="*/ 36771 w 1395274"/>
                  <a:gd name="connsiteY6" fmla="*/ 367711 h 367711"/>
                  <a:gd name="connsiteX7" fmla="*/ 0 w 1395274"/>
                  <a:gd name="connsiteY7" fmla="*/ 330940 h 367711"/>
                  <a:gd name="connsiteX8" fmla="*/ 0 w 1395274"/>
                  <a:gd name="connsiteY8" fmla="*/ 36771 h 36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5274" h="367711">
                    <a:moveTo>
                      <a:pt x="0" y="36771"/>
                    </a:moveTo>
                    <a:cubicBezTo>
                      <a:pt x="0" y="16463"/>
                      <a:pt x="16463" y="0"/>
                      <a:pt x="36771" y="0"/>
                    </a:cubicBezTo>
                    <a:lnTo>
                      <a:pt x="1358503" y="0"/>
                    </a:lnTo>
                    <a:cubicBezTo>
                      <a:pt x="1378811" y="0"/>
                      <a:pt x="1395274" y="16463"/>
                      <a:pt x="1395274" y="36771"/>
                    </a:cubicBezTo>
                    <a:lnTo>
                      <a:pt x="1395274" y="330940"/>
                    </a:lnTo>
                    <a:cubicBezTo>
                      <a:pt x="1395274" y="351248"/>
                      <a:pt x="1378811" y="367711"/>
                      <a:pt x="1358503" y="367711"/>
                    </a:cubicBezTo>
                    <a:lnTo>
                      <a:pt x="36771" y="367711"/>
                    </a:lnTo>
                    <a:cubicBezTo>
                      <a:pt x="16463" y="367711"/>
                      <a:pt x="0" y="351248"/>
                      <a:pt x="0" y="330940"/>
                    </a:cubicBezTo>
                    <a:lnTo>
                      <a:pt x="0" y="36771"/>
                    </a:lnTo>
                    <a:close/>
                  </a:path>
                </a:pathLst>
              </a:custGeom>
              <a:solidFill>
                <a:schemeClr val="bg1">
                  <a:alpha val="30000"/>
                </a:schemeClr>
              </a:solidFill>
              <a:scene3d>
                <a:camera prst="orthographicFront"/>
                <a:lightRig rig="flat" dir="t"/>
              </a:scene3d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  <p:txBody>
              <a:bodyPr lIns="41250" tIns="33630" rIns="41250" bIns="33630" spcCol="1270" anchor="ctr"/>
              <a:lstStyle/>
              <a:p>
                <a:pPr algn="ctr" defTabSz="53340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使用向量来存储卡片组合，并输出结果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5902481" y="2790232"/>
              <a:ext cx="126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存储策略</a:t>
              </a: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48137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 bwMode="auto">
          <a:xfrm>
            <a:off x="3566273" y="2101850"/>
            <a:ext cx="2888316" cy="939800"/>
            <a:chOff x="2866758" y="2019402"/>
            <a:chExt cx="2888450" cy="939618"/>
          </a:xfrm>
        </p:grpSpPr>
        <p:sp>
          <p:nvSpPr>
            <p:cNvPr id="48135" name="文本框 12"/>
            <p:cNvSpPr txBox="1">
              <a:spLocks noChangeArrowheads="1"/>
            </p:cNvSpPr>
            <p:nvPr/>
          </p:nvSpPr>
          <p:spPr bwMode="auto">
            <a:xfrm>
              <a:off x="2866758" y="2251134"/>
              <a:ext cx="288845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详细设计</a:t>
              </a:r>
            </a:p>
          </p:txBody>
        </p:sp>
        <p:sp>
          <p:nvSpPr>
            <p:cNvPr id="48136" name="文本框 14"/>
            <p:cNvSpPr txBox="1">
              <a:spLocks noChangeArrowheads="1"/>
            </p:cNvSpPr>
            <p:nvPr/>
          </p:nvSpPr>
          <p:spPr bwMode="auto">
            <a:xfrm>
              <a:off x="3229670" y="2019402"/>
              <a:ext cx="16160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FOUR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2628060" y="202723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</a:p>
        </p:txBody>
      </p:sp>
      <p:grpSp>
        <p:nvGrpSpPr>
          <p:cNvPr id="33" name="组合 32"/>
          <p:cNvGrpSpPr/>
          <p:nvPr/>
        </p:nvGrpSpPr>
        <p:grpSpPr bwMode="auto">
          <a:xfrm>
            <a:off x="642938" y="1257300"/>
            <a:ext cx="1760537" cy="3087968"/>
            <a:chOff x="1419709" y="1270654"/>
            <a:chExt cx="1213553" cy="2354901"/>
          </a:xfrm>
        </p:grpSpPr>
        <p:sp>
          <p:nvSpPr>
            <p:cNvPr id="34" name="圆角矩形 33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1551376" y="1411885"/>
              <a:ext cx="950219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1505018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5627" name="矩形 261"/>
            <p:cNvSpPr>
              <a:spLocks noChangeArrowheads="1"/>
            </p:cNvSpPr>
            <p:nvPr/>
          </p:nvSpPr>
          <p:spPr bwMode="auto">
            <a:xfrm>
              <a:off x="1751173" y="1949509"/>
              <a:ext cx="634269" cy="211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全局变量</a:t>
              </a:r>
            </a:p>
          </p:txBody>
        </p:sp>
        <p:sp>
          <p:nvSpPr>
            <p:cNvPr id="25628" name="Text Box 39"/>
            <p:cNvSpPr txBox="1">
              <a:spLocks noChangeArrowheads="1"/>
            </p:cNvSpPr>
            <p:nvPr/>
          </p:nvSpPr>
          <p:spPr bwMode="auto">
            <a:xfrm>
              <a:off x="1483389" y="2448104"/>
              <a:ext cx="1086190" cy="974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定义了全局变量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，分别表示卡片数量和最大数值。声明了全局变量</a:t>
              </a:r>
              <a:r>
                <a:rPr lang="en-US" altLang="zh-CN" sz="11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ans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作为保存可以完成任务的卡片组合的向量。</a:t>
              </a:r>
            </a:p>
            <a:p>
              <a:pPr algn="ctr" eaLnBrk="1" hangingPunct="1"/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2637245" y="1257301"/>
            <a:ext cx="1760537" cy="3087968"/>
            <a:chOff x="3156432" y="1270654"/>
            <a:chExt cx="1213553" cy="2354901"/>
          </a:xfrm>
        </p:grpSpPr>
        <p:sp>
          <p:nvSpPr>
            <p:cNvPr id="41" name="圆角矩形 40"/>
            <p:cNvSpPr/>
            <p:nvPr/>
          </p:nvSpPr>
          <p:spPr bwMode="auto">
            <a:xfrm rot="5400000">
              <a:off x="2585758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3288099" y="1411885"/>
              <a:ext cx="950219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3241741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5622" name="矩形 261"/>
            <p:cNvSpPr>
              <a:spLocks noChangeArrowheads="1"/>
            </p:cNvSpPr>
            <p:nvPr/>
          </p:nvSpPr>
          <p:spPr bwMode="auto">
            <a:xfrm>
              <a:off x="3484454" y="1956120"/>
              <a:ext cx="527289" cy="211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2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gcd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  <p:sp>
          <p:nvSpPr>
            <p:cNvPr id="25623" name="Text Box 39"/>
            <p:cNvSpPr txBox="1">
              <a:spLocks noChangeArrowheads="1"/>
            </p:cNvSpPr>
            <p:nvPr/>
          </p:nvSpPr>
          <p:spPr bwMode="auto">
            <a:xfrm>
              <a:off x="3222455" y="2638857"/>
              <a:ext cx="1086190" cy="586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用于计算两个数的最大公约数，采用递归方式实现欧几里德算法。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 bwMode="auto">
          <a:xfrm>
            <a:off x="4631552" y="1257300"/>
            <a:ext cx="1758235" cy="3087968"/>
            <a:chOff x="4896956" y="1270654"/>
            <a:chExt cx="1213553" cy="2354901"/>
          </a:xfrm>
        </p:grpSpPr>
        <p:sp>
          <p:nvSpPr>
            <p:cNvPr id="68" name="圆角矩形 67"/>
            <p:cNvSpPr/>
            <p:nvPr/>
          </p:nvSpPr>
          <p:spPr bwMode="auto">
            <a:xfrm rot="5400000">
              <a:off x="4326282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5028794" y="1411885"/>
              <a:ext cx="949875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Text Box 39"/>
            <p:cNvSpPr txBox="1">
              <a:spLocks noChangeArrowheads="1"/>
            </p:cNvSpPr>
            <p:nvPr/>
          </p:nvSpPr>
          <p:spPr bwMode="auto">
            <a:xfrm>
              <a:off x="4982265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5617" name="矩形 261"/>
            <p:cNvSpPr>
              <a:spLocks noChangeArrowheads="1"/>
            </p:cNvSpPr>
            <p:nvPr/>
          </p:nvSpPr>
          <p:spPr bwMode="auto">
            <a:xfrm>
              <a:off x="5231870" y="1950724"/>
              <a:ext cx="492574" cy="211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2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dfs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  <p:sp>
          <p:nvSpPr>
            <p:cNvPr id="25618" name="Text Box 39"/>
            <p:cNvSpPr txBox="1">
              <a:spLocks noChangeArrowheads="1"/>
            </p:cNvSpPr>
            <p:nvPr/>
          </p:nvSpPr>
          <p:spPr bwMode="auto">
            <a:xfrm>
              <a:off x="4960636" y="2653327"/>
              <a:ext cx="1086190" cy="45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zh-CN" altLang="en-US" sz="11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递归的深度优先搜索函数，用于生成所有可能的卡片组合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6619067" y="1257301"/>
            <a:ext cx="1758235" cy="3087968"/>
            <a:chOff x="6590610" y="1270654"/>
            <a:chExt cx="1213553" cy="2354901"/>
          </a:xfrm>
        </p:grpSpPr>
        <p:sp>
          <p:nvSpPr>
            <p:cNvPr id="74" name="圆角矩形 73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noFill/>
            <a:ln w="349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6722449" y="1411885"/>
              <a:ext cx="949875" cy="9489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 Box 39"/>
            <p:cNvSpPr txBox="1">
              <a:spLocks noChangeArrowheads="1"/>
            </p:cNvSpPr>
            <p:nvPr/>
          </p:nvSpPr>
          <p:spPr bwMode="auto">
            <a:xfrm>
              <a:off x="6675919" y="1355957"/>
              <a:ext cx="1042932" cy="7386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612" name="矩形 261"/>
            <p:cNvSpPr>
              <a:spLocks noChangeArrowheads="1"/>
            </p:cNvSpPr>
            <p:nvPr/>
          </p:nvSpPr>
          <p:spPr bwMode="auto">
            <a:xfrm>
              <a:off x="6940261" y="1949508"/>
              <a:ext cx="592151" cy="211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  <p:sp>
          <p:nvSpPr>
            <p:cNvPr id="25613" name="Text Box 39"/>
            <p:cNvSpPr txBox="1">
              <a:spLocks noChangeArrowheads="1"/>
            </p:cNvSpPr>
            <p:nvPr/>
          </p:nvSpPr>
          <p:spPr bwMode="auto">
            <a:xfrm>
              <a:off x="6654290" y="2679847"/>
              <a:ext cx="1086190" cy="328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zh-CN" altLang="en-US" sz="11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程序的入口，负责用户输入和输出结果</a:t>
              </a:r>
              <a:endPara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6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666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66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66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1671875" y="365125"/>
            <a:ext cx="6435725" cy="296273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头文件和命名空间：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代码中包含了</a:t>
            </a: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&lt;iostream&gt;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&lt;vector&gt;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头文件，用于输入输出和使用向量容器。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来避免在代码中频繁使用</a:t>
            </a: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全局变量：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定义了全局变量</a:t>
            </a: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，分别表示卡片数量和最大数值。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声明了全局变量</a:t>
            </a:r>
            <a:r>
              <a:rPr lang="en-US" altLang="zh-CN" sz="14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作为保存可以完成任务的卡片组合的向量。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14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14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函数用于计算两个数的最大公约数，采用递归方式实现欧几里德算法。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3482424"/>
            <a:ext cx="5705023" cy="1520912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477044" y="1063140"/>
            <a:ext cx="3006053" cy="3383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12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12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函数是递归的深度优先搜索函数，用于生成所有可能的卡片组合。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参数来表示当前递归的层数，当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+ 1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时，达到指定深度。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now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向量用于保存当前的卡片组合。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在每一层递归中，从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遍历可能的卡片数值，将其添加到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向量中，然后递归调用下一层。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在达到指定深度时，判断卡片组合是否可以完成任务，如果可以则将其添加到</a:t>
            </a:r>
            <a:r>
              <a:rPr lang="en-US" altLang="zh-CN" sz="12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向量中。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939" y="1671950"/>
            <a:ext cx="4219575" cy="24003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477044" y="1216653"/>
            <a:ext cx="2953521" cy="3106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main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main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函数是程序的入口，负责用户输入和输出结果。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用户需要输入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的值，表示卡片数量和最大数值。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创建一个向量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，初始将最大数值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添加到向量中，并调用</a:t>
            </a:r>
            <a:r>
              <a:rPr lang="en-US" altLang="zh-CN" sz="12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dfs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函数开始搜索。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输出可以完成任务的卡片数</a:t>
            </a:r>
            <a:r>
              <a:rPr lang="en-US" altLang="zh-CN" sz="12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ans.size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使用循环遍历</a:t>
            </a:r>
            <a:r>
              <a:rPr lang="en-US" altLang="zh-CN" sz="1200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向量中的卡片组合，并输出每个卡片的具体组合。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186" y="1415056"/>
            <a:ext cx="3901397" cy="2714722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28947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时间复杂度和空间复杂度分析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12BA47-EDCF-4CEF-9673-D19737C54DA8}"/>
              </a:ext>
            </a:extLst>
          </p:cNvPr>
          <p:cNvSpPr txBox="1"/>
          <p:nvPr/>
        </p:nvSpPr>
        <p:spPr>
          <a:xfrm>
            <a:off x="773723" y="1112627"/>
            <a:ext cx="5786937" cy="338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A7ABD7-E037-40C9-93A6-E01E2F755AA3}"/>
              </a:ext>
            </a:extLst>
          </p:cNvPr>
          <p:cNvSpPr txBox="1"/>
          <p:nvPr/>
        </p:nvSpPr>
        <p:spPr>
          <a:xfrm>
            <a:off x="311150" y="879981"/>
            <a:ext cx="8095317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时间复杂度分析：</a:t>
            </a:r>
          </a:p>
          <a:p>
            <a:pPr algn="just"/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1.int </a:t>
            </a:r>
            <a:r>
              <a:rPr lang="en-US" altLang="zh-CN" sz="1100" kern="100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(int a, int b)</a:t>
            </a:r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函数使用辗转相除法来计算最大公约数。由于递归调用，其时间复杂度为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O(log(max(a, b)))</a:t>
            </a:r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是输入的两个数字</a:t>
            </a:r>
            <a:endParaRPr lang="en-US" altLang="zh-CN" sz="1100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100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2.void </a:t>
            </a:r>
            <a:r>
              <a:rPr lang="en-US" altLang="zh-CN" sz="1100" kern="100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dfs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(int dep, vector&lt;int&gt; now)</a:t>
            </a:r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函数是深度优先搜索的实现。它通过递归来穷举所有可能的卡片选择。由于每张卡片有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种选择，共有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n </a:t>
            </a:r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张卡片，因此递归树的节点总数为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O(</a:t>
            </a:r>
            <a:r>
              <a:rPr lang="en-US" altLang="zh-CN" sz="1100" kern="100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mn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。在每个递归调用中，执行一些常数时间的操作。因此，该函数的时间复杂度为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O(</a:t>
            </a:r>
            <a:r>
              <a:rPr lang="en-US" altLang="zh-CN" sz="1100" kern="100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mn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zh-CN" altLang="zh-CN" sz="1100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3.int main()</a:t>
            </a:r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函数中的其他部分包括输入、输出和函数调用。这些操作的时间复杂度可以忽略不计，对整体时间复杂度没有影响</a:t>
            </a:r>
            <a:endParaRPr lang="en-US" altLang="zh-CN" sz="1100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100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综上所述，整个代码的时间复杂度为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O(</a:t>
            </a:r>
            <a:r>
              <a:rPr lang="en-US" altLang="zh-CN" sz="1100" kern="100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mn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1100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100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空间复杂度分析：</a:t>
            </a:r>
          </a:p>
          <a:p>
            <a:pPr algn="just"/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代码中使用了一些变量和数据结构：</a:t>
            </a:r>
          </a:p>
          <a:p>
            <a:pPr algn="just"/>
            <a:r>
              <a:rPr lang="en-US" altLang="zh-CN" sz="11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是输入的整数，占用常数级别的空间</a:t>
            </a:r>
            <a:endParaRPr lang="en-US" altLang="zh-CN" sz="1100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100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vector&lt;vector&lt;int&gt;&gt;</a:t>
            </a:r>
            <a:r>
              <a:rPr lang="en-US" altLang="zh-CN" sz="1100" kern="100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ans</a:t>
            </a:r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是一个二维向量，用于存储满足条件的卡片组合。其大小取决于解的个数，最坏情况下为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O(</a:t>
            </a:r>
            <a:r>
              <a:rPr lang="en-US" altLang="zh-CN" sz="1100" kern="100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mn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zh-CN" altLang="zh-CN" sz="1100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vector&lt;int&gt; now</a:t>
            </a:r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是一个向量，用于存储当前选择的卡片。其大小最大为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n+1</a:t>
            </a:r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O(n)</a:t>
            </a:r>
          </a:p>
          <a:p>
            <a:pPr algn="just"/>
            <a:endParaRPr lang="zh-CN" altLang="zh-CN" sz="1100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递归调用</a:t>
            </a:r>
            <a:r>
              <a:rPr lang="en-US" altLang="zh-CN" sz="1100" kern="100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dfs</a:t>
            </a:r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函数会生成函数调用栈，其深度取决于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n </a:t>
            </a:r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的值，最坏情况下为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O(n)</a:t>
            </a:r>
            <a:endParaRPr lang="zh-CN" altLang="zh-CN" sz="1100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endParaRPr lang="zh-CN" altLang="zh-CN" sz="1100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综上所述，整个代码的空间复杂度为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O(</a:t>
            </a:r>
            <a:r>
              <a:rPr lang="en-US" altLang="zh-CN" sz="1100" kern="100" dirty="0" err="1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mn</a:t>
            </a:r>
            <a:r>
              <a:rPr lang="en-US" altLang="zh-CN" sz="11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1100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48137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 bwMode="auto">
          <a:xfrm>
            <a:off x="3680573" y="2039471"/>
            <a:ext cx="2888316" cy="939663"/>
            <a:chOff x="2866758" y="2019402"/>
            <a:chExt cx="2888450" cy="939481"/>
          </a:xfrm>
        </p:grpSpPr>
        <p:sp>
          <p:nvSpPr>
            <p:cNvPr id="48135" name="文本框 12"/>
            <p:cNvSpPr txBox="1">
              <a:spLocks noChangeArrowheads="1"/>
            </p:cNvSpPr>
            <p:nvPr/>
          </p:nvSpPr>
          <p:spPr bwMode="auto">
            <a:xfrm>
              <a:off x="2866758" y="2251134"/>
              <a:ext cx="2888450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代码演示</a:t>
              </a:r>
            </a:p>
          </p:txBody>
        </p:sp>
        <p:sp>
          <p:nvSpPr>
            <p:cNvPr id="48136" name="文本框 14"/>
            <p:cNvSpPr txBox="1">
              <a:spLocks noChangeArrowheads="1"/>
            </p:cNvSpPr>
            <p:nvPr/>
          </p:nvSpPr>
          <p:spPr bwMode="auto">
            <a:xfrm>
              <a:off x="3229670" y="2019402"/>
              <a:ext cx="161602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FIVE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2742360" y="1964859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119073" y="2251134"/>
              <a:ext cx="749300" cy="509588"/>
              <a:chOff x="3897313" y="2016126"/>
              <a:chExt cx="749300" cy="509588"/>
            </a:xfrm>
            <a:solidFill>
              <a:schemeClr val="bg1"/>
            </a:solidFill>
          </p:grpSpPr>
          <p:sp>
            <p:nvSpPr>
              <p:cNvPr id="25" name="Freeform 8"/>
              <p:cNvSpPr>
                <a:spLocks noEditPoints="1"/>
              </p:cNvSpPr>
              <p:nvPr/>
            </p:nvSpPr>
            <p:spPr bwMode="auto">
              <a:xfrm>
                <a:off x="3897313" y="2016126"/>
                <a:ext cx="749300" cy="509588"/>
              </a:xfrm>
              <a:custGeom>
                <a:avLst/>
                <a:gdLst>
                  <a:gd name="T0" fmla="*/ 627 w 631"/>
                  <a:gd name="T1" fmla="*/ 44 h 429"/>
                  <a:gd name="T2" fmla="*/ 469 w 631"/>
                  <a:gd name="T3" fmla="*/ 0 h 429"/>
                  <a:gd name="T4" fmla="*/ 315 w 631"/>
                  <a:gd name="T5" fmla="*/ 41 h 429"/>
                  <a:gd name="T6" fmla="*/ 168 w 631"/>
                  <a:gd name="T7" fmla="*/ 0 h 429"/>
                  <a:gd name="T8" fmla="*/ 3 w 631"/>
                  <a:gd name="T9" fmla="*/ 44 h 429"/>
                  <a:gd name="T10" fmla="*/ 0 w 631"/>
                  <a:gd name="T11" fmla="*/ 52 h 429"/>
                  <a:gd name="T12" fmla="*/ 0 w 631"/>
                  <a:gd name="T13" fmla="*/ 412 h 429"/>
                  <a:gd name="T14" fmla="*/ 23 w 631"/>
                  <a:gd name="T15" fmla="*/ 429 h 429"/>
                  <a:gd name="T16" fmla="*/ 313 w 631"/>
                  <a:gd name="T17" fmla="*/ 429 h 429"/>
                  <a:gd name="T18" fmla="*/ 608 w 631"/>
                  <a:gd name="T19" fmla="*/ 429 h 429"/>
                  <a:gd name="T20" fmla="*/ 631 w 631"/>
                  <a:gd name="T21" fmla="*/ 413 h 429"/>
                  <a:gd name="T22" fmla="*/ 631 w 631"/>
                  <a:gd name="T23" fmla="*/ 52 h 429"/>
                  <a:gd name="T24" fmla="*/ 627 w 631"/>
                  <a:gd name="T25" fmla="*/ 44 h 429"/>
                  <a:gd name="T26" fmla="*/ 304 w 631"/>
                  <a:gd name="T27" fmla="*/ 60 h 429"/>
                  <a:gd name="T28" fmla="*/ 304 w 631"/>
                  <a:gd name="T29" fmla="*/ 393 h 429"/>
                  <a:gd name="T30" fmla="*/ 167 w 631"/>
                  <a:gd name="T31" fmla="*/ 355 h 429"/>
                  <a:gd name="T32" fmla="*/ 40 w 631"/>
                  <a:gd name="T33" fmla="*/ 380 h 429"/>
                  <a:gd name="T34" fmla="*/ 40 w 631"/>
                  <a:gd name="T35" fmla="*/ 46 h 429"/>
                  <a:gd name="T36" fmla="*/ 169 w 631"/>
                  <a:gd name="T37" fmla="*/ 21 h 429"/>
                  <a:gd name="T38" fmla="*/ 304 w 631"/>
                  <a:gd name="T39" fmla="*/ 60 h 429"/>
                  <a:gd name="T40" fmla="*/ 590 w 631"/>
                  <a:gd name="T41" fmla="*/ 45 h 429"/>
                  <a:gd name="T42" fmla="*/ 590 w 631"/>
                  <a:gd name="T43" fmla="*/ 381 h 429"/>
                  <a:gd name="T44" fmla="*/ 462 w 631"/>
                  <a:gd name="T45" fmla="*/ 359 h 429"/>
                  <a:gd name="T46" fmla="*/ 323 w 631"/>
                  <a:gd name="T47" fmla="*/ 394 h 429"/>
                  <a:gd name="T48" fmla="*/ 323 w 631"/>
                  <a:gd name="T49" fmla="*/ 61 h 429"/>
                  <a:gd name="T50" fmla="*/ 469 w 631"/>
                  <a:gd name="T51" fmla="*/ 21 h 429"/>
                  <a:gd name="T52" fmla="*/ 590 w 631"/>
                  <a:gd name="T53" fmla="*/ 45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31" h="429">
                    <a:moveTo>
                      <a:pt x="627" y="44"/>
                    </a:moveTo>
                    <a:cubicBezTo>
                      <a:pt x="593" y="16"/>
                      <a:pt x="534" y="0"/>
                      <a:pt x="469" y="0"/>
                    </a:cubicBezTo>
                    <a:cubicBezTo>
                      <a:pt x="407" y="0"/>
                      <a:pt x="350" y="15"/>
                      <a:pt x="315" y="41"/>
                    </a:cubicBezTo>
                    <a:cubicBezTo>
                      <a:pt x="288" y="15"/>
                      <a:pt x="234" y="0"/>
                      <a:pt x="168" y="0"/>
                    </a:cubicBezTo>
                    <a:cubicBezTo>
                      <a:pt x="100" y="0"/>
                      <a:pt x="37" y="17"/>
                      <a:pt x="3" y="44"/>
                    </a:cubicBezTo>
                    <a:cubicBezTo>
                      <a:pt x="1" y="46"/>
                      <a:pt x="0" y="49"/>
                      <a:pt x="0" y="52"/>
                    </a:cubicBezTo>
                    <a:cubicBezTo>
                      <a:pt x="0" y="412"/>
                      <a:pt x="0" y="412"/>
                      <a:pt x="0" y="412"/>
                    </a:cubicBezTo>
                    <a:cubicBezTo>
                      <a:pt x="0" y="419"/>
                      <a:pt x="9" y="429"/>
                      <a:pt x="23" y="429"/>
                    </a:cubicBezTo>
                    <a:cubicBezTo>
                      <a:pt x="313" y="429"/>
                      <a:pt x="313" y="429"/>
                      <a:pt x="313" y="429"/>
                    </a:cubicBezTo>
                    <a:cubicBezTo>
                      <a:pt x="314" y="429"/>
                      <a:pt x="608" y="429"/>
                      <a:pt x="608" y="429"/>
                    </a:cubicBezTo>
                    <a:cubicBezTo>
                      <a:pt x="618" y="429"/>
                      <a:pt x="631" y="424"/>
                      <a:pt x="631" y="413"/>
                    </a:cubicBezTo>
                    <a:cubicBezTo>
                      <a:pt x="631" y="52"/>
                      <a:pt x="631" y="52"/>
                      <a:pt x="631" y="52"/>
                    </a:cubicBezTo>
                    <a:cubicBezTo>
                      <a:pt x="631" y="49"/>
                      <a:pt x="630" y="46"/>
                      <a:pt x="627" y="44"/>
                    </a:cubicBezTo>
                    <a:close/>
                    <a:moveTo>
                      <a:pt x="304" y="60"/>
                    </a:moveTo>
                    <a:cubicBezTo>
                      <a:pt x="304" y="66"/>
                      <a:pt x="304" y="393"/>
                      <a:pt x="304" y="393"/>
                    </a:cubicBezTo>
                    <a:cubicBezTo>
                      <a:pt x="275" y="369"/>
                      <a:pt x="227" y="355"/>
                      <a:pt x="167" y="355"/>
                    </a:cubicBezTo>
                    <a:cubicBezTo>
                      <a:pt x="120" y="355"/>
                      <a:pt x="75" y="364"/>
                      <a:pt x="40" y="380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85" y="21"/>
                      <a:pt x="169" y="21"/>
                    </a:cubicBezTo>
                    <a:cubicBezTo>
                      <a:pt x="266" y="21"/>
                      <a:pt x="304" y="58"/>
                      <a:pt x="304" y="60"/>
                    </a:cubicBezTo>
                    <a:close/>
                    <a:moveTo>
                      <a:pt x="590" y="45"/>
                    </a:moveTo>
                    <a:cubicBezTo>
                      <a:pt x="590" y="381"/>
                      <a:pt x="590" y="381"/>
                      <a:pt x="590" y="381"/>
                    </a:cubicBezTo>
                    <a:cubicBezTo>
                      <a:pt x="554" y="366"/>
                      <a:pt x="505" y="359"/>
                      <a:pt x="462" y="359"/>
                    </a:cubicBezTo>
                    <a:cubicBezTo>
                      <a:pt x="401" y="359"/>
                      <a:pt x="352" y="371"/>
                      <a:pt x="323" y="394"/>
                    </a:cubicBezTo>
                    <a:cubicBezTo>
                      <a:pt x="323" y="61"/>
                      <a:pt x="323" y="61"/>
                      <a:pt x="323" y="61"/>
                    </a:cubicBezTo>
                    <a:cubicBezTo>
                      <a:pt x="323" y="61"/>
                      <a:pt x="368" y="21"/>
                      <a:pt x="469" y="21"/>
                    </a:cubicBezTo>
                    <a:cubicBezTo>
                      <a:pt x="547" y="21"/>
                      <a:pt x="590" y="45"/>
                      <a:pt x="590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24"/>
              <p:cNvSpPr/>
              <p:nvPr/>
            </p:nvSpPr>
            <p:spPr bwMode="auto">
              <a:xfrm>
                <a:off x="3992563" y="2085976"/>
                <a:ext cx="228600" cy="52388"/>
              </a:xfrm>
              <a:custGeom>
                <a:avLst/>
                <a:gdLst>
                  <a:gd name="T0" fmla="*/ 184 w 192"/>
                  <a:gd name="T1" fmla="*/ 44 h 44"/>
                  <a:gd name="T2" fmla="*/ 180 w 192"/>
                  <a:gd name="T3" fmla="*/ 43 h 44"/>
                  <a:gd name="T4" fmla="*/ 10 w 192"/>
                  <a:gd name="T5" fmla="*/ 32 h 44"/>
                  <a:gd name="T6" fmla="*/ 1 w 192"/>
                  <a:gd name="T7" fmla="*/ 27 h 44"/>
                  <a:gd name="T8" fmla="*/ 6 w 192"/>
                  <a:gd name="T9" fmla="*/ 19 h 44"/>
                  <a:gd name="T10" fmla="*/ 188 w 192"/>
                  <a:gd name="T11" fmla="*/ 31 h 44"/>
                  <a:gd name="T12" fmla="*/ 190 w 192"/>
                  <a:gd name="T13" fmla="*/ 41 h 44"/>
                  <a:gd name="T14" fmla="*/ 184 w 192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4">
                    <a:moveTo>
                      <a:pt x="184" y="44"/>
                    </a:moveTo>
                    <a:cubicBezTo>
                      <a:pt x="183" y="44"/>
                      <a:pt x="181" y="44"/>
                      <a:pt x="180" y="43"/>
                    </a:cubicBezTo>
                    <a:cubicBezTo>
                      <a:pt x="150" y="23"/>
                      <a:pt x="83" y="12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5"/>
                      <a:pt x="188" y="31"/>
                    </a:cubicBezTo>
                    <a:cubicBezTo>
                      <a:pt x="191" y="33"/>
                      <a:pt x="192" y="38"/>
                      <a:pt x="190" y="41"/>
                    </a:cubicBezTo>
                    <a:cubicBezTo>
                      <a:pt x="189" y="43"/>
                      <a:pt x="186" y="44"/>
                      <a:pt x="184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25"/>
              <p:cNvSpPr/>
              <p:nvPr/>
            </p:nvSpPr>
            <p:spPr bwMode="auto">
              <a:xfrm>
                <a:off x="3992563" y="2151063"/>
                <a:ext cx="228600" cy="50800"/>
              </a:xfrm>
              <a:custGeom>
                <a:avLst/>
                <a:gdLst>
                  <a:gd name="T0" fmla="*/ 184 w 192"/>
                  <a:gd name="T1" fmla="*/ 43 h 43"/>
                  <a:gd name="T2" fmla="*/ 180 w 192"/>
                  <a:gd name="T3" fmla="*/ 42 h 43"/>
                  <a:gd name="T4" fmla="*/ 10 w 192"/>
                  <a:gd name="T5" fmla="*/ 32 h 43"/>
                  <a:gd name="T6" fmla="*/ 1 w 192"/>
                  <a:gd name="T7" fmla="*/ 27 h 43"/>
                  <a:gd name="T8" fmla="*/ 6 w 192"/>
                  <a:gd name="T9" fmla="*/ 19 h 43"/>
                  <a:gd name="T10" fmla="*/ 188 w 192"/>
                  <a:gd name="T11" fmla="*/ 30 h 43"/>
                  <a:gd name="T12" fmla="*/ 190 w 192"/>
                  <a:gd name="T13" fmla="*/ 40 h 43"/>
                  <a:gd name="T14" fmla="*/ 184 w 192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43">
                    <a:moveTo>
                      <a:pt x="184" y="43"/>
                    </a:moveTo>
                    <a:cubicBezTo>
                      <a:pt x="183" y="43"/>
                      <a:pt x="181" y="43"/>
                      <a:pt x="180" y="42"/>
                    </a:cubicBezTo>
                    <a:cubicBezTo>
                      <a:pt x="150" y="23"/>
                      <a:pt x="84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9"/>
                    </a:cubicBezTo>
                    <a:cubicBezTo>
                      <a:pt x="73" y="0"/>
                      <a:pt x="148" y="4"/>
                      <a:pt x="188" y="30"/>
                    </a:cubicBezTo>
                    <a:cubicBezTo>
                      <a:pt x="191" y="32"/>
                      <a:pt x="192" y="37"/>
                      <a:pt x="190" y="40"/>
                    </a:cubicBezTo>
                    <a:cubicBezTo>
                      <a:pt x="188" y="42"/>
                      <a:pt x="186" y="43"/>
                      <a:pt x="184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26"/>
              <p:cNvSpPr/>
              <p:nvPr/>
            </p:nvSpPr>
            <p:spPr bwMode="auto">
              <a:xfrm>
                <a:off x="3992563" y="2214563"/>
                <a:ext cx="230187" cy="50800"/>
              </a:xfrm>
              <a:custGeom>
                <a:avLst/>
                <a:gdLst>
                  <a:gd name="T0" fmla="*/ 185 w 193"/>
                  <a:gd name="T1" fmla="*/ 43 h 43"/>
                  <a:gd name="T2" fmla="*/ 181 w 193"/>
                  <a:gd name="T3" fmla="*/ 42 h 43"/>
                  <a:gd name="T4" fmla="*/ 10 w 193"/>
                  <a:gd name="T5" fmla="*/ 32 h 43"/>
                  <a:gd name="T6" fmla="*/ 1 w 193"/>
                  <a:gd name="T7" fmla="*/ 27 h 43"/>
                  <a:gd name="T8" fmla="*/ 6 w 193"/>
                  <a:gd name="T9" fmla="*/ 18 h 43"/>
                  <a:gd name="T10" fmla="*/ 189 w 193"/>
                  <a:gd name="T11" fmla="*/ 30 h 43"/>
                  <a:gd name="T12" fmla="*/ 191 w 193"/>
                  <a:gd name="T13" fmla="*/ 40 h 43"/>
                  <a:gd name="T14" fmla="*/ 185 w 193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3" h="43">
                    <a:moveTo>
                      <a:pt x="185" y="43"/>
                    </a:moveTo>
                    <a:cubicBezTo>
                      <a:pt x="184" y="43"/>
                      <a:pt x="182" y="43"/>
                      <a:pt x="181" y="42"/>
                    </a:cubicBezTo>
                    <a:cubicBezTo>
                      <a:pt x="151" y="22"/>
                      <a:pt x="85" y="11"/>
                      <a:pt x="10" y="32"/>
                    </a:cubicBezTo>
                    <a:cubicBezTo>
                      <a:pt x="6" y="33"/>
                      <a:pt x="2" y="31"/>
                      <a:pt x="1" y="27"/>
                    </a:cubicBezTo>
                    <a:cubicBezTo>
                      <a:pt x="0" y="23"/>
                      <a:pt x="2" y="20"/>
                      <a:pt x="6" y="18"/>
                    </a:cubicBezTo>
                    <a:cubicBezTo>
                      <a:pt x="74" y="0"/>
                      <a:pt x="149" y="4"/>
                      <a:pt x="189" y="30"/>
                    </a:cubicBezTo>
                    <a:cubicBezTo>
                      <a:pt x="192" y="32"/>
                      <a:pt x="193" y="37"/>
                      <a:pt x="191" y="40"/>
                    </a:cubicBezTo>
                    <a:cubicBezTo>
                      <a:pt x="190" y="42"/>
                      <a:pt x="187" y="43"/>
                      <a:pt x="185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27"/>
              <p:cNvSpPr/>
              <p:nvPr/>
            </p:nvSpPr>
            <p:spPr bwMode="auto">
              <a:xfrm>
                <a:off x="3992563" y="2278063"/>
                <a:ext cx="230187" cy="52388"/>
              </a:xfrm>
              <a:custGeom>
                <a:avLst/>
                <a:gdLst>
                  <a:gd name="T0" fmla="*/ 186 w 194"/>
                  <a:gd name="T1" fmla="*/ 44 h 44"/>
                  <a:gd name="T2" fmla="*/ 182 w 194"/>
                  <a:gd name="T3" fmla="*/ 43 h 44"/>
                  <a:gd name="T4" fmla="*/ 10 w 194"/>
                  <a:gd name="T5" fmla="*/ 34 h 44"/>
                  <a:gd name="T6" fmla="*/ 1 w 194"/>
                  <a:gd name="T7" fmla="*/ 30 h 44"/>
                  <a:gd name="T8" fmla="*/ 6 w 194"/>
                  <a:gd name="T9" fmla="*/ 21 h 44"/>
                  <a:gd name="T10" fmla="*/ 190 w 194"/>
                  <a:gd name="T11" fmla="*/ 31 h 44"/>
                  <a:gd name="T12" fmla="*/ 192 w 194"/>
                  <a:gd name="T13" fmla="*/ 41 h 44"/>
                  <a:gd name="T14" fmla="*/ 186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186" y="44"/>
                    </a:moveTo>
                    <a:cubicBezTo>
                      <a:pt x="185" y="44"/>
                      <a:pt x="183" y="44"/>
                      <a:pt x="182" y="43"/>
                    </a:cubicBezTo>
                    <a:cubicBezTo>
                      <a:pt x="144" y="19"/>
                      <a:pt x="78" y="15"/>
                      <a:pt x="10" y="34"/>
                    </a:cubicBezTo>
                    <a:cubicBezTo>
                      <a:pt x="6" y="35"/>
                      <a:pt x="2" y="33"/>
                      <a:pt x="1" y="30"/>
                    </a:cubicBezTo>
                    <a:cubicBezTo>
                      <a:pt x="0" y="26"/>
                      <a:pt x="2" y="22"/>
                      <a:pt x="6" y="21"/>
                    </a:cubicBezTo>
                    <a:cubicBezTo>
                      <a:pt x="79" y="0"/>
                      <a:pt x="148" y="4"/>
                      <a:pt x="190" y="31"/>
                    </a:cubicBezTo>
                    <a:cubicBezTo>
                      <a:pt x="193" y="34"/>
                      <a:pt x="194" y="38"/>
                      <a:pt x="192" y="41"/>
                    </a:cubicBezTo>
                    <a:cubicBezTo>
                      <a:pt x="191" y="43"/>
                      <a:pt x="188" y="44"/>
                      <a:pt x="186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Freeform 28"/>
              <p:cNvSpPr/>
              <p:nvPr/>
            </p:nvSpPr>
            <p:spPr bwMode="auto">
              <a:xfrm>
                <a:off x="3992563" y="2339976"/>
                <a:ext cx="230187" cy="55563"/>
              </a:xfrm>
              <a:custGeom>
                <a:avLst/>
                <a:gdLst>
                  <a:gd name="T0" fmla="*/ 186 w 194"/>
                  <a:gd name="T1" fmla="*/ 47 h 47"/>
                  <a:gd name="T2" fmla="*/ 182 w 194"/>
                  <a:gd name="T3" fmla="*/ 46 h 47"/>
                  <a:gd name="T4" fmla="*/ 10 w 194"/>
                  <a:gd name="T5" fmla="*/ 38 h 47"/>
                  <a:gd name="T6" fmla="*/ 1 w 194"/>
                  <a:gd name="T7" fmla="*/ 34 h 47"/>
                  <a:gd name="T8" fmla="*/ 5 w 194"/>
                  <a:gd name="T9" fmla="*/ 25 h 47"/>
                  <a:gd name="T10" fmla="*/ 190 w 194"/>
                  <a:gd name="T11" fmla="*/ 34 h 47"/>
                  <a:gd name="T12" fmla="*/ 192 w 194"/>
                  <a:gd name="T13" fmla="*/ 44 h 47"/>
                  <a:gd name="T14" fmla="*/ 186 w 194"/>
                  <a:gd name="T1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7">
                    <a:moveTo>
                      <a:pt x="186" y="47"/>
                    </a:moveTo>
                    <a:cubicBezTo>
                      <a:pt x="185" y="47"/>
                      <a:pt x="183" y="46"/>
                      <a:pt x="182" y="46"/>
                    </a:cubicBezTo>
                    <a:cubicBezTo>
                      <a:pt x="148" y="23"/>
                      <a:pt x="67" y="15"/>
                      <a:pt x="10" y="38"/>
                    </a:cubicBezTo>
                    <a:cubicBezTo>
                      <a:pt x="7" y="39"/>
                      <a:pt x="3" y="37"/>
                      <a:pt x="1" y="34"/>
                    </a:cubicBezTo>
                    <a:cubicBezTo>
                      <a:pt x="0" y="30"/>
                      <a:pt x="1" y="26"/>
                      <a:pt x="5" y="25"/>
                    </a:cubicBezTo>
                    <a:cubicBezTo>
                      <a:pt x="67" y="0"/>
                      <a:pt x="152" y="10"/>
                      <a:pt x="190" y="34"/>
                    </a:cubicBezTo>
                    <a:cubicBezTo>
                      <a:pt x="193" y="36"/>
                      <a:pt x="194" y="40"/>
                      <a:pt x="192" y="44"/>
                    </a:cubicBezTo>
                    <a:cubicBezTo>
                      <a:pt x="190" y="46"/>
                      <a:pt x="188" y="47"/>
                      <a:pt x="186" y="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29"/>
              <p:cNvSpPr/>
              <p:nvPr/>
            </p:nvSpPr>
            <p:spPr bwMode="auto">
              <a:xfrm>
                <a:off x="4321175" y="2085976"/>
                <a:ext cx="230187" cy="52388"/>
              </a:xfrm>
              <a:custGeom>
                <a:avLst/>
                <a:gdLst>
                  <a:gd name="T0" fmla="*/ 8 w 194"/>
                  <a:gd name="T1" fmla="*/ 44 h 44"/>
                  <a:gd name="T2" fmla="*/ 2 w 194"/>
                  <a:gd name="T3" fmla="*/ 41 h 44"/>
                  <a:gd name="T4" fmla="*/ 4 w 194"/>
                  <a:gd name="T5" fmla="*/ 31 h 44"/>
                  <a:gd name="T6" fmla="*/ 188 w 194"/>
                  <a:gd name="T7" fmla="*/ 19 h 44"/>
                  <a:gd name="T8" fmla="*/ 193 w 194"/>
                  <a:gd name="T9" fmla="*/ 27 h 44"/>
                  <a:gd name="T10" fmla="*/ 185 w 194"/>
                  <a:gd name="T11" fmla="*/ 32 h 44"/>
                  <a:gd name="T12" fmla="*/ 12 w 194"/>
                  <a:gd name="T13" fmla="*/ 43 h 44"/>
                  <a:gd name="T14" fmla="*/ 8 w 194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4">
                    <a:moveTo>
                      <a:pt x="8" y="44"/>
                    </a:moveTo>
                    <a:cubicBezTo>
                      <a:pt x="6" y="44"/>
                      <a:pt x="4" y="43"/>
                      <a:pt x="2" y="41"/>
                    </a:cubicBezTo>
                    <a:cubicBezTo>
                      <a:pt x="0" y="38"/>
                      <a:pt x="1" y="33"/>
                      <a:pt x="4" y="31"/>
                    </a:cubicBezTo>
                    <a:cubicBezTo>
                      <a:pt x="45" y="5"/>
                      <a:pt x="121" y="0"/>
                      <a:pt x="188" y="19"/>
                    </a:cubicBezTo>
                    <a:cubicBezTo>
                      <a:pt x="192" y="20"/>
                      <a:pt x="194" y="23"/>
                      <a:pt x="193" y="27"/>
                    </a:cubicBezTo>
                    <a:cubicBezTo>
                      <a:pt x="192" y="31"/>
                      <a:pt x="188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4"/>
                      <a:pt x="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30"/>
              <p:cNvSpPr/>
              <p:nvPr/>
            </p:nvSpPr>
            <p:spPr bwMode="auto">
              <a:xfrm>
                <a:off x="4321175" y="2149476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5 w 194"/>
                  <a:gd name="T5" fmla="*/ 32 h 45"/>
                  <a:gd name="T6" fmla="*/ 189 w 194"/>
                  <a:gd name="T7" fmla="*/ 19 h 45"/>
                  <a:gd name="T8" fmla="*/ 193 w 194"/>
                  <a:gd name="T9" fmla="*/ 28 h 45"/>
                  <a:gd name="T10" fmla="*/ 185 w 194"/>
                  <a:gd name="T11" fmla="*/ 33 h 45"/>
                  <a:gd name="T12" fmla="*/ 12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6" y="45"/>
                      <a:pt x="4" y="44"/>
                      <a:pt x="2" y="42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6"/>
                      <a:pt x="121" y="0"/>
                      <a:pt x="189" y="19"/>
                    </a:cubicBezTo>
                    <a:cubicBezTo>
                      <a:pt x="192" y="20"/>
                      <a:pt x="194" y="24"/>
                      <a:pt x="193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13" y="13"/>
                      <a:pt x="44" y="23"/>
                      <a:pt x="12" y="44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31"/>
              <p:cNvSpPr/>
              <p:nvPr/>
            </p:nvSpPr>
            <p:spPr bwMode="auto">
              <a:xfrm>
                <a:off x="4321175" y="2214563"/>
                <a:ext cx="230187" cy="53975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1 h 45"/>
                  <a:gd name="T4" fmla="*/ 5 w 195"/>
                  <a:gd name="T5" fmla="*/ 32 h 45"/>
                  <a:gd name="T6" fmla="*/ 189 w 195"/>
                  <a:gd name="T7" fmla="*/ 19 h 45"/>
                  <a:gd name="T8" fmla="*/ 193 w 195"/>
                  <a:gd name="T9" fmla="*/ 28 h 45"/>
                  <a:gd name="T10" fmla="*/ 185 w 195"/>
                  <a:gd name="T11" fmla="*/ 32 h 45"/>
                  <a:gd name="T12" fmla="*/ 12 w 195"/>
                  <a:gd name="T13" fmla="*/ 43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3"/>
                      <a:pt x="3" y="41"/>
                    </a:cubicBezTo>
                    <a:cubicBezTo>
                      <a:pt x="0" y="38"/>
                      <a:pt x="1" y="34"/>
                      <a:pt x="5" y="32"/>
                    </a:cubicBezTo>
                    <a:cubicBezTo>
                      <a:pt x="45" y="5"/>
                      <a:pt x="121" y="0"/>
                      <a:pt x="189" y="19"/>
                    </a:cubicBezTo>
                    <a:cubicBezTo>
                      <a:pt x="192" y="20"/>
                      <a:pt x="195" y="24"/>
                      <a:pt x="193" y="28"/>
                    </a:cubicBezTo>
                    <a:cubicBezTo>
                      <a:pt x="192" y="31"/>
                      <a:pt x="189" y="33"/>
                      <a:pt x="185" y="32"/>
                    </a:cubicBezTo>
                    <a:cubicBezTo>
                      <a:pt x="113" y="12"/>
                      <a:pt x="44" y="23"/>
                      <a:pt x="12" y="43"/>
                    </a:cubicBezTo>
                    <a:cubicBezTo>
                      <a:pt x="11" y="44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32"/>
              <p:cNvSpPr/>
              <p:nvPr/>
            </p:nvSpPr>
            <p:spPr bwMode="auto">
              <a:xfrm>
                <a:off x="4321175" y="2278063"/>
                <a:ext cx="230187" cy="52388"/>
              </a:xfrm>
              <a:custGeom>
                <a:avLst/>
                <a:gdLst>
                  <a:gd name="T0" fmla="*/ 8 w 195"/>
                  <a:gd name="T1" fmla="*/ 45 h 45"/>
                  <a:gd name="T2" fmla="*/ 3 w 195"/>
                  <a:gd name="T3" fmla="*/ 42 h 45"/>
                  <a:gd name="T4" fmla="*/ 5 w 195"/>
                  <a:gd name="T5" fmla="*/ 32 h 45"/>
                  <a:gd name="T6" fmla="*/ 189 w 195"/>
                  <a:gd name="T7" fmla="*/ 20 h 45"/>
                  <a:gd name="T8" fmla="*/ 194 w 195"/>
                  <a:gd name="T9" fmla="*/ 28 h 45"/>
                  <a:gd name="T10" fmla="*/ 185 w 195"/>
                  <a:gd name="T11" fmla="*/ 33 h 45"/>
                  <a:gd name="T12" fmla="*/ 12 w 195"/>
                  <a:gd name="T13" fmla="*/ 44 h 45"/>
                  <a:gd name="T14" fmla="*/ 8 w 195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45">
                    <a:moveTo>
                      <a:pt x="8" y="45"/>
                    </a:moveTo>
                    <a:cubicBezTo>
                      <a:pt x="6" y="45"/>
                      <a:pt x="4" y="44"/>
                      <a:pt x="3" y="42"/>
                    </a:cubicBezTo>
                    <a:cubicBezTo>
                      <a:pt x="0" y="39"/>
                      <a:pt x="1" y="34"/>
                      <a:pt x="5" y="32"/>
                    </a:cubicBezTo>
                    <a:cubicBezTo>
                      <a:pt x="38" y="11"/>
                      <a:pt x="118" y="0"/>
                      <a:pt x="189" y="20"/>
                    </a:cubicBezTo>
                    <a:cubicBezTo>
                      <a:pt x="192" y="21"/>
                      <a:pt x="195" y="25"/>
                      <a:pt x="194" y="28"/>
                    </a:cubicBezTo>
                    <a:cubicBezTo>
                      <a:pt x="192" y="32"/>
                      <a:pt x="189" y="34"/>
                      <a:pt x="185" y="33"/>
                    </a:cubicBezTo>
                    <a:cubicBezTo>
                      <a:pt x="120" y="15"/>
                      <a:pt x="43" y="24"/>
                      <a:pt x="12" y="44"/>
                    </a:cubicBezTo>
                    <a:cubicBezTo>
                      <a:pt x="11" y="45"/>
                      <a:pt x="10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33"/>
              <p:cNvSpPr/>
              <p:nvPr/>
            </p:nvSpPr>
            <p:spPr bwMode="auto">
              <a:xfrm>
                <a:off x="4321175" y="2343151"/>
                <a:ext cx="230187" cy="53975"/>
              </a:xfrm>
              <a:custGeom>
                <a:avLst/>
                <a:gdLst>
                  <a:gd name="T0" fmla="*/ 8 w 194"/>
                  <a:gd name="T1" fmla="*/ 45 h 45"/>
                  <a:gd name="T2" fmla="*/ 2 w 194"/>
                  <a:gd name="T3" fmla="*/ 42 h 45"/>
                  <a:gd name="T4" fmla="*/ 4 w 194"/>
                  <a:gd name="T5" fmla="*/ 32 h 45"/>
                  <a:gd name="T6" fmla="*/ 188 w 194"/>
                  <a:gd name="T7" fmla="*/ 19 h 45"/>
                  <a:gd name="T8" fmla="*/ 193 w 194"/>
                  <a:gd name="T9" fmla="*/ 28 h 45"/>
                  <a:gd name="T10" fmla="*/ 184 w 194"/>
                  <a:gd name="T11" fmla="*/ 33 h 45"/>
                  <a:gd name="T12" fmla="*/ 11 w 194"/>
                  <a:gd name="T13" fmla="*/ 44 h 45"/>
                  <a:gd name="T14" fmla="*/ 8 w 194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45">
                    <a:moveTo>
                      <a:pt x="8" y="45"/>
                    </a:moveTo>
                    <a:cubicBezTo>
                      <a:pt x="5" y="45"/>
                      <a:pt x="3" y="44"/>
                      <a:pt x="2" y="42"/>
                    </a:cubicBezTo>
                    <a:cubicBezTo>
                      <a:pt x="0" y="38"/>
                      <a:pt x="0" y="34"/>
                      <a:pt x="4" y="32"/>
                    </a:cubicBezTo>
                    <a:cubicBezTo>
                      <a:pt x="44" y="6"/>
                      <a:pt x="120" y="0"/>
                      <a:pt x="188" y="19"/>
                    </a:cubicBezTo>
                    <a:cubicBezTo>
                      <a:pt x="191" y="20"/>
                      <a:pt x="194" y="24"/>
                      <a:pt x="193" y="28"/>
                    </a:cubicBezTo>
                    <a:cubicBezTo>
                      <a:pt x="192" y="32"/>
                      <a:pt x="188" y="34"/>
                      <a:pt x="184" y="33"/>
                    </a:cubicBezTo>
                    <a:cubicBezTo>
                      <a:pt x="113" y="13"/>
                      <a:pt x="43" y="23"/>
                      <a:pt x="11" y="44"/>
                    </a:cubicBezTo>
                    <a:cubicBezTo>
                      <a:pt x="10" y="45"/>
                      <a:pt x="9" y="45"/>
                      <a:pt x="8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56329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 bwMode="auto">
          <a:xfrm>
            <a:off x="4070350" y="2019300"/>
            <a:ext cx="2255838" cy="939800"/>
            <a:chOff x="4070982" y="2019402"/>
            <a:chExt cx="2255503" cy="939618"/>
          </a:xfrm>
        </p:grpSpPr>
        <p:sp>
          <p:nvSpPr>
            <p:cNvPr id="56327" name="文本框 23"/>
            <p:cNvSpPr txBox="1">
              <a:spLocks noChangeArrowheads="1"/>
            </p:cNvSpPr>
            <p:nvPr/>
          </p:nvSpPr>
          <p:spPr bwMode="auto">
            <a:xfrm>
              <a:off x="4070982" y="2251134"/>
              <a:ext cx="225550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/>
              <a:r>
                <a:rPr lang="zh-CN" altLang="en-US" sz="4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论文总结</a:t>
              </a:r>
            </a:p>
          </p:txBody>
        </p:sp>
        <p:sp>
          <p:nvSpPr>
            <p:cNvPr id="56328" name="文本框 35"/>
            <p:cNvSpPr txBox="1">
              <a:spLocks noChangeArrowheads="1"/>
            </p:cNvSpPr>
            <p:nvPr/>
          </p:nvSpPr>
          <p:spPr bwMode="auto">
            <a:xfrm>
              <a:off x="4118308" y="2019402"/>
              <a:ext cx="13312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SIX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2817813" y="1944688"/>
            <a:ext cx="1128712" cy="1128712"/>
            <a:chOff x="2817516" y="1944350"/>
            <a:chExt cx="1129689" cy="1129689"/>
          </a:xfrm>
        </p:grpSpPr>
        <p:sp>
          <p:nvSpPr>
            <p:cNvPr id="38" name="椭圆 37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5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 bwMode="auto">
          <a:xfrm>
            <a:off x="282575" y="1746250"/>
            <a:ext cx="2765425" cy="963613"/>
            <a:chOff x="219753" y="1976522"/>
            <a:chExt cx="2765362" cy="964005"/>
          </a:xfrm>
        </p:grpSpPr>
        <p:sp>
          <p:nvSpPr>
            <p:cNvPr id="13340" name="文本框 38"/>
            <p:cNvSpPr txBox="1">
              <a:spLocks noChangeArrowheads="1"/>
            </p:cNvSpPr>
            <p:nvPr/>
          </p:nvSpPr>
          <p:spPr bwMode="auto">
            <a:xfrm>
              <a:off x="219753" y="2417307"/>
              <a:ext cx="274115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1" name="文本框 11"/>
            <p:cNvSpPr txBox="1">
              <a:spLocks noChangeArrowheads="1"/>
            </p:cNvSpPr>
            <p:nvPr/>
          </p:nvSpPr>
          <p:spPr bwMode="auto">
            <a:xfrm>
              <a:off x="1979712" y="1976522"/>
              <a:ext cx="100540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71" name="文本框 18"/>
          <p:cNvSpPr txBox="1">
            <a:spLocks noChangeArrowheads="1"/>
          </p:cNvSpPr>
          <p:nvPr/>
        </p:nvSpPr>
        <p:spPr bwMode="auto">
          <a:xfrm>
            <a:off x="4052888" y="189071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实训综述</a:t>
            </a:r>
          </a:p>
        </p:txBody>
      </p:sp>
      <p:grpSp>
        <p:nvGrpSpPr>
          <p:cNvPr id="72" name="组合 71"/>
          <p:cNvGrpSpPr/>
          <p:nvPr/>
        </p:nvGrpSpPr>
        <p:grpSpPr bwMode="auto">
          <a:xfrm>
            <a:off x="3578225" y="1817688"/>
            <a:ext cx="466725" cy="523875"/>
            <a:chOff x="3516783" y="2047768"/>
            <a:chExt cx="466304" cy="523220"/>
          </a:xfrm>
        </p:grpSpPr>
        <p:sp>
          <p:nvSpPr>
            <p:cNvPr id="13338" name="文本框 16"/>
            <p:cNvSpPr txBox="1">
              <a:spLocks noChangeArrowheads="1"/>
            </p:cNvSpPr>
            <p:nvPr/>
          </p:nvSpPr>
          <p:spPr bwMode="auto">
            <a:xfrm>
              <a:off x="3516783" y="2047768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 flipH="1">
              <a:off x="3737247" y="2226931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本框 21"/>
          <p:cNvSpPr txBox="1">
            <a:spLocks noChangeArrowheads="1"/>
          </p:cNvSpPr>
          <p:nvPr/>
        </p:nvSpPr>
        <p:spPr bwMode="auto">
          <a:xfrm>
            <a:off x="6638925" y="191611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</a:p>
        </p:txBody>
      </p:sp>
      <p:grpSp>
        <p:nvGrpSpPr>
          <p:cNvPr id="76" name="组合 75"/>
          <p:cNvGrpSpPr/>
          <p:nvPr/>
        </p:nvGrpSpPr>
        <p:grpSpPr bwMode="auto">
          <a:xfrm>
            <a:off x="6135688" y="1827213"/>
            <a:ext cx="496887" cy="523875"/>
            <a:chOff x="6073087" y="2057986"/>
            <a:chExt cx="497639" cy="523220"/>
          </a:xfrm>
        </p:grpSpPr>
        <p:sp>
          <p:nvSpPr>
            <p:cNvPr id="13336" name="文本框 20"/>
            <p:cNvSpPr txBox="1">
              <a:spLocks noChangeArrowheads="1"/>
            </p:cNvSpPr>
            <p:nvPr/>
          </p:nvSpPr>
          <p:spPr bwMode="auto">
            <a:xfrm>
              <a:off x="6073087" y="2057986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 flipH="1">
              <a:off x="6324292" y="2227636"/>
              <a:ext cx="246434" cy="245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24"/>
          <p:cNvSpPr txBox="1">
            <a:spLocks noChangeArrowheads="1"/>
          </p:cNvSpPr>
          <p:nvPr/>
        </p:nvSpPr>
        <p:spPr bwMode="auto">
          <a:xfrm>
            <a:off x="4052888" y="247015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实训任务</a:t>
            </a:r>
          </a:p>
        </p:txBody>
      </p:sp>
      <p:grpSp>
        <p:nvGrpSpPr>
          <p:cNvPr id="80" name="组合 79"/>
          <p:cNvGrpSpPr/>
          <p:nvPr/>
        </p:nvGrpSpPr>
        <p:grpSpPr bwMode="auto">
          <a:xfrm>
            <a:off x="3578225" y="2397125"/>
            <a:ext cx="466725" cy="523875"/>
            <a:chOff x="3516783" y="2627150"/>
            <a:chExt cx="466304" cy="523220"/>
          </a:xfrm>
        </p:grpSpPr>
        <p:sp>
          <p:nvSpPr>
            <p:cNvPr id="13334" name="文本框 23"/>
            <p:cNvSpPr txBox="1">
              <a:spLocks noChangeArrowheads="1"/>
            </p:cNvSpPr>
            <p:nvPr/>
          </p:nvSpPr>
          <p:spPr bwMode="auto">
            <a:xfrm>
              <a:off x="3516783" y="2627150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2" name="直接连接符 81"/>
            <p:cNvCxnSpPr/>
            <p:nvPr/>
          </p:nvCxnSpPr>
          <p:spPr>
            <a:xfrm flipH="1">
              <a:off x="3737247" y="2806314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27"/>
          <p:cNvSpPr txBox="1">
            <a:spLocks noChangeArrowheads="1"/>
          </p:cNvSpPr>
          <p:nvPr/>
        </p:nvSpPr>
        <p:spPr bwMode="auto">
          <a:xfrm>
            <a:off x="6638925" y="249396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</a:p>
        </p:txBody>
      </p:sp>
      <p:grpSp>
        <p:nvGrpSpPr>
          <p:cNvPr id="84" name="组合 83"/>
          <p:cNvGrpSpPr/>
          <p:nvPr/>
        </p:nvGrpSpPr>
        <p:grpSpPr bwMode="auto">
          <a:xfrm>
            <a:off x="6135688" y="2406650"/>
            <a:ext cx="496887" cy="523875"/>
            <a:chOff x="6073087" y="2637368"/>
            <a:chExt cx="497639" cy="523220"/>
          </a:xfrm>
        </p:grpSpPr>
        <p:sp>
          <p:nvSpPr>
            <p:cNvPr id="13332" name="文本框 26"/>
            <p:cNvSpPr txBox="1">
              <a:spLocks noChangeArrowheads="1"/>
            </p:cNvSpPr>
            <p:nvPr/>
          </p:nvSpPr>
          <p:spPr bwMode="auto">
            <a:xfrm>
              <a:off x="6073087" y="2637368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6324292" y="2807019"/>
              <a:ext cx="246434" cy="245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文本框 30"/>
          <p:cNvSpPr txBox="1">
            <a:spLocks noChangeArrowheads="1"/>
          </p:cNvSpPr>
          <p:nvPr/>
        </p:nvSpPr>
        <p:spPr bwMode="auto">
          <a:xfrm>
            <a:off x="4052888" y="304323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</a:p>
        </p:txBody>
      </p:sp>
      <p:grpSp>
        <p:nvGrpSpPr>
          <p:cNvPr id="88" name="组合 87"/>
          <p:cNvGrpSpPr/>
          <p:nvPr/>
        </p:nvGrpSpPr>
        <p:grpSpPr bwMode="auto">
          <a:xfrm>
            <a:off x="3578225" y="2970213"/>
            <a:ext cx="466725" cy="523875"/>
            <a:chOff x="3516783" y="3200893"/>
            <a:chExt cx="466304" cy="523220"/>
          </a:xfrm>
        </p:grpSpPr>
        <p:sp>
          <p:nvSpPr>
            <p:cNvPr id="13330" name="文本框 29"/>
            <p:cNvSpPr txBox="1">
              <a:spLocks noChangeArrowheads="1"/>
            </p:cNvSpPr>
            <p:nvPr/>
          </p:nvSpPr>
          <p:spPr bwMode="auto">
            <a:xfrm>
              <a:off x="3516783" y="3200893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 flipH="1">
              <a:off x="3737247" y="3380056"/>
              <a:ext cx="245840" cy="247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33"/>
          <p:cNvSpPr txBox="1">
            <a:spLocks noChangeArrowheads="1"/>
          </p:cNvSpPr>
          <p:nvPr/>
        </p:nvSpPr>
        <p:spPr bwMode="auto">
          <a:xfrm>
            <a:off x="6638925" y="306863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实训总结</a:t>
            </a:r>
          </a:p>
        </p:txBody>
      </p:sp>
      <p:grpSp>
        <p:nvGrpSpPr>
          <p:cNvPr id="92" name="组合 91"/>
          <p:cNvGrpSpPr/>
          <p:nvPr/>
        </p:nvGrpSpPr>
        <p:grpSpPr bwMode="auto">
          <a:xfrm>
            <a:off x="6135688" y="2981325"/>
            <a:ext cx="496887" cy="522288"/>
            <a:chOff x="6073087" y="3211111"/>
            <a:chExt cx="497639" cy="523220"/>
          </a:xfrm>
        </p:grpSpPr>
        <p:sp>
          <p:nvSpPr>
            <p:cNvPr id="13328" name="文本框 32"/>
            <p:cNvSpPr txBox="1">
              <a:spLocks noChangeArrowheads="1"/>
            </p:cNvSpPr>
            <p:nvPr/>
          </p:nvSpPr>
          <p:spPr bwMode="auto">
            <a:xfrm>
              <a:off x="6073087" y="3211111"/>
              <a:ext cx="3946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 flipH="1">
              <a:off x="6324292" y="3381277"/>
              <a:ext cx="246434" cy="2449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接连接符 94"/>
          <p:cNvCxnSpPr/>
          <p:nvPr/>
        </p:nvCxnSpPr>
        <p:spPr>
          <a:xfrm>
            <a:off x="3340100" y="1909763"/>
            <a:ext cx="0" cy="1546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66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22222E-6 -9.87654E-7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4 L 2.22222E-6 4.69136E-6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4 L 2.22222E-6 4.93827E-6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22222E-6 -2.83951E-6 " pathEditMode="relative" rAng="0" ptsTypes="AA">
                                      <p:cBhvr>
                                        <p:cTn id="43" dur="7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6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733 0.04105 L 2.22222E-6 2.83951E-6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6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3733 0.04105 L 2.22222E-6 3.08642E-6 " pathEditMode="relative" rAng="0" ptsTypes="AA">
                                      <p:cBhvr>
                                        <p:cTn id="59" dur="7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9" grpId="0"/>
      <p:bldP spid="83" grpId="0"/>
      <p:bldP spid="87" grpId="0"/>
      <p:bldP spid="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13790" y="1210863"/>
            <a:ext cx="1911538" cy="3536296"/>
            <a:chOff x="465977" y="1463280"/>
            <a:chExt cx="1913055" cy="3535028"/>
          </a:xfrm>
        </p:grpSpPr>
        <p:grpSp>
          <p:nvGrpSpPr>
            <p:cNvPr id="58391" name="组合 4"/>
            <p:cNvGrpSpPr/>
            <p:nvPr/>
          </p:nvGrpSpPr>
          <p:grpSpPr bwMode="auto">
            <a:xfrm>
              <a:off x="465977" y="1463280"/>
              <a:ext cx="1862027" cy="3535028"/>
              <a:chOff x="1827008" y="2120901"/>
              <a:chExt cx="2298700" cy="4364047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827008" y="2120901"/>
                <a:ext cx="2298700" cy="44471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827008" y="2565614"/>
                <a:ext cx="2298700" cy="391933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392" name="文本框 5"/>
            <p:cNvSpPr txBox="1">
              <a:spLocks noChangeArrowheads="1"/>
            </p:cNvSpPr>
            <p:nvPr/>
          </p:nvSpPr>
          <p:spPr bwMode="auto">
            <a:xfrm>
              <a:off x="771062" y="1484039"/>
              <a:ext cx="125185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93" name="文本框 6"/>
            <p:cNvSpPr txBox="1">
              <a:spLocks noChangeArrowheads="1"/>
            </p:cNvSpPr>
            <p:nvPr/>
          </p:nvSpPr>
          <p:spPr bwMode="auto">
            <a:xfrm>
              <a:off x="568032" y="2045032"/>
              <a:ext cx="1811000" cy="2731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项目需求及功能分析、总体设计阶段，我学会了如何从问题描述中提取关键信息，并将其转化为可行的算法思路。这培养了我对问题解决的逻辑思维能力，同时也加深了我对程序开发过程的理解。我学会了分析问题的要求和限制，从而为后续的代码实现奠定了良好的基础。</a:t>
              </a: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2629928" y="1210863"/>
            <a:ext cx="1862137" cy="3567512"/>
            <a:chOff x="2582650" y="1463280"/>
            <a:chExt cx="1862027" cy="2372404"/>
          </a:xfrm>
        </p:grpSpPr>
        <p:grpSp>
          <p:nvGrpSpPr>
            <p:cNvPr id="58386" name="组合 10"/>
            <p:cNvGrpSpPr/>
            <p:nvPr/>
          </p:nvGrpSpPr>
          <p:grpSpPr bwMode="auto">
            <a:xfrm>
              <a:off x="2582650" y="1463280"/>
              <a:ext cx="1862027" cy="2351645"/>
              <a:chOff x="1827008" y="2120901"/>
              <a:chExt cx="2298700" cy="290314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827008" y="2120901"/>
                <a:ext cx="2298700" cy="2958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27008" y="2416742"/>
                <a:ext cx="2298700" cy="260730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387" name="文本框 11"/>
            <p:cNvSpPr txBox="1">
              <a:spLocks noChangeArrowheads="1"/>
            </p:cNvSpPr>
            <p:nvPr/>
          </p:nvSpPr>
          <p:spPr bwMode="auto">
            <a:xfrm>
              <a:off x="2887735" y="1484039"/>
              <a:ext cx="1251857" cy="214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88" name="文本框 12"/>
            <p:cNvSpPr txBox="1">
              <a:spLocks noChangeArrowheads="1"/>
            </p:cNvSpPr>
            <p:nvPr/>
          </p:nvSpPr>
          <p:spPr bwMode="auto">
            <a:xfrm>
              <a:off x="2633634" y="1723680"/>
              <a:ext cx="1809456" cy="2112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在项目开发和代码实现阶段，我通过编写代码、测试用例以及调试，逐步完善了跳蚤问题的解决方案。我熟悉了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语言的语法和特性，并对递归和深度优先搜索算法有了更深入的理解。通过验证代码的正确性，并处理边界情况，我提高了代码的可靠性。这次实践让我对编程和算法的应用有了更实际的体验。</a:t>
              </a: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746065" y="1210863"/>
            <a:ext cx="1862138" cy="3536296"/>
            <a:chOff x="4699324" y="1463280"/>
            <a:chExt cx="1862027" cy="2351646"/>
          </a:xfrm>
        </p:grpSpPr>
        <p:grpSp>
          <p:nvGrpSpPr>
            <p:cNvPr id="58381" name="组合 16"/>
            <p:cNvGrpSpPr/>
            <p:nvPr/>
          </p:nvGrpSpPr>
          <p:grpSpPr bwMode="auto">
            <a:xfrm>
              <a:off x="4699324" y="1463280"/>
              <a:ext cx="1862027" cy="2351646"/>
              <a:chOff x="1827008" y="2120901"/>
              <a:chExt cx="2298700" cy="290314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827008" y="2120901"/>
                <a:ext cx="2298700" cy="2958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27008" y="2416742"/>
                <a:ext cx="2298700" cy="260730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382" name="文本框 17"/>
            <p:cNvSpPr txBox="1">
              <a:spLocks noChangeArrowheads="1"/>
            </p:cNvSpPr>
            <p:nvPr/>
          </p:nvSpPr>
          <p:spPr bwMode="auto">
            <a:xfrm>
              <a:off x="5004409" y="1484039"/>
              <a:ext cx="1251857" cy="21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83" name="文本框 18"/>
            <p:cNvSpPr txBox="1">
              <a:spLocks noChangeArrowheads="1"/>
            </p:cNvSpPr>
            <p:nvPr/>
          </p:nvSpPr>
          <p:spPr bwMode="auto">
            <a:xfrm>
              <a:off x="4746990" y="1776603"/>
              <a:ext cx="1809455" cy="1964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项目优化和总结阶段，我着重关注代码的性能优化和总结报告的准备。通过尝试不同的算法和数据结构，我努力提高了代码的效率和运行速度。我也学会了总结项目经验和成果，整理和撰写技术文档和报告。这让我认识到在实际项目中，优化代码和项目管理的重要性，并培养了我沟通和表达能力。</a:t>
              </a: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6863790" y="1210863"/>
            <a:ext cx="1860550" cy="3536295"/>
            <a:chOff x="6815997" y="1463280"/>
            <a:chExt cx="1862027" cy="2351645"/>
          </a:xfrm>
        </p:grpSpPr>
        <p:grpSp>
          <p:nvGrpSpPr>
            <p:cNvPr id="58376" name="组合 22"/>
            <p:cNvGrpSpPr/>
            <p:nvPr/>
          </p:nvGrpSpPr>
          <p:grpSpPr bwMode="auto">
            <a:xfrm>
              <a:off x="6815997" y="1463280"/>
              <a:ext cx="1862027" cy="2351645"/>
              <a:chOff x="1827008" y="2120901"/>
              <a:chExt cx="2298700" cy="2903142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827008" y="2120901"/>
                <a:ext cx="2298700" cy="2958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827008" y="2416742"/>
                <a:ext cx="2298700" cy="260730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377" name="文本框 23"/>
            <p:cNvSpPr txBox="1">
              <a:spLocks noChangeArrowheads="1"/>
            </p:cNvSpPr>
            <p:nvPr/>
          </p:nvSpPr>
          <p:spPr bwMode="auto">
            <a:xfrm>
              <a:off x="7121082" y="1484039"/>
              <a:ext cx="1251857" cy="21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378" name="文本框 26"/>
            <p:cNvSpPr txBox="1">
              <a:spLocks noChangeArrowheads="1"/>
            </p:cNvSpPr>
            <p:nvPr/>
          </p:nvSpPr>
          <p:spPr bwMode="auto">
            <a:xfrm>
              <a:off x="6863703" y="1871044"/>
              <a:ext cx="1766614" cy="1817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次实习让我在算法设计、编程实现、问题解决和沟通表达等方面都有了明显的成长和提高。我深刻体会到实际项目中的挑战和机遇，并积累了宝贵的实践经验。我将继续努力学习和提升自己，在未来的学习和职业发展中更好地运用所学知识和技能，迎接更大的挑战。</a:t>
              </a: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735263" y="866775"/>
            <a:ext cx="3957637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4137" y="2039004"/>
            <a:ext cx="6435725" cy="167007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在为期</a:t>
            </a:r>
            <a:r>
              <a:rPr lang="en-US" altLang="zh-CN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的实习中，我解决了跳蚤问题，并通过深度优先搜索算法进行求解。实习的过程中，我按照每天的任务安排，分别进行了项目需求及功能分析、总体设计、项目开发、代码实现、结果测试、项目优化、项目总结和总结答辩材料准备等环节。通过这次实习，我获得了丰富的经验和宝贵的收获。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最后，我要向百忙之中抽时间参与本人实训答辩的指导老师表示感谢！</a:t>
            </a:r>
            <a:endParaRPr lang="zh-CN" altLang="en-US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347102" y="3969964"/>
            <a:ext cx="244979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恳请老师批评指正！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1946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 bwMode="auto">
          <a:xfrm>
            <a:off x="2683996" y="1930493"/>
            <a:ext cx="1128713" cy="1128712"/>
            <a:chOff x="2558424" y="1401428"/>
            <a:chExt cx="1318727" cy="1318727"/>
          </a:xfrm>
        </p:grpSpPr>
        <p:sp>
          <p:nvSpPr>
            <p:cNvPr id="35" name="椭圆 3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3812710" y="2005105"/>
            <a:ext cx="2638425" cy="920587"/>
            <a:chOff x="4401067" y="2019402"/>
            <a:chExt cx="1461654" cy="1006586"/>
          </a:xfrm>
        </p:grpSpPr>
        <p:sp>
          <p:nvSpPr>
            <p:cNvPr id="19461" name="文本框 37"/>
            <p:cNvSpPr txBox="1">
              <a:spLocks noChangeArrowheads="1"/>
            </p:cNvSpPr>
            <p:nvPr/>
          </p:nvSpPr>
          <p:spPr bwMode="auto">
            <a:xfrm>
              <a:off x="4401067" y="2251973"/>
              <a:ext cx="1461654" cy="774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实训综述</a:t>
              </a:r>
            </a:p>
          </p:txBody>
        </p:sp>
        <p:sp>
          <p:nvSpPr>
            <p:cNvPr id="19462" name="文本框 38"/>
            <p:cNvSpPr txBox="1">
              <a:spLocks noChangeArrowheads="1"/>
            </p:cNvSpPr>
            <p:nvPr/>
          </p:nvSpPr>
          <p:spPr bwMode="auto">
            <a:xfrm>
              <a:off x="4535462" y="2019402"/>
              <a:ext cx="12868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ONE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58775"/>
            <a:ext cx="1036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实训综述</a:t>
            </a:r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3351213" y="2749550"/>
            <a:ext cx="1958975" cy="1871663"/>
            <a:chOff x="3065829" y="2668267"/>
            <a:chExt cx="1872107" cy="1761728"/>
          </a:xfrm>
        </p:grpSpPr>
        <p:sp>
          <p:nvSpPr>
            <p:cNvPr id="28" name="椭圆 27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528" name="组合 46"/>
            <p:cNvGrpSpPr/>
            <p:nvPr/>
          </p:nvGrpSpPr>
          <p:grpSpPr bwMode="auto">
            <a:xfrm>
              <a:off x="3269294" y="2943617"/>
              <a:ext cx="1465544" cy="1202498"/>
              <a:chOff x="3269294" y="2943617"/>
              <a:chExt cx="1465544" cy="1202498"/>
            </a:xfrm>
          </p:grpSpPr>
          <p:sp>
            <p:nvSpPr>
              <p:cNvPr id="48" name="任意多边形 47"/>
              <p:cNvSpPr/>
              <p:nvPr/>
            </p:nvSpPr>
            <p:spPr>
              <a:xfrm>
                <a:off x="4281029" y="2955164"/>
                <a:ext cx="153228" cy="213679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 flipV="1">
                <a:off x="4475219" y="3525970"/>
                <a:ext cx="259425" cy="43334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3595298" y="2943210"/>
                <a:ext cx="142608" cy="213679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3269121" y="3557350"/>
                <a:ext cx="247288" cy="43333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3581645" y="3936891"/>
                <a:ext cx="156261" cy="209196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4267376" y="3936891"/>
                <a:ext cx="141090" cy="209196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bg1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 bwMode="auto">
          <a:xfrm>
            <a:off x="865188" y="1114426"/>
            <a:ext cx="7494587" cy="991610"/>
            <a:chOff x="2954339" y="1349947"/>
            <a:chExt cx="7162269" cy="933197"/>
          </a:xfrm>
        </p:grpSpPr>
        <p:sp>
          <p:nvSpPr>
            <p:cNvPr id="21519" name="矩形 54"/>
            <p:cNvSpPr>
              <a:spLocks noChangeArrowheads="1"/>
            </p:cNvSpPr>
            <p:nvPr/>
          </p:nvSpPr>
          <p:spPr bwMode="auto">
            <a:xfrm>
              <a:off x="2954339" y="1694800"/>
              <a:ext cx="7162269" cy="588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进一步熟悉大数据算法、大数据处理与分析等课程知识，提高算法设计与分析的综合应用与动手实践能力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0" name="矩形 55"/>
            <p:cNvSpPr>
              <a:spLocks noChangeArrowheads="1"/>
            </p:cNvSpPr>
            <p:nvPr/>
          </p:nvSpPr>
          <p:spPr bwMode="auto">
            <a:xfrm>
              <a:off x="2963100" y="1349947"/>
              <a:ext cx="1941254" cy="318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综合实践目的与要求</a:t>
              </a:r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3833813" y="3189288"/>
            <a:ext cx="979487" cy="993775"/>
            <a:chOff x="3254772" y="2872916"/>
            <a:chExt cx="936104" cy="936104"/>
          </a:xfrm>
        </p:grpSpPr>
        <p:sp>
          <p:nvSpPr>
            <p:cNvPr id="58" name="椭圆 57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8" name="矩形 58"/>
            <p:cNvSpPr>
              <a:spLocks noChangeArrowheads="1"/>
            </p:cNvSpPr>
            <p:nvPr/>
          </p:nvSpPr>
          <p:spPr bwMode="auto">
            <a:xfrm>
              <a:off x="3469765" y="3187079"/>
              <a:ext cx="599320" cy="304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实训</a:t>
              </a:r>
              <a:r>
                <a:rPr lang="en-US" altLang="zh-CN" sz="1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TextBox 23"/>
          <p:cNvSpPr txBox="1"/>
          <p:nvPr/>
        </p:nvSpPr>
        <p:spPr bwMode="auto">
          <a:xfrm>
            <a:off x="5678328" y="3476109"/>
            <a:ext cx="20313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大数据处理与分析</a:t>
            </a:r>
          </a:p>
        </p:txBody>
      </p:sp>
      <p:sp>
        <p:nvSpPr>
          <p:cNvPr id="64" name="TextBox 26"/>
          <p:cNvSpPr txBox="1"/>
          <p:nvPr/>
        </p:nvSpPr>
        <p:spPr bwMode="auto">
          <a:xfrm>
            <a:off x="1593691" y="3482173"/>
            <a:ext cx="137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大数据算法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1753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 bwMode="auto">
          <a:xfrm>
            <a:off x="3586443" y="2101850"/>
            <a:ext cx="2886075" cy="939800"/>
            <a:chOff x="2866757" y="2019402"/>
            <a:chExt cx="2886209" cy="939618"/>
          </a:xfrm>
        </p:grpSpPr>
        <p:sp>
          <p:nvSpPr>
            <p:cNvPr id="31751" name="文本框 12"/>
            <p:cNvSpPr txBox="1">
              <a:spLocks noChangeArrowheads="1"/>
            </p:cNvSpPr>
            <p:nvPr/>
          </p:nvSpPr>
          <p:spPr bwMode="auto">
            <a:xfrm>
              <a:off x="2866757" y="2251134"/>
              <a:ext cx="288620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algn="ctr"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实践任务</a:t>
              </a:r>
            </a:p>
          </p:txBody>
        </p:sp>
        <p:sp>
          <p:nvSpPr>
            <p:cNvPr id="31752" name="文本框 14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13312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TWO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2648231" y="2027238"/>
            <a:ext cx="1130300" cy="1128712"/>
            <a:chOff x="1928879" y="1944350"/>
            <a:chExt cx="1129689" cy="1129689"/>
          </a:xfrm>
        </p:grpSpPr>
        <p:sp>
          <p:nvSpPr>
            <p:cNvPr id="17" name="椭圆 16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2109756" y="2227170"/>
              <a:ext cx="750481" cy="614894"/>
            </a:xfrm>
            <a:custGeom>
              <a:avLst/>
              <a:gdLst>
                <a:gd name="T0" fmla="*/ 310 w 563"/>
                <a:gd name="T1" fmla="*/ 372 h 461"/>
                <a:gd name="T2" fmla="*/ 321 w 563"/>
                <a:gd name="T3" fmla="*/ 370 h 461"/>
                <a:gd name="T4" fmla="*/ 552 w 563"/>
                <a:gd name="T5" fmla="*/ 248 h 461"/>
                <a:gd name="T6" fmla="*/ 559 w 563"/>
                <a:gd name="T7" fmla="*/ 226 h 461"/>
                <a:gd name="T8" fmla="*/ 537 w 563"/>
                <a:gd name="T9" fmla="*/ 220 h 461"/>
                <a:gd name="T10" fmla="*/ 311 w 563"/>
                <a:gd name="T11" fmla="*/ 339 h 461"/>
                <a:gd name="T12" fmla="*/ 59 w 563"/>
                <a:gd name="T13" fmla="*/ 285 h 461"/>
                <a:gd name="T14" fmla="*/ 38 w 563"/>
                <a:gd name="T15" fmla="*/ 253 h 461"/>
                <a:gd name="T16" fmla="*/ 71 w 563"/>
                <a:gd name="T17" fmla="*/ 232 h 461"/>
                <a:gd name="T18" fmla="*/ 313 w 563"/>
                <a:gd name="T19" fmla="*/ 283 h 461"/>
                <a:gd name="T20" fmla="*/ 321 w 563"/>
                <a:gd name="T21" fmla="*/ 281 h 461"/>
                <a:gd name="T22" fmla="*/ 552 w 563"/>
                <a:gd name="T23" fmla="*/ 159 h 461"/>
                <a:gd name="T24" fmla="*/ 559 w 563"/>
                <a:gd name="T25" fmla="*/ 138 h 461"/>
                <a:gd name="T26" fmla="*/ 537 w 563"/>
                <a:gd name="T27" fmla="*/ 131 h 461"/>
                <a:gd name="T28" fmla="*/ 310 w 563"/>
                <a:gd name="T29" fmla="*/ 251 h 461"/>
                <a:gd name="T30" fmla="*/ 59 w 563"/>
                <a:gd name="T31" fmla="*/ 197 h 461"/>
                <a:gd name="T32" fmla="*/ 38 w 563"/>
                <a:gd name="T33" fmla="*/ 164 h 461"/>
                <a:gd name="T34" fmla="*/ 71 w 563"/>
                <a:gd name="T35" fmla="*/ 143 h 461"/>
                <a:gd name="T36" fmla="*/ 298 w 563"/>
                <a:gd name="T37" fmla="*/ 191 h 461"/>
                <a:gd name="T38" fmla="*/ 306 w 563"/>
                <a:gd name="T39" fmla="*/ 189 h 461"/>
                <a:gd name="T40" fmla="*/ 538 w 563"/>
                <a:gd name="T41" fmla="*/ 69 h 461"/>
                <a:gd name="T42" fmla="*/ 535 w 563"/>
                <a:gd name="T43" fmla="*/ 48 h 461"/>
                <a:gd name="T44" fmla="*/ 310 w 563"/>
                <a:gd name="T45" fmla="*/ 4 h 461"/>
                <a:gd name="T46" fmla="*/ 249 w 563"/>
                <a:gd name="T47" fmla="*/ 12 h 461"/>
                <a:gd name="T48" fmla="*/ 41 w 563"/>
                <a:gd name="T49" fmla="*/ 114 h 461"/>
                <a:gd name="T50" fmla="*/ 33 w 563"/>
                <a:gd name="T51" fmla="*/ 119 h 461"/>
                <a:gd name="T52" fmla="*/ 7 w 563"/>
                <a:gd name="T53" fmla="*/ 157 h 461"/>
                <a:gd name="T54" fmla="*/ 25 w 563"/>
                <a:gd name="T55" fmla="*/ 214 h 461"/>
                <a:gd name="T56" fmla="*/ 7 w 563"/>
                <a:gd name="T57" fmla="*/ 246 h 461"/>
                <a:gd name="T58" fmla="*/ 25 w 563"/>
                <a:gd name="T59" fmla="*/ 303 h 461"/>
                <a:gd name="T60" fmla="*/ 7 w 563"/>
                <a:gd name="T61" fmla="*/ 335 h 461"/>
                <a:gd name="T62" fmla="*/ 52 w 563"/>
                <a:gd name="T63" fmla="*/ 405 h 461"/>
                <a:gd name="T64" fmla="*/ 311 w 563"/>
                <a:gd name="T65" fmla="*/ 460 h 461"/>
                <a:gd name="T66" fmla="*/ 321 w 563"/>
                <a:gd name="T67" fmla="*/ 459 h 461"/>
                <a:gd name="T68" fmla="*/ 552 w 563"/>
                <a:gd name="T69" fmla="*/ 337 h 461"/>
                <a:gd name="T70" fmla="*/ 559 w 563"/>
                <a:gd name="T71" fmla="*/ 315 h 461"/>
                <a:gd name="T72" fmla="*/ 537 w 563"/>
                <a:gd name="T73" fmla="*/ 308 h 461"/>
                <a:gd name="T74" fmla="*/ 310 w 563"/>
                <a:gd name="T75" fmla="*/ 428 h 461"/>
                <a:gd name="T76" fmla="*/ 59 w 563"/>
                <a:gd name="T77" fmla="*/ 374 h 461"/>
                <a:gd name="T78" fmla="*/ 38 w 563"/>
                <a:gd name="T79" fmla="*/ 341 h 461"/>
                <a:gd name="T80" fmla="*/ 71 w 563"/>
                <a:gd name="T81" fmla="*/ 320 h 461"/>
                <a:gd name="T82" fmla="*/ 310 w 563"/>
                <a:gd name="T83" fmla="*/ 372 h 461"/>
                <a:gd name="T84" fmla="*/ 296 w 563"/>
                <a:gd name="T85" fmla="*/ 57 h 461"/>
                <a:gd name="T86" fmla="*/ 404 w 563"/>
                <a:gd name="T87" fmla="*/ 78 h 461"/>
                <a:gd name="T88" fmla="*/ 357 w 563"/>
                <a:gd name="T89" fmla="*/ 101 h 461"/>
                <a:gd name="T90" fmla="*/ 249 w 563"/>
                <a:gd name="T91" fmla="*/ 79 h 461"/>
                <a:gd name="T92" fmla="*/ 296 w 563"/>
                <a:gd name="T93" fmla="*/ 5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5" name="矩形 21"/>
          <p:cNvSpPr>
            <a:spLocks noChangeArrowheads="1"/>
          </p:cNvSpPr>
          <p:nvPr/>
        </p:nvSpPr>
        <p:spPr bwMode="auto">
          <a:xfrm>
            <a:off x="2076134" y="4425369"/>
            <a:ext cx="2585964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aseline="-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项目开发、代码实现、结果测试</a:t>
            </a:r>
          </a:p>
        </p:txBody>
      </p:sp>
      <p:sp>
        <p:nvSpPr>
          <p:cNvPr id="33833" name="矩形 24"/>
          <p:cNvSpPr>
            <a:spLocks noChangeArrowheads="1"/>
          </p:cNvSpPr>
          <p:nvPr/>
        </p:nvSpPr>
        <p:spPr bwMode="auto">
          <a:xfrm>
            <a:off x="4750816" y="715081"/>
            <a:ext cx="30572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项目优化、项目总结、准备答辩材料</a:t>
            </a:r>
          </a:p>
        </p:txBody>
      </p:sp>
      <p:sp>
        <p:nvSpPr>
          <p:cNvPr id="26" name="任意多边形 25"/>
          <p:cNvSpPr/>
          <p:nvPr/>
        </p:nvSpPr>
        <p:spPr>
          <a:xfrm>
            <a:off x="325438" y="2000250"/>
            <a:ext cx="7940675" cy="1765300"/>
          </a:xfrm>
          <a:custGeom>
            <a:avLst/>
            <a:gdLst>
              <a:gd name="connsiteX0" fmla="*/ 0 w 7941502"/>
              <a:gd name="connsiteY0" fmla="*/ 1252603 h 1766170"/>
              <a:gd name="connsiteX1" fmla="*/ 0 w 7941502"/>
              <a:gd name="connsiteY1" fmla="*/ 1252603 h 1766170"/>
              <a:gd name="connsiteX2" fmla="*/ 1077239 w 7941502"/>
              <a:gd name="connsiteY2" fmla="*/ 313151 h 1766170"/>
              <a:gd name="connsiteX3" fmla="*/ 1979113 w 7941502"/>
              <a:gd name="connsiteY3" fmla="*/ 951978 h 1766170"/>
              <a:gd name="connsiteX4" fmla="*/ 2780779 w 7941502"/>
              <a:gd name="connsiteY4" fmla="*/ 162838 h 1766170"/>
              <a:gd name="connsiteX5" fmla="*/ 3306872 w 7941502"/>
              <a:gd name="connsiteY5" fmla="*/ 676405 h 1766170"/>
              <a:gd name="connsiteX6" fmla="*/ 4885151 w 7941502"/>
              <a:gd name="connsiteY6" fmla="*/ 1202498 h 1766170"/>
              <a:gd name="connsiteX7" fmla="*/ 5586609 w 7941502"/>
              <a:gd name="connsiteY7" fmla="*/ 488515 h 1766170"/>
              <a:gd name="connsiteX8" fmla="*/ 6263014 w 7941502"/>
              <a:gd name="connsiteY8" fmla="*/ 300624 h 1766170"/>
              <a:gd name="connsiteX9" fmla="*/ 6601217 w 7941502"/>
              <a:gd name="connsiteY9" fmla="*/ 1766170 h 1766170"/>
              <a:gd name="connsiteX10" fmla="*/ 7177414 w 7941502"/>
              <a:gd name="connsiteY10" fmla="*/ 0 h 1766170"/>
              <a:gd name="connsiteX11" fmla="*/ 7941502 w 7941502"/>
              <a:gd name="connsiteY11" fmla="*/ 701457 h 176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41502" h="1766170">
                <a:moveTo>
                  <a:pt x="0" y="1252603"/>
                </a:moveTo>
                <a:lnTo>
                  <a:pt x="0" y="1252603"/>
                </a:lnTo>
                <a:lnTo>
                  <a:pt x="1077239" y="313151"/>
                </a:lnTo>
                <a:lnTo>
                  <a:pt x="1979113" y="951978"/>
                </a:lnTo>
                <a:lnTo>
                  <a:pt x="2780779" y="162838"/>
                </a:lnTo>
                <a:lnTo>
                  <a:pt x="3306872" y="676405"/>
                </a:lnTo>
                <a:lnTo>
                  <a:pt x="4885151" y="1202498"/>
                </a:lnTo>
                <a:lnTo>
                  <a:pt x="5586609" y="488515"/>
                </a:lnTo>
                <a:lnTo>
                  <a:pt x="6263014" y="300624"/>
                </a:lnTo>
                <a:lnTo>
                  <a:pt x="6601217" y="1766170"/>
                </a:lnTo>
                <a:lnTo>
                  <a:pt x="7177414" y="0"/>
                </a:lnTo>
                <a:lnTo>
                  <a:pt x="7941502" y="701457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09" rIns="91418" bIns="45709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 bwMode="auto">
          <a:xfrm>
            <a:off x="1181082" y="1995571"/>
            <a:ext cx="452368" cy="434893"/>
            <a:chOff x="1369751" y="1798033"/>
            <a:chExt cx="451733" cy="436008"/>
          </a:xfrm>
        </p:grpSpPr>
        <p:sp>
          <p:nvSpPr>
            <p:cNvPr id="31" name="椭圆 30"/>
            <p:cNvSpPr/>
            <p:nvPr/>
          </p:nvSpPr>
          <p:spPr>
            <a:xfrm>
              <a:off x="1499764" y="2071701"/>
              <a:ext cx="163284" cy="16234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369751" y="1798033"/>
              <a:ext cx="451733" cy="2545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5.29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1925640" y="2854324"/>
            <a:ext cx="455613" cy="452355"/>
            <a:chOff x="2113346" y="3064841"/>
            <a:chExt cx="456025" cy="452885"/>
          </a:xfrm>
        </p:grpSpPr>
        <p:sp>
          <p:nvSpPr>
            <p:cNvPr id="34" name="椭圆 33"/>
            <p:cNvSpPr/>
            <p:nvPr/>
          </p:nvSpPr>
          <p:spPr>
            <a:xfrm>
              <a:off x="2407299" y="3064841"/>
              <a:ext cx="162072" cy="16211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13346" y="3263513"/>
              <a:ext cx="452777" cy="2542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5.30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4959344" y="3135314"/>
            <a:ext cx="492443" cy="431716"/>
            <a:chOff x="5133702" y="3346781"/>
            <a:chExt cx="493127" cy="430917"/>
          </a:xfrm>
        </p:grpSpPr>
        <p:sp>
          <p:nvSpPr>
            <p:cNvPr id="33820" name="椭圆 42"/>
            <p:cNvSpPr>
              <a:spLocks noChangeArrowheads="1"/>
            </p:cNvSpPr>
            <p:nvPr/>
          </p:nvSpPr>
          <p:spPr bwMode="auto">
            <a:xfrm>
              <a:off x="5310409" y="3346781"/>
              <a:ext cx="162839" cy="162839"/>
            </a:xfrm>
            <a:prstGeom prst="ellipse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44" tIns="34272" rIns="68544" bIns="34272"/>
            <a:lstStyle/>
            <a:p>
              <a:pPr eaLnBrk="1" hangingPunct="1"/>
              <a:endPara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33702" y="3524252"/>
              <a:ext cx="493127" cy="2534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5.31 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5734052" y="2435225"/>
            <a:ext cx="373820" cy="458704"/>
            <a:chOff x="5908402" y="2645741"/>
            <a:chExt cx="374157" cy="458857"/>
          </a:xfrm>
        </p:grpSpPr>
        <p:sp>
          <p:nvSpPr>
            <p:cNvPr id="33818" name="椭圆 45"/>
            <p:cNvSpPr>
              <a:spLocks noChangeArrowheads="1"/>
            </p:cNvSpPr>
            <p:nvPr/>
          </p:nvSpPr>
          <p:spPr bwMode="auto">
            <a:xfrm>
              <a:off x="6026689" y="2645741"/>
              <a:ext cx="162839" cy="162839"/>
            </a:xfrm>
            <a:prstGeom prst="ellipse">
              <a:avLst/>
            </a:pr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44" tIns="34272" rIns="68544" bIns="34272"/>
            <a:lstStyle/>
            <a:p>
              <a:pPr eaLnBrk="1" hangingPunct="1"/>
              <a:endPara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908402" y="2850597"/>
              <a:ext cx="374157" cy="2540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6.1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 bwMode="auto">
          <a:xfrm>
            <a:off x="7403360" y="1826419"/>
            <a:ext cx="559558" cy="255588"/>
            <a:chOff x="7626889" y="2058017"/>
            <a:chExt cx="559974" cy="255263"/>
          </a:xfrm>
        </p:grpSpPr>
        <p:sp>
          <p:nvSpPr>
            <p:cNvPr id="55" name="椭圆 54"/>
            <p:cNvSpPr/>
            <p:nvPr/>
          </p:nvSpPr>
          <p:spPr>
            <a:xfrm>
              <a:off x="7626889" y="2149975"/>
              <a:ext cx="162045" cy="163305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lIns="68544" tIns="34272" rIns="68544" bIns="34272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812765" y="2058017"/>
              <a:ext cx="374098" cy="2535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6.2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8" name="直接连接符 57"/>
          <p:cNvCxnSpPr>
            <a:endCxn id="63" idx="0"/>
          </p:cNvCxnSpPr>
          <p:nvPr/>
        </p:nvCxnSpPr>
        <p:spPr bwMode="auto">
          <a:xfrm flipH="1">
            <a:off x="1406450" y="2377279"/>
            <a:ext cx="818" cy="1473605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808" name="图片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文本框 60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cxnSp>
        <p:nvCxnSpPr>
          <p:cNvPr id="46" name="直接连接符 45"/>
          <p:cNvCxnSpPr/>
          <p:nvPr/>
        </p:nvCxnSpPr>
        <p:spPr bwMode="auto">
          <a:xfrm>
            <a:off x="2291210" y="2957586"/>
            <a:ext cx="1077906" cy="1475933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 bwMode="auto">
          <a:xfrm flipH="1">
            <a:off x="3369116" y="3227956"/>
            <a:ext cx="1822679" cy="1205563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 bwMode="auto">
          <a:xfrm flipH="1">
            <a:off x="5913740" y="1069179"/>
            <a:ext cx="329351" cy="1434308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24"/>
          <p:cNvSpPr>
            <a:spLocks noChangeArrowheads="1"/>
          </p:cNvSpPr>
          <p:nvPr/>
        </p:nvSpPr>
        <p:spPr bwMode="auto">
          <a:xfrm>
            <a:off x="57362" y="3850884"/>
            <a:ext cx="26981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项目需求及功能分析、总体设计</a:t>
            </a:r>
          </a:p>
        </p:txBody>
      </p:sp>
      <p:cxnSp>
        <p:nvCxnSpPr>
          <p:cNvPr id="64" name="直接连接符 63"/>
          <p:cNvCxnSpPr/>
          <p:nvPr/>
        </p:nvCxnSpPr>
        <p:spPr bwMode="auto">
          <a:xfrm>
            <a:off x="7504545" y="1995571"/>
            <a:ext cx="303519" cy="2051994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24"/>
          <p:cNvSpPr>
            <a:spLocks noChangeArrowheads="1"/>
          </p:cNvSpPr>
          <p:nvPr/>
        </p:nvSpPr>
        <p:spPr bwMode="auto">
          <a:xfrm>
            <a:off x="7356658" y="4043125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项目答辩</a:t>
            </a: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3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3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5" grpId="0"/>
      <p:bldP spid="33833" grpId="0"/>
      <p:bldP spid="63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实践任务</a:t>
            </a: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036638" y="857250"/>
            <a:ext cx="3516312" cy="3659188"/>
            <a:chOff x="839089" y="1015825"/>
            <a:chExt cx="4688114" cy="4877531"/>
          </a:xfrm>
        </p:grpSpPr>
        <p:grpSp>
          <p:nvGrpSpPr>
            <p:cNvPr id="44046" name="组合 4"/>
            <p:cNvGrpSpPr/>
            <p:nvPr/>
          </p:nvGrpSpPr>
          <p:grpSpPr bwMode="auto">
            <a:xfrm rot="-297887">
              <a:off x="2313380" y="1015825"/>
              <a:ext cx="1482151" cy="1487649"/>
              <a:chOff x="3130077" y="1143064"/>
              <a:chExt cx="1735225" cy="1741663"/>
            </a:xfrm>
          </p:grpSpPr>
          <p:cxnSp>
            <p:nvCxnSpPr>
              <p:cNvPr id="7" name="直接连接符 6"/>
              <p:cNvCxnSpPr>
                <a:endCxn id="44050" idx="3"/>
              </p:cNvCxnSpPr>
              <p:nvPr/>
            </p:nvCxnSpPr>
            <p:spPr>
              <a:xfrm rot="297887" flipV="1">
                <a:off x="3130693" y="2229711"/>
                <a:ext cx="810282" cy="569797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" name="直接连接符 7"/>
              <p:cNvCxnSpPr>
                <a:stCxn id="44050" idx="5"/>
              </p:cNvCxnSpPr>
              <p:nvPr/>
            </p:nvCxnSpPr>
            <p:spPr>
              <a:xfrm rot="297887">
                <a:off x="4141275" y="2296341"/>
                <a:ext cx="723553" cy="58713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4050" name="椭圆 8"/>
              <p:cNvSpPr>
                <a:spLocks noChangeArrowheads="1"/>
              </p:cNvSpPr>
              <p:nvPr/>
            </p:nvSpPr>
            <p:spPr bwMode="auto">
              <a:xfrm>
                <a:off x="3920179" y="1143064"/>
                <a:ext cx="290506" cy="1317397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zh-CN" altLang="en-US" sz="3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235075" y="2080896"/>
            <a:ext cx="3119437" cy="246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Z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城市居住着很多只跳蚤。在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城市周六生活频道有一个娱乐节目。一只跳蚤将被请上一个高空钢丝的正中央。钢丝很长，可以看作是无限长。节目主持人会给该跳蚤发一张卡片。卡片上写有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个自然数。其中最后一个是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，而前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个数都不超过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，卡片上允许有相同的数字。跳蚤每次可以从卡片上任意选择一个自然数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，然后向左，或向右跳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个单位长度。而他最终的任务是跳到距离他左边一个单位长度的地方，并捡起位于那里的礼物。</a:t>
            </a:r>
          </a:p>
          <a:p>
            <a:pPr eaLnBrk="1" hangingPunct="1">
              <a:lnSpc>
                <a:spcPct val="130000"/>
              </a:lnSpc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 bwMode="auto">
          <a:xfrm>
            <a:off x="5214144" y="857250"/>
            <a:ext cx="3516312" cy="3659188"/>
            <a:chOff x="839089" y="1015825"/>
            <a:chExt cx="4688114" cy="4877531"/>
          </a:xfrm>
        </p:grpSpPr>
        <p:grpSp>
          <p:nvGrpSpPr>
            <p:cNvPr id="20" name="组合 4"/>
            <p:cNvGrpSpPr/>
            <p:nvPr/>
          </p:nvGrpSpPr>
          <p:grpSpPr bwMode="auto">
            <a:xfrm rot="-297887">
              <a:off x="2313380" y="1015825"/>
              <a:ext cx="1482151" cy="1487649"/>
              <a:chOff x="3130077" y="1143064"/>
              <a:chExt cx="1735225" cy="1741663"/>
            </a:xfrm>
          </p:grpSpPr>
          <p:cxnSp>
            <p:nvCxnSpPr>
              <p:cNvPr id="22" name="直接连接符 21"/>
              <p:cNvCxnSpPr>
                <a:endCxn id="24" idx="3"/>
              </p:cNvCxnSpPr>
              <p:nvPr/>
            </p:nvCxnSpPr>
            <p:spPr>
              <a:xfrm rot="297887" flipV="1">
                <a:off x="3130693" y="2229711"/>
                <a:ext cx="810282" cy="569797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3" name="直接连接符 22"/>
              <p:cNvCxnSpPr>
                <a:stCxn id="24" idx="5"/>
              </p:cNvCxnSpPr>
              <p:nvPr/>
            </p:nvCxnSpPr>
            <p:spPr>
              <a:xfrm rot="297887">
                <a:off x="4141275" y="2296341"/>
                <a:ext cx="723553" cy="587138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4" name="椭圆 8"/>
              <p:cNvSpPr>
                <a:spLocks noChangeArrowheads="1"/>
              </p:cNvSpPr>
              <p:nvPr/>
            </p:nvSpPr>
            <p:spPr bwMode="auto">
              <a:xfrm>
                <a:off x="3920179" y="1143064"/>
                <a:ext cx="290506" cy="1317397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zh-CN" altLang="en-US" sz="3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839089" y="2463214"/>
              <a:ext cx="4688114" cy="34301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412581" y="2181541"/>
            <a:ext cx="3119437" cy="224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比如当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N=2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M=18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时，持有卡片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(10, 15, 18)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的跳蚤，就可以完成任务：他可以先向左跳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个单位长度，然后再连向左跳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次，每次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个单位长度，最后再向右连跳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次，每次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个单位长度。而持有卡片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(12, 15, 18)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的跳蚤，则怎么也不可能跳到距他左边一个单位长度的地方。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当确定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后，显然一共有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次方张不同的卡片。现在的问题是，在这所有的卡片中，有多少张可以完成任务。</a:t>
            </a:r>
          </a:p>
          <a:p>
            <a:pPr eaLnBrk="1" hangingPunct="1">
              <a:lnSpc>
                <a:spcPct val="130000"/>
              </a:lnSpc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77813"/>
            <a:ext cx="331788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411163" y="365125"/>
            <a:ext cx="1760537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实践任务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282055" y="1849728"/>
            <a:ext cx="2888015" cy="2248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样例输入：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2 5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张卡片分别是：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(1,1,5)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(1,2,5)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(1,3,5)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(1,4,5)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(1,5,5),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(2,1,5)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(2,2,5)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(2,3,5)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(2,4,5)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(2,5,5),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(3,1,5)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(3,2,5)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(3,3,5)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(3,4,5)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(3,5,5),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(4,1,5)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(4,2,5)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(4,3,5)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(4,4,5)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(4,5,5),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(5,1,5)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(5,2,5)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(5,3,5)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(5,4,5)</a:t>
            </a:r>
          </a:p>
          <a:p>
            <a:pPr eaLnBrk="1" hangingPunct="1">
              <a:lnSpc>
                <a:spcPct val="130000"/>
              </a:lnSpc>
            </a:pP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 bwMode="auto">
          <a:xfrm>
            <a:off x="986631" y="1003462"/>
            <a:ext cx="2601913" cy="2855912"/>
            <a:chOff x="6502470" y="1193017"/>
            <a:chExt cx="3467440" cy="3807479"/>
          </a:xfrm>
        </p:grpSpPr>
        <p:grpSp>
          <p:nvGrpSpPr>
            <p:cNvPr id="20" name="组合 12"/>
            <p:cNvGrpSpPr/>
            <p:nvPr/>
          </p:nvGrpSpPr>
          <p:grpSpPr bwMode="auto">
            <a:xfrm rot="-297887">
              <a:off x="7513178" y="1193017"/>
              <a:ext cx="1250297" cy="1304594"/>
              <a:chOff x="3103525" y="996074"/>
              <a:chExt cx="1790434" cy="1868188"/>
            </a:xfrm>
          </p:grpSpPr>
          <p:cxnSp>
            <p:nvCxnSpPr>
              <p:cNvPr id="22" name="直接连接符 21"/>
              <p:cNvCxnSpPr>
                <a:endCxn id="24" idx="3"/>
              </p:cNvCxnSpPr>
              <p:nvPr/>
            </p:nvCxnSpPr>
            <p:spPr>
              <a:xfrm rot="297887" flipV="1">
                <a:off x="3103298" y="2330272"/>
                <a:ext cx="842209" cy="442491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3" name="直接连接符 22"/>
              <p:cNvCxnSpPr>
                <a:stCxn id="24" idx="5"/>
              </p:cNvCxnSpPr>
              <p:nvPr/>
            </p:nvCxnSpPr>
            <p:spPr>
              <a:xfrm rot="297887">
                <a:off x="4145266" y="2401567"/>
                <a:ext cx="748293" cy="460676"/>
              </a:xfrm>
              <a:prstGeom prst="lin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3920179" y="996074"/>
                <a:ext cx="290507" cy="161138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1" hangingPunct="1"/>
                <a:endParaRPr lang="zh-CN" altLang="en-US" sz="3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6502470" y="2464998"/>
              <a:ext cx="3467440" cy="253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1205355" y="2568704"/>
            <a:ext cx="2300287" cy="92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输入：两个整数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M(N&lt;=15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M&lt;=100000000)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输出：可以完成任务的卡片数。</a:t>
            </a:r>
          </a:p>
          <a:p>
            <a:pPr eaLnBrk="1" hangingPunct="1">
              <a:lnSpc>
                <a:spcPct val="130000"/>
              </a:lnSpc>
            </a:pP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 bwMode="auto">
          <a:xfrm>
            <a:off x="238125" y="296863"/>
            <a:ext cx="1363663" cy="474662"/>
            <a:chOff x="184527" y="297451"/>
            <a:chExt cx="1363137" cy="473415"/>
          </a:xfrm>
        </p:grpSpPr>
        <p:pic>
          <p:nvPicPr>
            <p:cNvPr id="39945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4527" y="297451"/>
              <a:ext cx="422017" cy="473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39990" y="376617"/>
              <a:ext cx="1007674" cy="368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800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微软雅黑" panose="020B0503020204020204" pitchFamily="34" charset="-122"/>
                </a:rPr>
                <a:t>目录页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539990" y="745533"/>
              <a:ext cx="86326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 bwMode="auto">
          <a:xfrm>
            <a:off x="3942425" y="2118553"/>
            <a:ext cx="2473325" cy="906394"/>
            <a:chOff x="3128622" y="2019402"/>
            <a:chExt cx="2473440" cy="906219"/>
          </a:xfrm>
        </p:grpSpPr>
        <p:sp>
          <p:nvSpPr>
            <p:cNvPr id="39943" name="文本框 19"/>
            <p:cNvSpPr txBox="1">
              <a:spLocks noChangeArrowheads="1"/>
            </p:cNvSpPr>
            <p:nvPr/>
          </p:nvSpPr>
          <p:spPr bwMode="auto">
            <a:xfrm>
              <a:off x="3128622" y="2217872"/>
              <a:ext cx="2473440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总体设计</a:t>
              </a:r>
            </a:p>
          </p:txBody>
        </p:sp>
        <p:sp>
          <p:nvSpPr>
            <p:cNvPr id="39944" name="文本框 20"/>
            <p:cNvSpPr txBox="1">
              <a:spLocks noChangeArrowheads="1"/>
            </p:cNvSpPr>
            <p:nvPr/>
          </p:nvSpPr>
          <p:spPr bwMode="auto">
            <a:xfrm>
              <a:off x="3229671" y="2019402"/>
              <a:ext cx="16595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THREE</a:t>
              </a: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2742360" y="2043942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KSO_WPP_MARK_KEY" val="2a6654bb-09dd-4343-9bc4-05bf4ee13dd7"/>
  <p:tag name="COMMONDATA" val="eyJoZGlkIjoiYTA1Y2E3MTlhYTkxNjg1MjdlMDRhZjZlMThhNTVmYzk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方正正黑简体"/>
        <a:ea typeface="方正正黑简体"/>
        <a:cs typeface=""/>
      </a:majorFont>
      <a:minorFont>
        <a:latin typeface="方正正黑简体"/>
        <a:ea typeface="方正正黑简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2031</Words>
  <Application>Microsoft Office PowerPoint</Application>
  <PresentationFormat>全屏显示(16:9)</PresentationFormat>
  <Paragraphs>171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微软雅黑</vt:lpstr>
      <vt:lpstr>Calibri</vt:lpstr>
      <vt:lpstr>方正正黑简体</vt:lpstr>
      <vt:lpstr>Arial</vt:lpstr>
      <vt:lpstr>方正正纤黑简体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邓 星宇</cp:lastModifiedBy>
  <cp:revision>20</cp:revision>
  <dcterms:created xsi:type="dcterms:W3CDTF">2015-03-31T05:49:00Z</dcterms:created>
  <dcterms:modified xsi:type="dcterms:W3CDTF">2023-06-02T05:40:58Z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7278D22018D144E4B26D2AFDDBCDA8F8_12</vt:lpwstr>
  </property>
  <property fmtid="{D5CDD505-2E9C-101B-9397-08002B2CF9AE}" pid="3" name="KSOProductBuildVer">
    <vt:lpwstr>2052-11.1.0.14309</vt:lpwstr>
  </property>
</Properties>
</file>