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70" r:id="rId4"/>
    <p:sldId id="257" r:id="rId5"/>
    <p:sldId id="258" r:id="rId6"/>
    <p:sldId id="259" r:id="rId7"/>
    <p:sldId id="261" r:id="rId8"/>
    <p:sldId id="262" r:id="rId9"/>
    <p:sldId id="268" r:id="rId10"/>
    <p:sldId id="266" r:id="rId11"/>
    <p:sldId id="264" r:id="rId12"/>
    <p:sldId id="265" r:id="rId13"/>
    <p:sldId id="263" r:id="rId14"/>
    <p:sldId id="267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730"/>
  </p:normalViewPr>
  <p:slideViewPr>
    <p:cSldViewPr snapToGrid="0" snapToObjects="1">
      <p:cViewPr varScale="1">
        <p:scale>
          <a:sx n="135" d="100"/>
          <a:sy n="135" d="100"/>
        </p:scale>
        <p:origin x="14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F7F0-66B2-E246-9655-E9BA5C294290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ngj/1806" TargetMode="External"/><Relationship Id="rId2" Type="http://schemas.openxmlformats.org/officeDocument/2006/relationships/hyperlink" Target="http://web.mit.edu/18.0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Neh71U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7586"/>
            <a:ext cx="7772400" cy="1470025"/>
          </a:xfrm>
        </p:spPr>
        <p:txBody>
          <a:bodyPr/>
          <a:lstStyle/>
          <a:p>
            <a:r>
              <a:rPr lang="en-US" sz="3600" i="1" dirty="0">
                <a:solidFill>
                  <a:schemeClr val="bg1">
                    <a:lumMod val="50000"/>
                  </a:schemeClr>
                </a:solidFill>
              </a:rPr>
              <a:t>— course overview —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18.06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Linear Algebra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376" y="2364159"/>
            <a:ext cx="7385248" cy="1752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Prof. Steven Johnson,</a:t>
            </a:r>
          </a:p>
          <a:p>
            <a:r>
              <a:rPr lang="en-US" dirty="0">
                <a:solidFill>
                  <a:srgbClr val="0000FF"/>
                </a:solidFill>
              </a:rPr>
              <a:t>MIT Applied Math, Physics</a:t>
            </a:r>
          </a:p>
          <a:p>
            <a:r>
              <a:rPr lang="en-US" dirty="0"/>
              <a:t>Fall 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9276" y="4116759"/>
            <a:ext cx="4445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http://web.mit.edu/18.06</a:t>
            </a:r>
            <a:endParaRPr lang="en-US" sz="2400" dirty="0"/>
          </a:p>
          <a:p>
            <a:pPr algn="ctr"/>
            <a:r>
              <a:rPr lang="en-US" sz="2400" dirty="0">
                <a:hlinkClick r:id="rId3"/>
              </a:rPr>
              <a:t>https://github.com/stevengj/1806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79376" y="5557009"/>
            <a:ext cx="763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Textbook: </a:t>
            </a:r>
            <a:r>
              <a:rPr lang="en-US" sz="2400" dirty="0" err="1"/>
              <a:t>Strang</a:t>
            </a:r>
            <a:r>
              <a:rPr lang="en-US" sz="2400" dirty="0"/>
              <a:t>, </a:t>
            </a:r>
            <a:r>
              <a:rPr lang="en-US" sz="2400" i="1" dirty="0"/>
              <a:t>Introduction to Linear Algebra</a:t>
            </a:r>
            <a:r>
              <a:rPr lang="en-US" sz="2400" dirty="0"/>
              <a:t>, 5</a:t>
            </a:r>
            <a:r>
              <a:rPr lang="en-US" sz="2400" baseline="30000" dirty="0"/>
              <a:t>th</a:t>
            </a:r>
            <a:r>
              <a:rPr lang="en-US" sz="2400" dirty="0"/>
              <a:t> edition</a:t>
            </a:r>
          </a:p>
          <a:p>
            <a:r>
              <a:rPr lang="en-US" sz="2400" dirty="0"/>
              <a:t>		                   + supplementary notes</a:t>
            </a:r>
          </a:p>
        </p:txBody>
      </p:sp>
    </p:spTree>
    <p:extLst>
      <p:ext uri="{BB962C8B-B14F-4D97-AF65-F5344CB8AC3E}">
        <p14:creationId xmlns:p14="http://schemas.microsoft.com/office/powerpoint/2010/main" val="202519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430"/>
            <a:ext cx="8229600" cy="5732642"/>
          </a:xfrm>
        </p:spPr>
        <p:txBody>
          <a:bodyPr>
            <a:normAutofit/>
          </a:bodyPr>
          <a:lstStyle/>
          <a:p>
            <a:r>
              <a:rPr lang="en-US" dirty="0"/>
              <a:t>Where do big matrices</a:t>
            </a:r>
            <a:br>
              <a:rPr lang="en-US" dirty="0"/>
            </a:br>
            <a:r>
              <a:rPr lang="en-US" dirty="0"/>
              <a:t>come from?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Lots of examples in many fields,</a:t>
            </a:r>
            <a:br>
              <a:rPr lang="en-US" sz="3200" dirty="0"/>
            </a:br>
            <a:r>
              <a:rPr lang="en-US" sz="3200" dirty="0"/>
              <a:t>but here are a couple that are</a:t>
            </a:r>
            <a:br>
              <a:rPr lang="en-US" sz="3200" dirty="0"/>
            </a:br>
            <a:r>
              <a:rPr lang="en-US" sz="3200" dirty="0"/>
              <a:t>relatively easy to understand…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Engineering &amp; Scientific Modeling</a:t>
            </a:r>
            <a:br>
              <a:rPr lang="en-US" dirty="0"/>
            </a:br>
            <a:r>
              <a:rPr lang="en-US" sz="3100" dirty="0"/>
              <a:t>[ 18.303, 18.330, 6.336, 6.339, … ]</a:t>
            </a:r>
          </a:p>
        </p:txBody>
      </p:sp>
      <p:pic>
        <p:nvPicPr>
          <p:cNvPr id="3" name="Picture 2" descr="bi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" y="1219945"/>
            <a:ext cx="5267563" cy="39423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3370" y="1348584"/>
            <a:ext cx="12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gmsh.info</a:t>
            </a:r>
            <a:r>
              <a:rPr lang="en-US" sz="1200" dirty="0"/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3331" y="1348584"/>
            <a:ext cx="3561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Unknown functions</a:t>
            </a:r>
          </a:p>
          <a:p>
            <a:r>
              <a:rPr lang="en-US" sz="2000" dirty="0"/>
              <a:t>(fluid flow, mechanical stress,</a:t>
            </a:r>
          </a:p>
          <a:p>
            <a:r>
              <a:rPr lang="en-US" sz="2000" dirty="0"/>
              <a:t>electromagnetic fields, …) </a:t>
            </a:r>
            <a:r>
              <a:rPr lang="en-US" sz="2000" dirty="0">
                <a:solidFill>
                  <a:srgbClr val="0000FF"/>
                </a:solidFill>
              </a:rPr>
              <a:t>approximated</a:t>
            </a:r>
            <a:r>
              <a:rPr lang="en-US" sz="2000" dirty="0"/>
              <a:t> by values on a </a:t>
            </a:r>
            <a:r>
              <a:rPr lang="en-US" sz="2000" dirty="0">
                <a:solidFill>
                  <a:srgbClr val="0000FF"/>
                </a:solidFill>
              </a:rPr>
              <a:t>discrete mesh/grid</a:t>
            </a:r>
          </a:p>
          <a:p>
            <a:endParaRPr lang="en-US" sz="2000" dirty="0"/>
          </a:p>
          <a:p>
            <a:r>
              <a:rPr lang="en-US" sz="2000" dirty="0"/>
              <a:t>e.g. 100x100x100 grid</a:t>
            </a:r>
          </a:p>
          <a:p>
            <a:r>
              <a:rPr lang="en-US" sz="2000" dirty="0"/>
              <a:t>	       = 10</a:t>
            </a:r>
            <a:r>
              <a:rPr lang="en-US" sz="2000" baseline="30000" dirty="0"/>
              <a:t>6</a:t>
            </a:r>
            <a:r>
              <a:rPr lang="en-US" sz="2000" dirty="0"/>
              <a:t> unknowns!</a:t>
            </a:r>
          </a:p>
        </p:txBody>
      </p:sp>
      <p:pic>
        <p:nvPicPr>
          <p:cNvPr id="6" name="Picture 5" descr="151218edne-mentor-graphics-new-floefd-mesh-visu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8311"/>
            <a:ext cx="4308416" cy="260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30842" y="6318578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www.electronics-eetimes.com</a:t>
            </a:r>
            <a:r>
              <a:rPr lang="en-US" sz="1100" dirty="0"/>
              <a:t>/</a:t>
            </a:r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46" y="4452212"/>
            <a:ext cx="3946428" cy="21279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43390" y="6314213"/>
            <a:ext cx="1064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comsol.com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272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LLUSTRATION3.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1" y="3499927"/>
            <a:ext cx="2551104" cy="16790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20" y="-10082"/>
            <a:ext cx="4796379" cy="99540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dirty="0"/>
              <a:t>and Machine Learning</a:t>
            </a:r>
          </a:p>
        </p:txBody>
      </p:sp>
      <p:pic>
        <p:nvPicPr>
          <p:cNvPr id="4" name="Picture 3" descr="matlab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" y="168855"/>
            <a:ext cx="3052471" cy="2824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554" y="3013843"/>
            <a:ext cx="3660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Image processing:</a:t>
            </a:r>
          </a:p>
          <a:p>
            <a:pPr algn="ctr"/>
            <a:r>
              <a:rPr lang="en-US" dirty="0"/>
              <a:t>images are just matrices of numbers</a:t>
            </a:r>
          </a:p>
          <a:p>
            <a:pPr algn="ctr"/>
            <a:r>
              <a:rPr lang="en-US" dirty="0"/>
              <a:t>(red/green/blue intensity)</a:t>
            </a:r>
          </a:p>
        </p:txBody>
      </p:sp>
      <p:pic>
        <p:nvPicPr>
          <p:cNvPr id="6" name="Picture 5" descr="Linear_regress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66" y="985327"/>
            <a:ext cx="38100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2166712" y="2127363"/>
            <a:ext cx="120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 </a:t>
            </a:r>
            <a:r>
              <a:rPr lang="en-US" sz="1400" dirty="0" err="1"/>
              <a:t>Mathworks</a:t>
            </a:r>
            <a:r>
              <a:rPr lang="en-US" sz="1400" dirty="0"/>
              <a:t> 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4822" y="2701962"/>
            <a:ext cx="107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 </a:t>
            </a:r>
            <a:r>
              <a:rPr lang="en-US" sz="1400" dirty="0" err="1"/>
              <a:t>wikipedia</a:t>
            </a:r>
            <a:r>
              <a:rPr lang="en-US" sz="1400" dirty="0"/>
              <a:t> 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3672" y="1179933"/>
            <a:ext cx="149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Regression:</a:t>
            </a:r>
          </a:p>
          <a:p>
            <a:r>
              <a:rPr lang="en-US" dirty="0"/>
              <a:t> (curve fitting)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97513" y="5219366"/>
            <a:ext cx="2247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[ </a:t>
            </a:r>
            <a:r>
              <a:rPr lang="en-US" sz="1400" dirty="0" err="1"/>
              <a:t>computationalculture.net</a:t>
            </a:r>
            <a:r>
              <a:rPr lang="en-US" sz="1400" dirty="0"/>
              <a:t> 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1572" y="4421772"/>
            <a:ext cx="3870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Google “page rank” problem</a:t>
            </a:r>
          </a:p>
          <a:p>
            <a:r>
              <a:rPr lang="en-US" dirty="0"/>
              <a:t>    (also for gene networks etc.)</a:t>
            </a:r>
          </a:p>
          <a:p>
            <a:endParaRPr lang="en-US" dirty="0"/>
          </a:p>
          <a:p>
            <a:r>
              <a:rPr lang="en-US" dirty="0"/>
              <a:t>Determine the “most </a:t>
            </a:r>
            <a:r>
              <a:rPr lang="en-US" dirty="0">
                <a:solidFill>
                  <a:srgbClr val="0000FF"/>
                </a:solidFill>
              </a:rPr>
              <a:t>important</a:t>
            </a:r>
            <a:r>
              <a:rPr lang="en-US" dirty="0"/>
              <a:t>”</a:t>
            </a:r>
          </a:p>
          <a:p>
            <a:r>
              <a:rPr lang="en-US" dirty="0"/>
              <a:t>web </a:t>
            </a:r>
            <a:r>
              <a:rPr lang="en-US" dirty="0">
                <a:solidFill>
                  <a:srgbClr val="0000FF"/>
                </a:solidFill>
              </a:rPr>
              <a:t>pages</a:t>
            </a:r>
            <a:r>
              <a:rPr lang="en-US" dirty="0"/>
              <a:t> just from </a:t>
            </a:r>
            <a:r>
              <a:rPr lang="en-US" dirty="0">
                <a:solidFill>
                  <a:srgbClr val="0000FF"/>
                </a:solidFill>
              </a:rPr>
              <a:t>how they link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matrix = </a:t>
            </a:r>
            <a:r>
              <a:rPr lang="en-US" dirty="0">
                <a:solidFill>
                  <a:srgbClr val="FF0000"/>
                </a:solidFill>
              </a:rPr>
              <a:t>(# web pages) × (# web pages)</a:t>
            </a:r>
          </a:p>
          <a:p>
            <a:r>
              <a:rPr lang="en-US" dirty="0"/>
              <a:t>   (</a:t>
            </a:r>
            <a:r>
              <a:rPr lang="en-US" i="1" dirty="0"/>
              <a:t>entry = 1 if they link, 0 otherwise)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762" y="3782618"/>
            <a:ext cx="2745147" cy="24329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26008" y="6215572"/>
            <a:ext cx="185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0801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78"/>
            <a:ext cx="8229600" cy="1143000"/>
          </a:xfrm>
        </p:spPr>
        <p:txBody>
          <a:bodyPr/>
          <a:lstStyle/>
          <a:p>
            <a:r>
              <a:rPr lang="en-US" dirty="0"/>
              <a:t>Not just matrices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692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There are lots of </a:t>
            </a:r>
            <a:r>
              <a:rPr lang="en-US" sz="2800" dirty="0">
                <a:solidFill>
                  <a:srgbClr val="0000FF"/>
                </a:solidFill>
              </a:rPr>
              <a:t>surprising and important generalizations</a:t>
            </a:r>
            <a:r>
              <a:rPr lang="en-US" sz="2800" dirty="0"/>
              <a:t> of the ideas in linear algebra.</a:t>
            </a:r>
          </a:p>
          <a:p>
            <a:r>
              <a:rPr lang="en-US" sz="2800" dirty="0"/>
              <a:t>Instead of </a:t>
            </a:r>
            <a:r>
              <a:rPr lang="en-US" sz="2800" dirty="0">
                <a:solidFill>
                  <a:srgbClr val="FF0000"/>
                </a:solidFill>
              </a:rPr>
              <a:t>vectors</a:t>
            </a:r>
            <a:r>
              <a:rPr lang="en-US" sz="2800" dirty="0"/>
              <a:t> with a finite number of unknowns, </a:t>
            </a:r>
            <a:r>
              <a:rPr lang="en-US" sz="2800" dirty="0">
                <a:solidFill>
                  <a:srgbClr val="FF0000"/>
                </a:solidFill>
              </a:rPr>
              <a:t>similar ideas apply to functions </a:t>
            </a:r>
            <a:r>
              <a:rPr lang="en-US" sz="2800" dirty="0"/>
              <a:t>with an </a:t>
            </a:r>
            <a:r>
              <a:rPr lang="en-US" sz="2800" dirty="0">
                <a:solidFill>
                  <a:srgbClr val="0000FF"/>
                </a:solidFill>
              </a:rPr>
              <a:t>infinite number of unknowns</a:t>
            </a:r>
            <a:r>
              <a:rPr lang="en-US" sz="2800" dirty="0"/>
              <a:t>.</a:t>
            </a:r>
          </a:p>
          <a:p>
            <a:r>
              <a:rPr lang="en-US" sz="2800" dirty="0"/>
              <a:t>Instead of </a:t>
            </a:r>
            <a:r>
              <a:rPr lang="en-US" sz="2800" dirty="0">
                <a:solidFill>
                  <a:srgbClr val="FF0000"/>
                </a:solidFill>
              </a:rPr>
              <a:t>matrices</a:t>
            </a:r>
            <a:r>
              <a:rPr lang="en-US" sz="2800" dirty="0"/>
              <a:t> multiplying vectors, we can think about </a:t>
            </a:r>
            <a:r>
              <a:rPr lang="en-US" sz="2800" dirty="0">
                <a:solidFill>
                  <a:srgbClr val="FF0000"/>
                </a:solidFill>
              </a:rPr>
              <a:t>linear operators on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2411" y="5443360"/>
            <a:ext cx="68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“A”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04500" y="5443360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“x”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7537" y="5443360"/>
            <a:ext cx="66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“b”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0308" y="5819944"/>
            <a:ext cx="1013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linear</a:t>
            </a:r>
          </a:p>
          <a:p>
            <a:pPr algn="ctr"/>
            <a:r>
              <a:rPr lang="en-US" dirty="0"/>
              <a:t>operator</a:t>
            </a:r>
          </a:p>
          <a:p>
            <a:pPr algn="ctr"/>
            <a:r>
              <a:rPr lang="en-US" dirty="0">
                <a:latin typeface="Times"/>
                <a:cs typeface="Times"/>
              </a:rPr>
              <a:t>∇</a:t>
            </a:r>
            <a:r>
              <a:rPr lang="en-US" baseline="30000" dirty="0">
                <a:latin typeface="Times"/>
                <a:cs typeface="Times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4577" y="5819944"/>
            <a:ext cx="1061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unknown</a:t>
            </a:r>
          </a:p>
          <a:p>
            <a:pPr algn="ctr"/>
            <a:r>
              <a:rPr lang="en-US" dirty="0"/>
              <a:t>function</a:t>
            </a:r>
          </a:p>
          <a:p>
            <a:pPr algn="ctr"/>
            <a:r>
              <a:rPr lang="en-US" i="1" dirty="0">
                <a:latin typeface="Times"/>
                <a:cs typeface="Times"/>
              </a:rPr>
              <a:t>u</a:t>
            </a:r>
            <a:r>
              <a:rPr lang="en-US" dirty="0">
                <a:latin typeface="Times"/>
                <a:cs typeface="Times"/>
              </a:rPr>
              <a:t>(</a:t>
            </a:r>
            <a:r>
              <a:rPr lang="en-US" i="1" dirty="0" err="1">
                <a:latin typeface="Times"/>
                <a:cs typeface="Times"/>
              </a:rPr>
              <a:t>x</a:t>
            </a:r>
            <a:r>
              <a:rPr lang="en-US" dirty="0" err="1">
                <a:latin typeface="Times"/>
                <a:cs typeface="Times"/>
              </a:rPr>
              <a:t>,</a:t>
            </a:r>
            <a:r>
              <a:rPr lang="en-US" i="1" dirty="0" err="1">
                <a:latin typeface="Times"/>
                <a:cs typeface="Times"/>
              </a:rPr>
              <a:t>y</a:t>
            </a:r>
            <a:r>
              <a:rPr lang="en-US" dirty="0" err="1">
                <a:latin typeface="Times"/>
                <a:cs typeface="Times"/>
              </a:rPr>
              <a:t>,</a:t>
            </a:r>
            <a:r>
              <a:rPr lang="en-US" i="1" dirty="0" err="1">
                <a:latin typeface="Times"/>
                <a:cs typeface="Times"/>
              </a:rPr>
              <a:t>z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8293" y="5819944"/>
            <a:ext cx="1602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right-hand side</a:t>
            </a:r>
          </a:p>
          <a:p>
            <a:pPr algn="ctr"/>
            <a:r>
              <a:rPr lang="en-US" i="1" dirty="0">
                <a:latin typeface="Times"/>
                <a:cs typeface="Times"/>
              </a:rPr>
              <a:t>f</a:t>
            </a:r>
            <a:r>
              <a:rPr lang="en-US" dirty="0">
                <a:latin typeface="Times"/>
                <a:cs typeface="Times"/>
              </a:rPr>
              <a:t>(</a:t>
            </a:r>
            <a:r>
              <a:rPr lang="en-US" i="1" dirty="0" err="1">
                <a:latin typeface="Times"/>
                <a:cs typeface="Times"/>
              </a:rPr>
              <a:t>x</a:t>
            </a:r>
            <a:r>
              <a:rPr lang="en-US" dirty="0" err="1">
                <a:latin typeface="Times"/>
                <a:cs typeface="Times"/>
              </a:rPr>
              <a:t>,</a:t>
            </a:r>
            <a:r>
              <a:rPr lang="en-US" i="1" dirty="0" err="1">
                <a:latin typeface="Times"/>
                <a:cs typeface="Times"/>
              </a:rPr>
              <a:t>y</a:t>
            </a:r>
            <a:r>
              <a:rPr lang="en-US" dirty="0" err="1">
                <a:latin typeface="Times"/>
                <a:cs typeface="Times"/>
              </a:rPr>
              <a:t>,</a:t>
            </a:r>
            <a:r>
              <a:rPr lang="en-US" i="1" dirty="0" err="1">
                <a:latin typeface="Times"/>
                <a:cs typeface="Times"/>
              </a:rPr>
              <a:t>z</a:t>
            </a:r>
            <a:r>
              <a:rPr lang="en-US" dirty="0">
                <a:latin typeface="Times"/>
                <a:cs typeface="Times"/>
              </a:rPr>
              <a:t>)</a:t>
            </a:r>
          </a:p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28276"/>
              </p:ext>
            </p:extLst>
          </p:nvPr>
        </p:nvGraphicFramePr>
        <p:xfrm>
          <a:off x="4361592" y="4686154"/>
          <a:ext cx="1702486" cy="74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3" imgW="520700" imgH="228600" progId="Equation.3">
                  <p:embed/>
                </p:oleObj>
              </mc:Choice>
              <mc:Fallback>
                <p:oleObj name="Equation" r:id="rId3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1592" y="4686154"/>
                        <a:ext cx="1702486" cy="74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4122233" y="5211222"/>
            <a:ext cx="342680" cy="3427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105401" y="5309401"/>
            <a:ext cx="76199" cy="2285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943601" y="5309400"/>
            <a:ext cx="533399" cy="22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1131" y="4757016"/>
            <a:ext cx="194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Poisson’s equation</a:t>
            </a:r>
          </a:p>
          <a:p>
            <a:pPr algn="ctr"/>
            <a:r>
              <a:rPr lang="en-US" dirty="0"/>
              <a:t>(e.g. 18.303)</a:t>
            </a:r>
          </a:p>
        </p:txBody>
      </p:sp>
    </p:spTree>
    <p:extLst>
      <p:ext uri="{BB962C8B-B14F-4D97-AF65-F5344CB8AC3E}">
        <p14:creationId xmlns:p14="http://schemas.microsoft.com/office/powerpoint/2010/main" val="355854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18.06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vs. </a:t>
            </a:r>
            <a:r>
              <a:rPr lang="en-US" dirty="0">
                <a:solidFill>
                  <a:srgbClr val="3366FF"/>
                </a:solidFill>
              </a:rPr>
              <a:t>18.700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0561" y="1401351"/>
            <a:ext cx="6895990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            “</a:t>
            </a:r>
            <a:r>
              <a:rPr lang="en-US" sz="2800" dirty="0">
                <a:solidFill>
                  <a:srgbClr val="FF0000"/>
                </a:solidFill>
              </a:rPr>
              <a:t>applied</a:t>
            </a:r>
            <a:r>
              <a:rPr lang="en-US" sz="2800" dirty="0"/>
              <a:t>” vs. “</a:t>
            </a:r>
            <a:r>
              <a:rPr lang="en-US" sz="2800" dirty="0">
                <a:solidFill>
                  <a:srgbClr val="3366FF"/>
                </a:solidFill>
              </a:rPr>
              <a:t>pure</a:t>
            </a:r>
            <a:r>
              <a:rPr lang="en-US" sz="2800" dirty="0"/>
              <a:t>” math</a:t>
            </a:r>
          </a:p>
          <a:p>
            <a:endParaRPr lang="en-US" sz="2800" dirty="0"/>
          </a:p>
          <a:p>
            <a:r>
              <a:rPr lang="en-US" sz="2800" dirty="0"/>
              <a:t>               </a:t>
            </a:r>
            <a:r>
              <a:rPr lang="en-US" sz="2800" dirty="0">
                <a:solidFill>
                  <a:srgbClr val="FF0000"/>
                </a:solidFill>
              </a:rPr>
              <a:t>few proofs </a:t>
            </a:r>
            <a:r>
              <a:rPr lang="en-US" sz="2800" dirty="0"/>
              <a:t>vs. </a:t>
            </a:r>
            <a:r>
              <a:rPr lang="en-US" sz="2800" dirty="0">
                <a:solidFill>
                  <a:srgbClr val="3366FF"/>
                </a:solidFill>
              </a:rPr>
              <a:t>formal proofs </a:t>
            </a:r>
            <a:r>
              <a:rPr lang="en-US" sz="2800" dirty="0"/>
              <a:t>expected</a:t>
            </a:r>
          </a:p>
          <a:p>
            <a:r>
              <a:rPr lang="en-US" dirty="0"/>
              <a:t>                     (deduce patterns                    (definitions to             </a:t>
            </a:r>
          </a:p>
          <a:p>
            <a:r>
              <a:rPr lang="en-US" dirty="0"/>
              <a:t>                        from examples,                       lemmas to theorems</a:t>
            </a:r>
          </a:p>
          <a:p>
            <a:r>
              <a:rPr lang="en-US" dirty="0"/>
              <a:t>                    informal arguments)                   </a:t>
            </a:r>
            <a:r>
              <a:rPr lang="is-IS" dirty="0"/>
              <a:t>… training in proof writing)</a:t>
            </a:r>
            <a:endParaRPr lang="en-US" dirty="0"/>
          </a:p>
          <a:p>
            <a:endParaRPr lang="en-US" dirty="0"/>
          </a:p>
          <a:p>
            <a:r>
              <a:rPr lang="en-US" sz="2800" dirty="0"/>
              <a:t>   more </a:t>
            </a:r>
            <a:r>
              <a:rPr lang="en-US" sz="2800" dirty="0">
                <a:solidFill>
                  <a:srgbClr val="FF0000"/>
                </a:solidFill>
              </a:rPr>
              <a:t>applications</a:t>
            </a:r>
            <a:r>
              <a:rPr lang="en-US" sz="2800" dirty="0"/>
              <a:t> vs. more </a:t>
            </a:r>
            <a:r>
              <a:rPr lang="en-US" sz="2800" dirty="0">
                <a:solidFill>
                  <a:srgbClr val="3366FF"/>
                </a:solidFill>
              </a:rPr>
              <a:t>theorems</a:t>
            </a:r>
          </a:p>
          <a:p>
            <a:r>
              <a:rPr lang="en-US" sz="2800" dirty="0"/>
              <a:t>         more </a:t>
            </a:r>
            <a:r>
              <a:rPr lang="en-US" sz="2800" dirty="0">
                <a:solidFill>
                  <a:srgbClr val="FF0000"/>
                </a:solidFill>
              </a:rPr>
              <a:t>concrete</a:t>
            </a:r>
            <a:r>
              <a:rPr lang="en-US" sz="2800" dirty="0"/>
              <a:t> vs. more </a:t>
            </a:r>
            <a:r>
              <a:rPr lang="en-US" sz="2800" dirty="0">
                <a:solidFill>
                  <a:srgbClr val="3366FF"/>
                </a:solidFill>
              </a:rPr>
              <a:t>abstract</a:t>
            </a:r>
          </a:p>
          <a:p>
            <a:endParaRPr lang="en-US" sz="2800" dirty="0">
              <a:solidFill>
                <a:srgbClr val="3366FF"/>
              </a:solidFill>
            </a:endParaRPr>
          </a:p>
          <a:p>
            <a:r>
              <a:rPr lang="en-US" sz="2800" dirty="0"/>
              <a:t>     some </a:t>
            </a:r>
            <a:r>
              <a:rPr lang="en-US" sz="2800" dirty="0">
                <a:solidFill>
                  <a:srgbClr val="FF0000"/>
                </a:solidFill>
              </a:rPr>
              <a:t>computers </a:t>
            </a:r>
            <a:r>
              <a:rPr lang="en-US" sz="2800" dirty="0"/>
              <a:t>vs. only </a:t>
            </a:r>
            <a:r>
              <a:rPr lang="en-US" sz="2800" dirty="0">
                <a:solidFill>
                  <a:srgbClr val="3366FF"/>
                </a:solidFill>
              </a:rPr>
              <a:t>pencil-and-paper</a:t>
            </a:r>
          </a:p>
        </p:txBody>
      </p:sp>
    </p:spTree>
    <p:extLst>
      <p:ext uri="{BB962C8B-B14F-4D97-AF65-F5344CB8AC3E}">
        <p14:creationId xmlns:p14="http://schemas.microsoft.com/office/powerpoint/2010/main" val="151541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603"/>
          </a:xfrm>
        </p:spPr>
        <p:txBody>
          <a:bodyPr/>
          <a:lstStyle/>
          <a:p>
            <a:r>
              <a:rPr lang="en-US" dirty="0"/>
              <a:t>Computer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5" y="1891386"/>
            <a:ext cx="4270915" cy="4213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617" y="5980659"/>
            <a:ext cx="20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 image: Viral Shah 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602" y="1407987"/>
            <a:ext cx="210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Lots of choices: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9" y="1794078"/>
            <a:ext cx="3869471" cy="261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9892" y="4112357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8020" y="1077795"/>
            <a:ext cx="439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semester: a relatively new language</a:t>
            </a:r>
          </a:p>
          <a:p>
            <a:r>
              <a:rPr lang="en-US" sz="2000" dirty="0"/>
              <a:t>that scales better to real problems.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7906" y="4750426"/>
            <a:ext cx="43820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 programming required </a:t>
            </a:r>
            <a:r>
              <a:rPr lang="en-US" dirty="0"/>
              <a:t>for 18.06,</a:t>
            </a:r>
          </a:p>
          <a:p>
            <a:r>
              <a:rPr lang="en-US" dirty="0"/>
              <a:t>just a “glorified calculator” to turn the crank.</a:t>
            </a:r>
          </a:p>
          <a:p>
            <a:endParaRPr lang="en-US" dirty="0"/>
          </a:p>
          <a:p>
            <a:r>
              <a:rPr lang="en-US" dirty="0"/>
              <a:t>Use it online: log in at </a:t>
            </a:r>
            <a:r>
              <a:rPr lang="en-US" dirty="0" err="1">
                <a:solidFill>
                  <a:srgbClr val="FF0000"/>
                </a:solidFill>
              </a:rPr>
              <a:t>juliabox.com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	see </a:t>
            </a:r>
            <a:r>
              <a:rPr lang="en-US" dirty="0">
                <a:solidFill>
                  <a:srgbClr val="0000FF"/>
                </a:solidFill>
              </a:rPr>
              <a:t>“Julia” link on Stellar</a:t>
            </a:r>
          </a:p>
          <a:p>
            <a:endParaRPr lang="en-US" dirty="0"/>
          </a:p>
          <a:p>
            <a:r>
              <a:rPr lang="en-US" sz="2000" dirty="0">
                <a:solidFill>
                  <a:srgbClr val="0000FF"/>
                </a:solidFill>
              </a:rPr>
              <a:t>Optional tutorial: Friday 5pm 32-141</a:t>
            </a:r>
          </a:p>
        </p:txBody>
      </p:sp>
    </p:spTree>
    <p:extLst>
      <p:ext uri="{BB962C8B-B14F-4D97-AF65-F5344CB8AC3E}">
        <p14:creationId xmlns:p14="http://schemas.microsoft.com/office/powerpoint/2010/main" val="3193499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18.06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vs. </a:t>
            </a:r>
            <a:r>
              <a:rPr lang="en-US" dirty="0">
                <a:solidFill>
                  <a:srgbClr val="3366FF"/>
                </a:solidFill>
              </a:rPr>
              <a:t>18.700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0561" y="1401351"/>
            <a:ext cx="5415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            </a:t>
            </a:r>
            <a:r>
              <a:rPr lang="en-US" sz="2800" dirty="0">
                <a:solidFill>
                  <a:srgbClr val="FF0000"/>
                </a:solidFill>
              </a:rPr>
              <a:t>puppies</a:t>
            </a:r>
            <a:r>
              <a:rPr lang="en-US" sz="2800" dirty="0"/>
              <a:t>   vs.    </a:t>
            </a:r>
            <a:r>
              <a:rPr lang="en-US" sz="2800" dirty="0">
                <a:solidFill>
                  <a:srgbClr val="3366FF"/>
                </a:solidFill>
              </a:rPr>
              <a:t>no puppies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D17BD-9035-654D-8F07-A93ADA0EA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71" y="2176564"/>
            <a:ext cx="2646404" cy="3528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1BCDF6-5E29-214C-8CC2-3661D0E67E40}"/>
              </a:ext>
            </a:extLst>
          </p:cNvPr>
          <p:cNvSpPr txBox="1"/>
          <p:nvPr/>
        </p:nvSpPr>
        <p:spPr>
          <a:xfrm>
            <a:off x="1143171" y="5747222"/>
            <a:ext cx="277172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“Cookie”</a:t>
            </a:r>
          </a:p>
          <a:p>
            <a:pPr algn="ctr"/>
            <a:r>
              <a:rPr lang="en-US" dirty="0"/>
              <a:t>2-year old mini labradoodle</a:t>
            </a:r>
          </a:p>
        </p:txBody>
      </p:sp>
    </p:spTree>
    <p:extLst>
      <p:ext uri="{BB962C8B-B14F-4D97-AF65-F5344CB8AC3E}">
        <p14:creationId xmlns:p14="http://schemas.microsoft.com/office/powerpoint/2010/main" val="40859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3841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Help wanted: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arrive 10 minutes early</a:t>
            </a:r>
            <a:br>
              <a:rPr lang="en-US" dirty="0"/>
            </a:br>
            <a:r>
              <a:rPr lang="en-US" dirty="0"/>
              <a:t>and get paid $10 to erase the boards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Apply at MIT math office (2-110).</a:t>
            </a:r>
            <a:br>
              <a:rPr lang="en-US" dirty="0"/>
            </a:br>
            <a:br>
              <a:rPr lang="en-US" dirty="0"/>
            </a:b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3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8619" y="359480"/>
            <a:ext cx="3954544" cy="1143000"/>
          </a:xfrm>
        </p:spPr>
        <p:txBody>
          <a:bodyPr/>
          <a:lstStyle/>
          <a:p>
            <a:pPr algn="l"/>
            <a:r>
              <a:rPr lang="en-US" dirty="0"/>
              <a:t>The textbook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86523" y="2782444"/>
            <a:ext cx="513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dirty="0">
                <a:solidFill>
                  <a:srgbClr val="FF0000"/>
                </a:solidFill>
              </a:rPr>
              <a:t>discounted, autographed copy </a:t>
            </a:r>
            <a:r>
              <a:rPr lang="en-US" dirty="0"/>
              <a:t>of the textbook, see Professor Strang in </a:t>
            </a:r>
            <a:r>
              <a:rPr lang="en-US" dirty="0">
                <a:solidFill>
                  <a:srgbClr val="FF0000"/>
                </a:solidFill>
              </a:rPr>
              <a:t>2-245</a:t>
            </a:r>
            <a:r>
              <a:rPr lang="en-US" dirty="0"/>
              <a:t>.  (Cash or check only.)</a:t>
            </a:r>
          </a:p>
        </p:txBody>
      </p:sp>
      <p:pic>
        <p:nvPicPr>
          <p:cNvPr id="4" name="Picture 3" descr="cookie-strang-boo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9" y="635395"/>
            <a:ext cx="2981937" cy="39719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1A2FAC-36D3-7F48-9728-9ABD28F5E4AC}"/>
              </a:ext>
            </a:extLst>
          </p:cNvPr>
          <p:cNvSpPr/>
          <p:nvPr/>
        </p:nvSpPr>
        <p:spPr>
          <a:xfrm>
            <a:off x="3558619" y="1395881"/>
            <a:ext cx="53921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Gil Strang, </a:t>
            </a:r>
            <a:r>
              <a:rPr lang="en-US" sz="2400" i="1" dirty="0"/>
              <a:t>Introduction to Linear Algebra</a:t>
            </a:r>
            <a:r>
              <a:rPr lang="en-US" sz="2400" dirty="0"/>
              <a:t>, 5</a:t>
            </a:r>
            <a:r>
              <a:rPr lang="en-US" sz="2400" baseline="30000" dirty="0"/>
              <a:t>th</a:t>
            </a:r>
            <a:r>
              <a:rPr lang="en-US" sz="2400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155828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236"/>
            <a:ext cx="8229600" cy="1143000"/>
          </a:xfrm>
        </p:spPr>
        <p:txBody>
          <a:bodyPr/>
          <a:lstStyle/>
          <a:p>
            <a:r>
              <a:rPr lang="en-US" dirty="0"/>
              <a:t>Administrative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8776" y="1417638"/>
            <a:ext cx="856644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Lectures MWF11, 54-100</a:t>
            </a:r>
          </a:p>
          <a:p>
            <a:r>
              <a:rPr lang="en-US" sz="2000" dirty="0"/>
              <a:t>Tuesday recitations — use Stellar to switch sections</a:t>
            </a:r>
          </a:p>
          <a:p>
            <a:endParaRPr lang="en-US" sz="2000" dirty="0"/>
          </a:p>
          <a:p>
            <a:r>
              <a:rPr lang="en-US" sz="2000" dirty="0"/>
              <a:t>Weekly </a:t>
            </a:r>
            <a:r>
              <a:rPr lang="en-US" sz="2000" dirty="0" err="1">
                <a:solidFill>
                  <a:srgbClr val="FF0000"/>
                </a:solidFill>
              </a:rPr>
              <a:t>psets</a:t>
            </a:r>
            <a:r>
              <a:rPr lang="en-US" sz="2000" dirty="0">
                <a:solidFill>
                  <a:srgbClr val="FF0000"/>
                </a:solidFill>
              </a:rPr>
              <a:t>, due Wednesday 10:55am. Electronic submission through Stellar</a:t>
            </a:r>
          </a:p>
          <a:p>
            <a:r>
              <a:rPr lang="en-US" sz="2000" dirty="0"/>
              <a:t>	— no extensions or makeup, but lowest </a:t>
            </a:r>
            <a:r>
              <a:rPr lang="en-US" sz="2000" dirty="0" err="1"/>
              <a:t>pset</a:t>
            </a:r>
            <a:r>
              <a:rPr lang="en-US" sz="2000" dirty="0"/>
              <a:t> score will be dropped</a:t>
            </a:r>
          </a:p>
          <a:p>
            <a:r>
              <a:rPr lang="en-US" sz="2000" dirty="0"/>
              <a:t>	— </a:t>
            </a:r>
            <a:r>
              <a:rPr lang="en-US" sz="2000" dirty="0" err="1">
                <a:solidFill>
                  <a:srgbClr val="FF0000"/>
                </a:solidFill>
              </a:rPr>
              <a:t>pset</a:t>
            </a:r>
            <a:r>
              <a:rPr lang="en-US" sz="2000" dirty="0">
                <a:solidFill>
                  <a:srgbClr val="FF0000"/>
                </a:solidFill>
              </a:rPr>
              <a:t> 1 to be posted shortly</a:t>
            </a:r>
          </a:p>
          <a:p>
            <a:endParaRPr lang="en-US" sz="2000" dirty="0"/>
          </a:p>
          <a:p>
            <a:r>
              <a:rPr lang="en-US" sz="2000" dirty="0"/>
              <a:t>Grading: </a:t>
            </a:r>
            <a:r>
              <a:rPr lang="en-US" sz="2000" dirty="0">
                <a:solidFill>
                  <a:srgbClr val="0000FF"/>
                </a:solidFill>
              </a:rPr>
              <a:t>homework 15%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3 exams 45% </a:t>
            </a:r>
            <a:r>
              <a:rPr lang="en-US" sz="2000" dirty="0"/>
              <a:t>(9/28, 10/26, &amp; 11/30), </a:t>
            </a:r>
            <a:r>
              <a:rPr lang="en-US" sz="2000" dirty="0">
                <a:solidFill>
                  <a:srgbClr val="0000FF"/>
                </a:solidFill>
              </a:rPr>
              <a:t>&amp; final exam 40%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Collaboration policy</a:t>
            </a:r>
            <a:r>
              <a:rPr lang="en-US" sz="2000" dirty="0">
                <a:solidFill>
                  <a:srgbClr val="0000FF"/>
                </a:solidFill>
              </a:rPr>
              <a:t>: talk to anyone </a:t>
            </a:r>
            <a:r>
              <a:rPr lang="en-US" sz="2000" dirty="0">
                <a:solidFill>
                  <a:srgbClr val="000000"/>
                </a:solidFill>
              </a:rPr>
              <a:t>you want, </a:t>
            </a:r>
            <a:r>
              <a:rPr lang="en-US" sz="2000" dirty="0">
                <a:solidFill>
                  <a:srgbClr val="0000FF"/>
                </a:solidFill>
              </a:rPr>
              <a:t>read anything </a:t>
            </a:r>
            <a:r>
              <a:rPr lang="en-US" sz="2000" dirty="0">
                <a:solidFill>
                  <a:srgbClr val="000000"/>
                </a:solidFill>
              </a:rPr>
              <a:t>you want, but: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• Make an effort on a problem before collaborating.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• </a:t>
            </a:r>
            <a:r>
              <a:rPr lang="en-US" sz="2000" dirty="0">
                <a:solidFill>
                  <a:srgbClr val="0000FF"/>
                </a:solidFill>
              </a:rPr>
              <a:t>Write up your solutions independently </a:t>
            </a:r>
            <a:r>
              <a:rPr lang="en-US" sz="2000" dirty="0">
                <a:solidFill>
                  <a:srgbClr val="000000"/>
                </a:solidFill>
              </a:rPr>
              <a:t>(from “blank sheet of paper”).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• List your collaborators and external sources (not course materials).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18.06 </a:t>
            </a:r>
            <a:r>
              <a:rPr lang="en-US" sz="2000" dirty="0" err="1">
                <a:solidFill>
                  <a:srgbClr val="0C00FF"/>
                </a:solidFill>
              </a:rPr>
              <a:t>piazza.com</a:t>
            </a:r>
            <a:r>
              <a:rPr lang="en-US" sz="2000" dirty="0">
                <a:solidFill>
                  <a:srgbClr val="0C00FF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forum: </a:t>
            </a:r>
            <a:r>
              <a:rPr lang="en-US" sz="2000" dirty="0">
                <a:solidFill>
                  <a:srgbClr val="000000"/>
                </a:solidFill>
                <a:hlinkClick r:id="rId2"/>
              </a:rPr>
              <a:t>bit.ly/2Neh71U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1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and Calendar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Significant overlap with </a:t>
            </a:r>
            <a:r>
              <a:rPr lang="en-US" dirty="0" err="1"/>
              <a:t>Strang’s</a:t>
            </a:r>
            <a:r>
              <a:rPr lang="en-US" dirty="0"/>
              <a:t> OCW video lectures: these are a </a:t>
            </a:r>
            <a:r>
              <a:rPr lang="en-US" dirty="0">
                <a:solidFill>
                  <a:srgbClr val="FF0000"/>
                </a:solidFill>
              </a:rPr>
              <a:t>useful supplement </a:t>
            </a:r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not a replacement </a:t>
            </a:r>
            <a:r>
              <a:rPr lang="en-US" dirty="0"/>
              <a:t>for attending lecture.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topics: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00FF"/>
                </a:solidFill>
              </a:rPr>
              <a:t>Exam 1: Friday 9/28. </a:t>
            </a:r>
            <a:r>
              <a:rPr lang="en-US" dirty="0"/>
              <a:t>Elimination, LU factorization, </a:t>
            </a:r>
            <a:r>
              <a:rPr lang="en-US" dirty="0" err="1"/>
              <a:t>nullspaces</a:t>
            </a:r>
            <a:r>
              <a:rPr lang="en-US" dirty="0"/>
              <a:t> and other subspaces, bases and dimensions, vector spaces, complexity. (Book: 1–3.5, 11.1)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00FF"/>
                </a:solidFill>
              </a:rPr>
              <a:t>Exam 2: Friday 10/26. </a:t>
            </a:r>
            <a:r>
              <a:rPr lang="en-US" dirty="0"/>
              <a:t>Orthogonality, projections, least-squares, QR, Gram–Schmidt, orthogonal functions, determinants, infinite dimensional vector spaces  (Book: 1–5, 10.5).  Concentrating on material since exam 1, but linear algebra is cumulative!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00FF"/>
                </a:solidFill>
              </a:rPr>
              <a:t>Exam 3: </a:t>
            </a:r>
            <a:r>
              <a:rPr lang="en-US">
                <a:solidFill>
                  <a:srgbClr val="0000FF"/>
                </a:solidFill>
              </a:rPr>
              <a:t>Friday 11/30</a:t>
            </a:r>
            <a:r>
              <a:rPr lang="en-US" dirty="0">
                <a:solidFill>
                  <a:srgbClr val="0000FF"/>
                </a:solidFill>
              </a:rPr>
              <a:t>.</a:t>
            </a:r>
            <a:r>
              <a:rPr lang="en-US" dirty="0"/>
              <a:t> Eigenvectors, determinants, similar matrices, Markov matrices, ODEs, symmetric matrices, definite matrices, matrices from graphs and engineering. (Book: 1–7, 10.1–3.)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00FF"/>
                </a:solidFill>
              </a:rPr>
              <a:t>Other topics: </a:t>
            </a:r>
            <a:r>
              <a:rPr lang="en-US" dirty="0"/>
              <a:t>defective matrices, SVD and principal-components analysis, sparse matrices and iterative methods, complex matrices, symmetric linear operators on functions.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00FF"/>
                </a:solidFill>
              </a:rPr>
              <a:t>Final exam: </a:t>
            </a:r>
            <a:r>
              <a:rPr lang="en-US" dirty="0"/>
              <a:t>all of the above.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91307-5506-2842-936B-677E90244B5E}"/>
              </a:ext>
            </a:extLst>
          </p:cNvPr>
          <p:cNvSpPr txBox="1"/>
          <p:nvPr/>
        </p:nvSpPr>
        <p:spPr>
          <a:xfrm>
            <a:off x="251714" y="5382706"/>
            <a:ext cx="864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each exam, a definitive list of topics will be announced, along with a review session.</a:t>
            </a:r>
          </a:p>
        </p:txBody>
      </p:sp>
    </p:spTree>
    <p:extLst>
      <p:ext uri="{BB962C8B-B14F-4D97-AF65-F5344CB8AC3E}">
        <p14:creationId xmlns:p14="http://schemas.microsoft.com/office/powerpoint/2010/main" val="138516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8"/>
            <a:ext cx="8229600" cy="1143000"/>
          </a:xfrm>
        </p:spPr>
        <p:txBody>
          <a:bodyPr/>
          <a:lstStyle/>
          <a:p>
            <a:r>
              <a:rPr lang="en-US" dirty="0"/>
              <a:t>What is 18.06 about?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27587"/>
              </p:ext>
            </p:extLst>
          </p:nvPr>
        </p:nvGraphicFramePr>
        <p:xfrm>
          <a:off x="4474906" y="1157253"/>
          <a:ext cx="3189692" cy="170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3" imgW="1282700" imgH="685800" progId="Equation.3">
                  <p:embed/>
                </p:oleObj>
              </mc:Choice>
              <mc:Fallback>
                <p:oleObj name="Equation" r:id="rId3" imgW="1282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4906" y="1157253"/>
                        <a:ext cx="3189692" cy="170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352" y="1441390"/>
            <a:ext cx="4762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High school: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0000FF"/>
                </a:solidFill>
              </a:rPr>
              <a:t>3 “linear” equations</a:t>
            </a:r>
          </a:p>
          <a:p>
            <a:r>
              <a:rPr lang="en-US" sz="2000" dirty="0"/>
              <a:t>	(only ± and × constants)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0000FF"/>
                </a:solidFill>
              </a:rPr>
              <a:t>in 3 unknowns</a:t>
            </a:r>
          </a:p>
          <a:p>
            <a:endParaRPr lang="en-US" sz="2000" dirty="0"/>
          </a:p>
          <a:p>
            <a:r>
              <a:rPr lang="en-US" sz="2000" dirty="0"/>
              <a:t>Method: </a:t>
            </a:r>
            <a:r>
              <a:rPr lang="en-US" sz="2000" dirty="0">
                <a:solidFill>
                  <a:srgbClr val="0000FF"/>
                </a:solidFill>
              </a:rPr>
              <a:t>eliminate unknowns one at a time</a:t>
            </a:r>
            <a:r>
              <a:rPr lang="en-US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599" y="3689174"/>
            <a:ext cx="35134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Equivalent </a:t>
            </a:r>
            <a:r>
              <a:rPr lang="en-US" sz="2400" dirty="0">
                <a:solidFill>
                  <a:srgbClr val="FF0000"/>
                </a:solidFill>
              </a:rPr>
              <a:t>matrix</a:t>
            </a:r>
            <a:r>
              <a:rPr lang="en-US" sz="2400" dirty="0"/>
              <a:t> problem</a:t>
            </a:r>
          </a:p>
          <a:p>
            <a:pPr algn="ctr"/>
            <a:endParaRPr lang="en-US" sz="2400" dirty="0"/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Ax = b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Ax is a “</a:t>
            </a:r>
            <a:r>
              <a:rPr lang="en-US" sz="2400" dirty="0">
                <a:solidFill>
                  <a:srgbClr val="0000FF"/>
                </a:solidFill>
              </a:rPr>
              <a:t>linear operation</a:t>
            </a:r>
            <a:r>
              <a:rPr lang="en-US" sz="2400" dirty="0"/>
              <a:t>:”</a:t>
            </a:r>
          </a:p>
          <a:p>
            <a:pPr algn="ctr"/>
            <a:r>
              <a:rPr lang="en-US" sz="2400" dirty="0"/>
              <a:t>A(</a:t>
            </a:r>
            <a:r>
              <a:rPr lang="en-US" sz="2400" dirty="0" err="1"/>
              <a:t>x+y</a:t>
            </a:r>
            <a:r>
              <a:rPr lang="en-US" sz="2400" dirty="0"/>
              <a:t>) = Ax + Ay</a:t>
            </a:r>
          </a:p>
          <a:p>
            <a:pPr algn="ctr"/>
            <a:r>
              <a:rPr lang="en-US" sz="2400" dirty="0"/>
              <a:t>A(3x) = 3Ax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53541"/>
              </p:ext>
            </p:extLst>
          </p:nvPr>
        </p:nvGraphicFramePr>
        <p:xfrm>
          <a:off x="3720355" y="3830288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5" imgW="2082800" imgH="812800" progId="Equation.3">
                  <p:embed/>
                </p:oleObj>
              </mc:Choice>
              <mc:Fallback>
                <p:oleObj name="Equation" r:id="rId5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0355" y="3830288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4094" y="5771436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18000" y="5771436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0326" y="5771436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11366" y="1770907"/>
            <a:ext cx="4474992" cy="4000529"/>
            <a:chOff x="4011366" y="2214427"/>
            <a:chExt cx="4474992" cy="4000529"/>
          </a:xfrm>
        </p:grpSpPr>
        <p:sp>
          <p:nvSpPr>
            <p:cNvPr id="10" name="Rectangle 9"/>
            <p:cNvSpPr/>
            <p:nvPr/>
          </p:nvSpPr>
          <p:spPr>
            <a:xfrm>
              <a:off x="4011366" y="5085241"/>
              <a:ext cx="21770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758" y="4468466"/>
              <a:ext cx="360424" cy="174649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1935" y="5085241"/>
              <a:ext cx="4044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87968" y="2214427"/>
              <a:ext cx="2961061" cy="48694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4906" y="3948028"/>
              <a:ext cx="380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take “dot products” of rows × columns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6568" y="614802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matrix of</a:t>
            </a:r>
          </a:p>
          <a:p>
            <a:pPr algn="ctr"/>
            <a:r>
              <a:rPr lang="en-US" dirty="0"/>
              <a:t>coefficients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42223" y="6148020"/>
            <a:ext cx="115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vector of</a:t>
            </a:r>
          </a:p>
          <a:p>
            <a:pPr algn="ctr"/>
            <a:r>
              <a:rPr lang="en-US" dirty="0"/>
              <a:t>unknowns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3134" y="614802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vector of</a:t>
            </a:r>
          </a:p>
          <a:p>
            <a:pPr algn="ctr"/>
            <a:r>
              <a:rPr lang="en-US" dirty="0"/>
              <a:t>right-hand sides</a:t>
            </a:r>
          </a:p>
        </p:txBody>
      </p:sp>
    </p:spTree>
    <p:extLst>
      <p:ext uri="{BB962C8B-B14F-4D97-AF65-F5344CB8AC3E}">
        <p14:creationId xmlns:p14="http://schemas.microsoft.com/office/powerpoint/2010/main" val="19331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98"/>
            <a:ext cx="8229600" cy="1143000"/>
          </a:xfrm>
        </p:spPr>
        <p:txBody>
          <a:bodyPr/>
          <a:lstStyle/>
          <a:p>
            <a:r>
              <a:rPr lang="en-US" dirty="0"/>
              <a:t>What is 18.06 about?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357" y="1431331"/>
            <a:ext cx="36179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Linear system of equations,</a:t>
            </a:r>
          </a:p>
          <a:p>
            <a:pPr algn="ctr"/>
            <a:r>
              <a:rPr lang="en-US" sz="2400" dirty="0"/>
              <a:t>in</a:t>
            </a:r>
            <a:r>
              <a:rPr lang="en-US" sz="2400" dirty="0">
                <a:solidFill>
                  <a:srgbClr val="FF0000"/>
                </a:solidFill>
              </a:rPr>
              <a:t> matrix</a:t>
            </a:r>
            <a:r>
              <a:rPr lang="en-US" sz="2400" dirty="0"/>
              <a:t> form</a:t>
            </a:r>
          </a:p>
          <a:p>
            <a:pPr algn="ctr"/>
            <a:endParaRPr lang="en-US" sz="2400" dirty="0"/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Ax = b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29072"/>
              </p:ext>
            </p:extLst>
          </p:nvPr>
        </p:nvGraphicFramePr>
        <p:xfrm>
          <a:off x="3750408" y="1169245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3" imgW="2082800" imgH="812800" progId="Equation.3">
                  <p:embed/>
                </p:oleObj>
              </mc:Choice>
              <mc:Fallback>
                <p:oleObj name="Equation" r:id="rId3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0408" y="1169245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4147" y="311039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8053" y="311039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0379" y="311039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7386" y="3910934"/>
            <a:ext cx="8319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we learn </a:t>
            </a:r>
            <a:r>
              <a:rPr lang="en-US" dirty="0">
                <a:solidFill>
                  <a:srgbClr val="0000FF"/>
                </a:solidFill>
              </a:rPr>
              <a:t>faster methods to solve this? 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. (Except if A is special.) The standard “Gaussian elimination” (and “LU factorization”) matrix methods are</a:t>
            </a:r>
            <a:r>
              <a:rPr lang="en-US" dirty="0">
                <a:solidFill>
                  <a:srgbClr val="FF0000"/>
                </a:solidFill>
              </a:rPr>
              <a:t> just a slightly more organized</a:t>
            </a:r>
            <a:r>
              <a:rPr lang="en-US" dirty="0"/>
              <a:t> version of the high-school algebra elimination technique.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Will we get better at doing these calculations by hand? </a:t>
            </a:r>
            <a:r>
              <a:rPr lang="en-US" dirty="0"/>
              <a:t>Maybe, but </a:t>
            </a:r>
            <a:r>
              <a:rPr lang="en-US" dirty="0">
                <a:solidFill>
                  <a:srgbClr val="FF0000"/>
                </a:solidFill>
              </a:rPr>
              <a:t>who cares? </a:t>
            </a:r>
            <a:r>
              <a:rPr lang="en-US" dirty="0"/>
              <a:t>Nowadays, all important matrix calculations are done by computers.</a:t>
            </a:r>
          </a:p>
          <a:p>
            <a:endParaRPr lang="en-US" dirty="0"/>
          </a:p>
          <a:p>
            <a:r>
              <a:rPr lang="en-US" dirty="0"/>
              <a:t>Will we learn </a:t>
            </a:r>
            <a:r>
              <a:rPr lang="en-US" dirty="0">
                <a:solidFill>
                  <a:srgbClr val="0000FF"/>
                </a:solidFill>
              </a:rPr>
              <a:t>more about the computer algorithms? </a:t>
            </a:r>
            <a:r>
              <a:rPr lang="en-US" dirty="0">
                <a:solidFill>
                  <a:srgbClr val="FF0000"/>
                </a:solidFill>
              </a:rPr>
              <a:t>A little. </a:t>
            </a:r>
            <a:r>
              <a:rPr lang="en-US" dirty="0"/>
              <a:t>But mostly the techniques for “serious” numerical linear-algebra are </a:t>
            </a:r>
            <a:r>
              <a:rPr lang="en-US" dirty="0">
                <a:solidFill>
                  <a:srgbClr val="FF0000"/>
                </a:solidFill>
              </a:rPr>
              <a:t>topics for another course </a:t>
            </a:r>
            <a:r>
              <a:rPr lang="en-US" dirty="0"/>
              <a:t>(e.g. </a:t>
            </a:r>
            <a:r>
              <a:rPr lang="en-US" dirty="0">
                <a:solidFill>
                  <a:srgbClr val="FF0000"/>
                </a:solidFill>
              </a:rPr>
              <a:t>18.335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593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44" y="274638"/>
            <a:ext cx="887691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we </a:t>
            </a:r>
            <a:r>
              <a:rPr lang="en-US" i="1" dirty="0"/>
              <a:t>think</a:t>
            </a:r>
            <a:r>
              <a:rPr lang="en-US" dirty="0"/>
              <a:t> about linear systems?</a:t>
            </a:r>
            <a:br>
              <a:rPr lang="en-US" dirty="0"/>
            </a:br>
            <a:r>
              <a:rPr lang="en-US" sz="3600" dirty="0"/>
              <a:t>(imagine someone gives you a 10</a:t>
            </a:r>
            <a:r>
              <a:rPr lang="en-US" sz="3600" baseline="30000" dirty="0"/>
              <a:t>6</a:t>
            </a:r>
            <a:r>
              <a:rPr lang="en-US" sz="3600" dirty="0"/>
              <a:t>×10</a:t>
            </a:r>
            <a:r>
              <a:rPr lang="en-US" sz="3600" baseline="30000" dirty="0"/>
              <a:t>6</a:t>
            </a:r>
            <a:r>
              <a:rPr lang="en-US" sz="3600" dirty="0"/>
              <a:t> matrix)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88" y="1751396"/>
            <a:ext cx="8870152" cy="469364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All the formulas for 2×2 and 3×3 matrices would fit on one piece of paper. They aren’t the reason why linear algebra is important (as a class or a field of study).</a:t>
            </a:r>
          </a:p>
          <a:p>
            <a:pPr>
              <a:lnSpc>
                <a:spcPct val="150000"/>
              </a:lnSpc>
            </a:pPr>
            <a:r>
              <a:rPr lang="en-US" dirty="0"/>
              <a:t>Large problems are solved by computers, but must be </a:t>
            </a:r>
            <a:r>
              <a:rPr lang="en-US" dirty="0">
                <a:solidFill>
                  <a:srgbClr val="FF0000"/>
                </a:solidFill>
              </a:rPr>
              <a:t>understood by human beings. </a:t>
            </a:r>
            <a:r>
              <a:rPr lang="en-US" dirty="0"/>
              <a:t>(And we need to give computers the right tasks!)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</a:t>
            </a:r>
            <a:r>
              <a:rPr lang="en-US" dirty="0">
                <a:solidFill>
                  <a:srgbClr val="0C00FF"/>
                </a:solidFill>
              </a:rPr>
              <a:t>non-square problems</a:t>
            </a:r>
            <a:r>
              <a:rPr lang="en-US" dirty="0"/>
              <a:t>: #equations &gt; #unknowns or vice versa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Break up matrices into simpler pieces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Factorize matrices into </a:t>
            </a:r>
            <a:r>
              <a:rPr lang="en-US" dirty="0">
                <a:solidFill>
                  <a:srgbClr val="0000FF"/>
                </a:solidFill>
              </a:rPr>
              <a:t>products of simpler matrices</a:t>
            </a:r>
            <a:r>
              <a:rPr lang="en-US" dirty="0"/>
              <a:t>: A=LU (triangular: Gauss), A=QR (orthogonal/triangular), A=X</a:t>
            </a:r>
            <a:r>
              <a:rPr lang="el-GR" dirty="0"/>
              <a:t>Λ</a:t>
            </a:r>
            <a:r>
              <a:rPr lang="en-US" dirty="0"/>
              <a:t>X</a:t>
            </a:r>
            <a:r>
              <a:rPr lang="en-US" baseline="30000" dirty="0"/>
              <a:t>–1</a:t>
            </a:r>
            <a:r>
              <a:rPr lang="en-US" dirty="0"/>
              <a:t> (diagonal: </a:t>
            </a:r>
            <a:r>
              <a:rPr lang="en-US" dirty="0" err="1"/>
              <a:t>eigenvecs</a:t>
            </a:r>
            <a:r>
              <a:rPr lang="en-US" dirty="0"/>
              <a:t>/</a:t>
            </a:r>
            <a:r>
              <a:rPr lang="en-US" dirty="0" err="1"/>
              <a:t>vals</a:t>
            </a:r>
            <a:r>
              <a:rPr lang="en-US" dirty="0"/>
              <a:t>), A=U</a:t>
            </a:r>
            <a:r>
              <a:rPr lang="el-GR" dirty="0"/>
              <a:t>Σ</a:t>
            </a:r>
            <a:r>
              <a:rPr lang="en-US" dirty="0"/>
              <a:t>V* (orthogonal/diagonal: SVD)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</a:rPr>
              <a:t>Submatrices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(matrices of matrices).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Break up vectors into simpler pieces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subspaces</a:t>
            </a:r>
            <a:r>
              <a:rPr lang="en-US" dirty="0"/>
              <a:t> and basis choices.</a:t>
            </a:r>
          </a:p>
          <a:p>
            <a:pPr>
              <a:lnSpc>
                <a:spcPct val="150000"/>
              </a:lnSpc>
            </a:pPr>
            <a:r>
              <a:rPr lang="en-US" dirty="0"/>
              <a:t>Algebraic </a:t>
            </a:r>
            <a:r>
              <a:rPr lang="en-US" dirty="0">
                <a:solidFill>
                  <a:srgbClr val="FF0000"/>
                </a:solidFill>
              </a:rPr>
              <a:t>manipulations to turn harder/unfamiliar problems </a:t>
            </a:r>
            <a:r>
              <a:rPr lang="en-US" dirty="0"/>
              <a:t>(e.g. minimization or differential equations) into </a:t>
            </a:r>
            <a:r>
              <a:rPr lang="en-US" dirty="0">
                <a:solidFill>
                  <a:srgbClr val="FF0000"/>
                </a:solidFill>
              </a:rPr>
              <a:t>simpler/familiar </a:t>
            </a:r>
            <a:r>
              <a:rPr lang="en-US" dirty="0"/>
              <a:t>ones: </a:t>
            </a:r>
            <a:r>
              <a:rPr lang="en-US" dirty="0">
                <a:solidFill>
                  <a:srgbClr val="0000FF"/>
                </a:solidFill>
              </a:rPr>
              <a:t>algebra on whole matrices at once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5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746" y="907176"/>
            <a:ext cx="62790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66FF"/>
                </a:solidFill>
              </a:rPr>
              <a:t>Don’t expect a lot of “turn the crank” problems</a:t>
            </a:r>
          </a:p>
          <a:p>
            <a:pPr algn="ctr"/>
            <a:r>
              <a:rPr lang="en-US" sz="2400" dirty="0"/>
              <a:t>on </a:t>
            </a:r>
            <a:r>
              <a:rPr lang="en-US" sz="2400" dirty="0" err="1"/>
              <a:t>psets</a:t>
            </a:r>
            <a:r>
              <a:rPr lang="en-US" sz="2400" dirty="0"/>
              <a:t> or exams of the form</a:t>
            </a:r>
          </a:p>
          <a:p>
            <a:pPr algn="ctr"/>
            <a:r>
              <a:rPr lang="en-US" sz="2400" dirty="0"/>
              <a:t>“solve this system of equations.”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… we will turn it upside-down, give you the answer and ask the question, ask about properties of the solution from partial information, … the general goal is to </a:t>
            </a:r>
            <a:r>
              <a:rPr lang="en-US" sz="2400" dirty="0">
                <a:solidFill>
                  <a:srgbClr val="3366FF"/>
                </a:solidFill>
              </a:rPr>
              <a:t>require you to understand the crank </a:t>
            </a:r>
            <a:r>
              <a:rPr lang="en-US" sz="2400" dirty="0"/>
              <a:t>rather than just turn it.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73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1125</Words>
  <Application>Microsoft Macintosh PowerPoint</Application>
  <PresentationFormat>On-screen Show (4:3)</PresentationFormat>
  <Paragraphs>162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</vt:lpstr>
      <vt:lpstr>Office Theme</vt:lpstr>
      <vt:lpstr>Equation</vt:lpstr>
      <vt:lpstr>— course overview — 18.06: Linear Algebra </vt:lpstr>
      <vt:lpstr>Help wanted:  arrive 10 minutes early and get paid $10 to erase the boards  Apply at MIT math office (2-110).  </vt:lpstr>
      <vt:lpstr>The textbook</vt:lpstr>
      <vt:lpstr>Administrative Details</vt:lpstr>
      <vt:lpstr>Syllabus and Calendar</vt:lpstr>
      <vt:lpstr>What is 18.06 about?</vt:lpstr>
      <vt:lpstr>What is 18.06 about?</vt:lpstr>
      <vt:lpstr>How do we think about linear systems? (imagine someone gives you a 106×106 matrix)</vt:lpstr>
      <vt:lpstr>PowerPoint Presentation</vt:lpstr>
      <vt:lpstr>Where do big matrices come from?  Lots of examples in many fields, but here are a couple that are relatively easy to understand…</vt:lpstr>
      <vt:lpstr>Engineering &amp; Scientific Modeling [ 18.303, 18.330, 6.336, 6.339, … ]</vt:lpstr>
      <vt:lpstr>Data analysis and Machine Learning</vt:lpstr>
      <vt:lpstr>Not just matrices of numbers</vt:lpstr>
      <vt:lpstr>18.06 vs. 18.700</vt:lpstr>
      <vt:lpstr>Computer software</vt:lpstr>
      <vt:lpstr>18.06 vs. 18.700</vt:lpstr>
    </vt:vector>
  </TitlesOfParts>
  <Company>Massachusetts Institute of Technology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course overview — 18.06: (Applied) Linear Algebra </dc:title>
  <dc:creator>Steven G. Johnson</dc:creator>
  <cp:lastModifiedBy>Steven G. Johnson</cp:lastModifiedBy>
  <cp:revision>70</cp:revision>
  <cp:lastPrinted>2018-09-04T18:58:35Z</cp:lastPrinted>
  <dcterms:created xsi:type="dcterms:W3CDTF">2017-02-07T14:39:12Z</dcterms:created>
  <dcterms:modified xsi:type="dcterms:W3CDTF">2018-09-04T19:46:33Z</dcterms:modified>
</cp:coreProperties>
</file>