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57" r:id="rId3"/>
    <p:sldId id="263" r:id="rId4"/>
    <p:sldId id="260" r:id="rId5"/>
    <p:sldId id="270" r:id="rId6"/>
    <p:sldId id="269" r:id="rId7"/>
    <p:sldId id="264" r:id="rId8"/>
    <p:sldId id="256" r:id="rId9"/>
    <p:sldId id="268" r:id="rId10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03"/>
    <p:restoredTop sz="96327"/>
  </p:normalViewPr>
  <p:slideViewPr>
    <p:cSldViewPr snapToGrid="0">
      <p:cViewPr varScale="1">
        <p:scale>
          <a:sx n="128" d="100"/>
          <a:sy n="128" d="100"/>
        </p:scale>
        <p:origin x="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4:01:35.8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362 278 24575,'-26'-18'0,"5"4"0,-9-8 0,12 9 0,6 4 0,5 1 0,7 3 0,2 0 0,3 2 0,3 1 0,2 0 0,1 2 0,-1 1 0,1 1 0,1 1 0,5 0 0,9-1 0,10-1 0,5 0 0,1-1 0,-6 0 0,-8 0 0,-9-3 0,-10-3 0,-4-3 0,-5-2 0,-5 0 0,-5 4 0,-3 1 0,-2 2 0,-4 3 0,-2 1 0,-3 0 0,-3 0 0,4 0 0,2 0 0,5 0 0,3 0 0,-2 0 0,-1 0 0,-2 0 0,-1-3 0,3 0 0,4-3 0,5 0 0,3 0 0,2 0 0,2 0 0,2 0 0,4 2 0,6 2 0,11 1 0,15 1 0,11 0 0,11 0 0,-2 0 0,-12 0 0,-9 0 0,-16 0 0,-12-2 0,-14 0 0,-8-1 0,-14-1 0,-11 1 0,-18-1 0,-21-1 0,-6 1 0,0 1 0,11-1 0,18 1 0,15 0 0,18 2 0,11 0 0,9 1 0,7 0 0,1 0 0,6 3 0,2 4 0,4 5 0,5 5 0,0 0 0,-4-3 0,-4-1 0,-4-3 0,-3 0 0,-5-2 0,-1 1 0,-5-3 0,0-4 0,-3-4 0,-2-5 0,-1-3 0,0 0 0,1 0 0,1 2 0,1 3 0,4 10 0,5 8 0,3 4 0,2-1 0,-4-5 0,-2-4 0,-5-3 0,-2-4 0,-8-8 0,-5-7 0,-2-5 0,-4-3 0,3 0 0,2 1 0,4 6 0,5 6 0,6 8 0,5 11 0,3 9 0,5 6 0,0-1 0,0-6 0,-2-4 0,-3-3 0,-1-4 0,-1-3 0,-1-9 0,-1-6 0,-1-3 0,0-1 0,0 6 0,3 5 0,5 6 0,10 7 0,8 4 0,6 1 0,4 0 0,-7-3 0,-6-4 0,-8-3 0,-6-5 0,-8-3 0,-12-3 0,-12-1 0,-8 1 0,-3 1 0,4-1 0,5 1 0,6-1 0,7 2 0,3-1 0,2 1 0,2 0 0,2-1 0,4 3 0,2-1 0,4 0 0,1 1 0,-1-3 0,-2 0 0,-3 0 0,-2-1 0,0 1 0,1 2 0,2 3 0,2 5 0,2 9 0,1 8 0,2 8 0,1 5 0,-2-1 0,-3-7 0,-3-5 0,-4-8 0,-4-7 0,-8-7 0,-10-13 0,-9-8 0,-2-4 0,2 1 0,8 7 0,8 8 0,4 3 0,8 4 0,3-2 0,8 2 0,4 0 0,5 2 0,2 2 0,0 0 0,0 0 0,0-1 0,4 1 0,2 2 0,1-1 0,0 1 0,-5 0 0,-8-2 0,-9 0 0,-21 0 0,-5 0 0,-16-1 0,2-1 0,3-1 0,6-2 0,9 0 0,6-1 0,8 1 0,7 2 0,4 1 0,4 2 0,3 0 0,1 1 0,2 1 0,-1 0 0,-2-1 0,-3 0 0,0 1 0,-2-1 0,-6-4 0,-9-3 0,-8-2 0,-4 1 0,0 2 0,2 3 0,4 1 0,7-1 0,5 1 0,8-2 0,4 2 0,4-1 0,3 0 0,1 2 0,-3 0 0,-2 0 0,-6 0 0,-6 1 0,-5 2 0,-4 0 0,-2 3 0,2 0 0,2 0 0,0 6 0,4-8 0,-2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4389-C874-1041-CB60-BF196700D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4DDF1-2F39-9E73-E3FF-D3765FA41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9098C-2DED-4B97-C84B-776B21B5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0601D-03D3-66C7-2DB7-94AFFF8F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65EAB-C5D1-841F-E421-13F51CE6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8483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117A-3C80-0732-C9E0-AD005056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6772B-1F62-F2AA-8ABE-847FC69C5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A9C87-5746-4045-420B-3E7FE86E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2065-1F4E-A4BF-1E17-2E6823D8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DA48-25B9-F503-3DD2-343460AA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534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AE8F5-A353-4C75-D5E4-E93F2D619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5A1E0-84DC-2FB3-F368-714F3D1BE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8E4AC-BBB1-DCC6-BA6E-2EC346B7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15846-7C50-741B-2E2C-DED92C36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B3D4-5406-C41A-E281-EEC5FFF8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208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239B-2EB4-F05C-622B-DC18D872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79E9-B899-A2A9-D08F-1E31E4A11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CB984-8341-A40E-940D-E91E2AB8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36184-404E-E3AD-0D01-1D39EBB6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B6F2E-E151-E4EF-27D7-8F2B60F3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874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7A4EB-EE7F-596E-E67E-164184DE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FA05-0ACF-96B7-4925-3876364CB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77308-200F-6B33-07DE-246A4A6D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33AD6-AB7C-63A4-EF46-B279FD7F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6F848-A965-0A4D-A002-0BB0644A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110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72A3-88C8-C219-4608-C4A72008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7A49-E10F-3F7D-8C79-3EBCBB3CF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36AE6-048A-33B4-AE34-C191B4DF2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BB853-5C02-7A8A-06C0-AA33C486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9D407-1BA1-6DA2-735E-0D607A28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246A4-742B-3978-8662-8AA6F81B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968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A924-BAA6-13E5-DCAF-DABFFA9E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A1AC-66E6-2F20-AADE-1D3D50F4C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4617A-7F91-DDF8-C13A-34F2C729A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9ADD9-3D68-2748-0225-E1835C2B6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A8DF5-9332-5921-B1AA-E9F003291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1E615-0459-F76C-AC84-84DC4061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2024/1/24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FC7DE-5B84-A479-9D34-BF82E1F6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C6127-1E5A-0D5E-8B96-BA780E73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791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7534-67BC-78E1-9D22-7F12CEC6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12CDD-D4F5-5A76-8A68-6E0E823B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2024/1/24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01B63-094B-5918-4DA0-8FA7B9A7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3125D-2F3C-3B40-B133-5955E835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210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570D6-07A1-964E-2E6E-0C30695D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2024/1/24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7827D-01B9-5703-1A29-67276A69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6682-5FAE-98DF-E95D-78AA7872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551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7098-7877-7858-9BEF-C5427E58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BE0EC-0C1B-405A-4DB2-ED405A558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BAFA9-0E3C-2850-FBE6-84974A2B7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A58F7-8EDA-EB6A-1856-C619847B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AE265-2E97-32BF-4971-0431607C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02D1A-0261-AAAF-B941-8999513F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866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1824-FD73-FC2A-F981-ABE214E8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255E2-2F78-13D3-C784-3C93FA4FB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4472A-B827-9E94-5620-A6931AF07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FEE9B-31BF-B70A-A9BA-05996F13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89F53-BB21-D212-5806-047B5D35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B9ED4-5C1A-EB99-6980-C9FB5768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617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94CF1E-2371-40C4-DD64-169A7F2F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3EB1C-4DB5-3399-5465-77E05F60D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1083-3382-E6FD-D3E1-7D7A97E53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92C16-F24B-4F4E-9560-6BDEACC5E4F6}" type="datetimeFigureOut">
              <a:rPr lang="en-CN" smtClean="0"/>
              <a:t>2024/1/24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297B4-ABAB-EDC2-D54E-D23D9AC70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0017F-F29A-4FEC-A682-A23929C56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40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C7199-2EEF-44B4-BEEB-12C9CE2E31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Work Report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EF0B54-538F-4AE9-B632-46059A54AB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Zheng Da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5700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Background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917BDE-4E5D-0A35-3CA2-D47AF0D13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109915"/>
            <a:ext cx="4693105" cy="5452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7E999-C00F-EF7C-DDB0-22F8C18F6D8F}"/>
              </a:ext>
            </a:extLst>
          </p:cNvPr>
          <p:cNvSpPr txBox="1"/>
          <p:nvPr/>
        </p:nvSpPr>
        <p:spPr>
          <a:xfrm>
            <a:off x="2281984" y="6509001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Wicker et al., 2007</a:t>
            </a:r>
            <a:endParaRPr lang="en-CN" sz="1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7B81FC-190C-C2FB-C119-721B8AF20C23}"/>
              </a:ext>
            </a:extLst>
          </p:cNvPr>
          <p:cNvGrpSpPr/>
          <p:nvPr/>
        </p:nvGrpSpPr>
        <p:grpSpPr>
          <a:xfrm>
            <a:off x="6160623" y="1220806"/>
            <a:ext cx="4939292" cy="2985104"/>
            <a:chOff x="6120492" y="786796"/>
            <a:chExt cx="4939292" cy="298510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B89A803-041D-2E7B-4ADC-FDC29D5CE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0492" y="786796"/>
              <a:ext cx="2763009" cy="298510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11481E1-B5BE-4162-1B45-01EA73AFD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2946" y="786796"/>
              <a:ext cx="1504521" cy="134980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3A4D745-D434-7DE8-934B-69A76CDC4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40054" y="2477516"/>
              <a:ext cx="1719730" cy="119967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63D011A-15F5-1B84-F044-E48FE175F646}"/>
              </a:ext>
            </a:extLst>
          </p:cNvPr>
          <p:cNvSpPr txBox="1"/>
          <p:nvPr/>
        </p:nvSpPr>
        <p:spPr>
          <a:xfrm>
            <a:off x="8217432" y="6494788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Jiang</a:t>
            </a:r>
            <a:r>
              <a:rPr lang="zh-CN" altLang="en-US" sz="1200" dirty="0"/>
              <a:t> </a:t>
            </a:r>
            <a:r>
              <a:rPr lang="en-US" altLang="zh-CN" sz="1200" dirty="0"/>
              <a:t>et al. 2023</a:t>
            </a:r>
            <a:endParaRPr lang="en-CN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4E608A-45F9-7112-0389-30E4E7DE66A2}"/>
              </a:ext>
            </a:extLst>
          </p:cNvPr>
          <p:cNvSpPr txBox="1"/>
          <p:nvPr/>
        </p:nvSpPr>
        <p:spPr>
          <a:xfrm>
            <a:off x="6065667" y="801540"/>
            <a:ext cx="3001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2.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TE </a:t>
            </a:r>
            <a:r>
              <a:rPr lang="en-US" altLang="zh-CN" sz="1600" b="1" dirty="0">
                <a:solidFill>
                  <a:srgbClr val="FF0000"/>
                </a:solidFill>
              </a:rPr>
              <a:t>mutation</a:t>
            </a:r>
            <a:endParaRPr lang="en-CN" sz="16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EB6E9A-95E2-C47B-57EC-CB4810C82DEC}"/>
              </a:ext>
            </a:extLst>
          </p:cNvPr>
          <p:cNvSpPr txBox="1"/>
          <p:nvPr/>
        </p:nvSpPr>
        <p:spPr>
          <a:xfrm>
            <a:off x="720000" y="771361"/>
            <a:ext cx="275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1. Classification</a:t>
            </a:r>
            <a:endParaRPr lang="en-CN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EA268E-D44F-E89B-8A14-30EEBBCD691F}"/>
              </a:ext>
            </a:extLst>
          </p:cNvPr>
          <p:cNvSpPr txBox="1"/>
          <p:nvPr/>
        </p:nvSpPr>
        <p:spPr>
          <a:xfrm>
            <a:off x="6065666" y="4280499"/>
            <a:ext cx="4797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3.</a:t>
            </a:r>
            <a:r>
              <a:rPr lang="zh-CN" altLang="en-US" sz="1600" b="1" dirty="0"/>
              <a:t> </a:t>
            </a:r>
            <a:r>
              <a:rPr lang="en-US" sz="1600" b="1" dirty="0"/>
              <a:t>Relationship between TE load and range expansion </a:t>
            </a:r>
            <a:endParaRPr lang="en-CN" sz="1600" b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5B9221-7CA3-5F04-AD0F-22D98AAE7DC0}"/>
              </a:ext>
            </a:extLst>
          </p:cNvPr>
          <p:cNvGrpSpPr/>
          <p:nvPr/>
        </p:nvGrpSpPr>
        <p:grpSpPr>
          <a:xfrm>
            <a:off x="6065667" y="4700032"/>
            <a:ext cx="5352756" cy="1776668"/>
            <a:chOff x="6001044" y="4628688"/>
            <a:chExt cx="5352756" cy="177666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AC76A05-AEF7-C82B-9F5F-A47E86A99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01044" y="4628689"/>
              <a:ext cx="2952919" cy="1776667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290A453-7735-6869-F3EC-3F143F99A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31600" y="4628688"/>
              <a:ext cx="2322200" cy="1776667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340795C-2E1F-0245-2700-C7C5709CA84D}"/>
                  </a:ext>
                </a:extLst>
              </p14:cNvPr>
              <p14:cNvContentPartPr/>
              <p14:nvPr/>
            </p14:nvContentPartPr>
            <p14:xfrm>
              <a:off x="9067490" y="4679206"/>
              <a:ext cx="223560" cy="100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340795C-2E1F-0245-2700-C7C5709CA8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58490" y="4670566"/>
                <a:ext cx="241200" cy="1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174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Pipeline </a:t>
            </a:r>
            <a:endParaRPr lang="en-C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CDD6B-A382-D3C8-A71B-1AA198AE9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488" y="1871600"/>
            <a:ext cx="4129012" cy="228375"/>
          </a:xfrm>
          <a:prstGeom prst="rect">
            <a:avLst/>
          </a:prstGeom>
        </p:spPr>
      </p:pic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9917AB78-C413-AAB6-6214-AF6A8AD9174C}"/>
              </a:ext>
            </a:extLst>
          </p:cNvPr>
          <p:cNvSpPr/>
          <p:nvPr/>
        </p:nvSpPr>
        <p:spPr>
          <a:xfrm flipH="1">
            <a:off x="6012875" y="876180"/>
            <a:ext cx="1851254" cy="702717"/>
          </a:xfrm>
          <a:prstGeom prst="curved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" name="Right Arrow Callout 23">
            <a:extLst>
              <a:ext uri="{FF2B5EF4-FFF2-40B4-BE49-F238E27FC236}">
                <a16:creationId xmlns:a16="http://schemas.microsoft.com/office/drawing/2014/main" id="{AE7DB5AA-8A74-08BC-44B3-88DFF1682D35}"/>
              </a:ext>
            </a:extLst>
          </p:cNvPr>
          <p:cNvSpPr/>
          <p:nvPr/>
        </p:nvSpPr>
        <p:spPr>
          <a:xfrm>
            <a:off x="688059" y="1210859"/>
            <a:ext cx="3651026" cy="3016417"/>
          </a:xfrm>
          <a:prstGeom prst="rightArrowCallout">
            <a:avLst>
              <a:gd name="adj1" fmla="val 13055"/>
              <a:gd name="adj2" fmla="val 13019"/>
              <a:gd name="adj3" fmla="val 17813"/>
              <a:gd name="adj4" fmla="val 58744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CN" sz="1600" b="1" dirty="0"/>
              <a:t>TE detectiing Tools: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LTR_Harvest</a:t>
            </a:r>
            <a:endParaRPr lang="en-US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LTR_Finder</a:t>
            </a:r>
            <a:endParaRPr lang="en-US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RepeatMasker</a:t>
            </a:r>
            <a:endParaRPr lang="en-US" sz="16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TIR-Learner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HelitronScanner</a:t>
            </a:r>
            <a:r>
              <a:rPr lang="en-US" sz="1600" dirty="0"/>
              <a:t> 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RECON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PILER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MITE-Hunter</a:t>
            </a:r>
            <a:endParaRPr lang="en-CN" sz="1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66AD3B-DACD-6BDD-D17B-A3F3B4166FE3}"/>
              </a:ext>
            </a:extLst>
          </p:cNvPr>
          <p:cNvCxnSpPr>
            <a:cxnSpLocks/>
          </p:cNvCxnSpPr>
          <p:nvPr/>
        </p:nvCxnSpPr>
        <p:spPr>
          <a:xfrm>
            <a:off x="4536885" y="876180"/>
            <a:ext cx="0" cy="3278571"/>
          </a:xfrm>
          <a:prstGeom prst="line">
            <a:avLst/>
          </a:prstGeom>
          <a:ln w="476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69F43B-25E9-F5E9-9FA0-52DD04B22EDB}"/>
              </a:ext>
            </a:extLst>
          </p:cNvPr>
          <p:cNvCxnSpPr>
            <a:cxnSpLocks/>
          </p:cNvCxnSpPr>
          <p:nvPr/>
        </p:nvCxnSpPr>
        <p:spPr>
          <a:xfrm>
            <a:off x="5757708" y="874053"/>
            <a:ext cx="0" cy="3280698"/>
          </a:xfrm>
          <a:prstGeom prst="line">
            <a:avLst/>
          </a:prstGeom>
          <a:ln w="476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CF60CDFE-6A75-CA11-334B-21B3F9C56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31" y="3297622"/>
            <a:ext cx="1062095" cy="8571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DE5E9B0-491C-6186-864B-B40CDB509F19}"/>
              </a:ext>
            </a:extLst>
          </p:cNvPr>
          <p:cNvSpPr txBox="1"/>
          <p:nvPr/>
        </p:nvSpPr>
        <p:spPr>
          <a:xfrm>
            <a:off x="4576713" y="2133398"/>
            <a:ext cx="114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Detection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05D81E06-3EF9-5C27-9566-5DD4B53ACA2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8059" y="4495263"/>
            <a:ext cx="1222318" cy="1888449"/>
          </a:xfrm>
          <a:prstGeom prst="rect">
            <a:avLst/>
          </a:prstGeom>
          <a:effectLst>
            <a:softEdge rad="50800"/>
          </a:effec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667F3B0C-7378-F109-E082-F6E33AA67AF0}"/>
              </a:ext>
            </a:extLst>
          </p:cNvPr>
          <p:cNvGrpSpPr/>
          <p:nvPr/>
        </p:nvGrpSpPr>
        <p:grpSpPr>
          <a:xfrm>
            <a:off x="1339275" y="5093390"/>
            <a:ext cx="1847274" cy="1028018"/>
            <a:chOff x="1507801" y="5307327"/>
            <a:chExt cx="1028104" cy="281119"/>
          </a:xfrm>
        </p:grpSpPr>
        <p:cxnSp>
          <p:nvCxnSpPr>
            <p:cNvPr id="44" name="Curved Connector 43">
              <a:extLst>
                <a:ext uri="{FF2B5EF4-FFF2-40B4-BE49-F238E27FC236}">
                  <a16:creationId xmlns:a16="http://schemas.microsoft.com/office/drawing/2014/main" id="{8CD35A10-F919-C2A9-C605-C61F082C0FF0}"/>
                </a:ext>
              </a:extLst>
            </p:cNvPr>
            <p:cNvCxnSpPr>
              <a:cxnSpLocks/>
            </p:cNvCxnSpPr>
            <p:nvPr/>
          </p:nvCxnSpPr>
          <p:spPr>
            <a:xfrm>
              <a:off x="1597891" y="5366328"/>
              <a:ext cx="938014" cy="222118"/>
            </a:xfrm>
            <a:prstGeom prst="curvedConnector3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6" name="Frame 45">
              <a:extLst>
                <a:ext uri="{FF2B5EF4-FFF2-40B4-BE49-F238E27FC236}">
                  <a16:creationId xmlns:a16="http://schemas.microsoft.com/office/drawing/2014/main" id="{29BEC03E-E79C-A3B2-FE92-E1E2C80C0A3C}"/>
                </a:ext>
              </a:extLst>
            </p:cNvPr>
            <p:cNvSpPr/>
            <p:nvPr/>
          </p:nvSpPr>
          <p:spPr>
            <a:xfrm>
              <a:off x="1507801" y="5307327"/>
              <a:ext cx="90090" cy="117556"/>
            </a:xfrm>
            <a:prstGeom prst="fram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F97890-FE16-B298-6F5B-14C23DCE857B}"/>
              </a:ext>
            </a:extLst>
          </p:cNvPr>
          <p:cNvGrpSpPr/>
          <p:nvPr/>
        </p:nvGrpSpPr>
        <p:grpSpPr>
          <a:xfrm>
            <a:off x="3271975" y="4947067"/>
            <a:ext cx="4813302" cy="1484752"/>
            <a:chOff x="3269671" y="4920406"/>
            <a:chExt cx="4813302" cy="148475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7A75E86-1927-B627-82ED-D6BF1F713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>
              <a:off x="3269673" y="4920406"/>
              <a:ext cx="4813300" cy="10160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57534DC-C856-5F89-F74C-7603D4F87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3269671" y="5770158"/>
              <a:ext cx="2311400" cy="635000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1BC3A96-25C6-3941-7A9B-34238F12F5E9}"/>
              </a:ext>
            </a:extLst>
          </p:cNvPr>
          <p:cNvSpPr txBox="1"/>
          <p:nvPr/>
        </p:nvSpPr>
        <p:spPr>
          <a:xfrm>
            <a:off x="8351755" y="5356638"/>
            <a:ext cx="2985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</a:t>
            </a:r>
            <a:r>
              <a:rPr lang="en-CN" sz="1600" dirty="0"/>
              <a:t>esequencing data of wheats:</a:t>
            </a:r>
          </a:p>
          <a:p>
            <a:r>
              <a:rPr lang="en-CN" sz="1600" b="1" dirty="0"/>
              <a:t>Vmap2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771E21-353C-096D-92D9-732D7103F7FA}"/>
              </a:ext>
            </a:extLst>
          </p:cNvPr>
          <p:cNvCxnSpPr>
            <a:cxnSpLocks/>
          </p:cNvCxnSpPr>
          <p:nvPr/>
        </p:nvCxnSpPr>
        <p:spPr>
          <a:xfrm flipV="1">
            <a:off x="4765967" y="4227276"/>
            <a:ext cx="0" cy="6143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D03F325-4256-582D-E3B8-ACE320FD8882}"/>
              </a:ext>
            </a:extLst>
          </p:cNvPr>
          <p:cNvCxnSpPr>
            <a:cxnSpLocks/>
          </p:cNvCxnSpPr>
          <p:nvPr/>
        </p:nvCxnSpPr>
        <p:spPr>
          <a:xfrm flipV="1">
            <a:off x="5574147" y="3805382"/>
            <a:ext cx="0" cy="10362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B36EBED-13F3-46DA-EDBA-B66CBE176A3B}"/>
              </a:ext>
            </a:extLst>
          </p:cNvPr>
          <p:cNvSpPr txBox="1"/>
          <p:nvPr/>
        </p:nvSpPr>
        <p:spPr>
          <a:xfrm>
            <a:off x="6734857" y="6106713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Pareek</a:t>
            </a:r>
            <a:r>
              <a:rPr lang="zh-CN" altLang="en-US" sz="1200" dirty="0"/>
              <a:t> </a:t>
            </a:r>
            <a:r>
              <a:rPr lang="en-US" altLang="zh-CN" sz="1200" dirty="0"/>
              <a:t>et al. 2011</a:t>
            </a:r>
            <a:endParaRPr lang="en-CN" sz="1200" dirty="0"/>
          </a:p>
        </p:txBody>
      </p:sp>
      <p:sp>
        <p:nvSpPr>
          <p:cNvPr id="25" name="TextBox 55">
            <a:extLst>
              <a:ext uri="{FF2B5EF4-FFF2-40B4-BE49-F238E27FC236}">
                <a16:creationId xmlns:a16="http://schemas.microsoft.com/office/drawing/2014/main" id="{51CEF74A-DBAD-4D4C-BC96-3A46CB27A989}"/>
              </a:ext>
            </a:extLst>
          </p:cNvPr>
          <p:cNvSpPr txBox="1"/>
          <p:nvPr/>
        </p:nvSpPr>
        <p:spPr>
          <a:xfrm>
            <a:off x="2006373" y="4534451"/>
            <a:ext cx="792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Sample</a:t>
            </a:r>
            <a:endParaRPr lang="en-CN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464BF1-D573-7712-7D7E-2339845B566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49527" y="1373477"/>
            <a:ext cx="5669462" cy="333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7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TE library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B1143-B0C2-DB31-9475-488F266CAFEC}"/>
              </a:ext>
            </a:extLst>
          </p:cNvPr>
          <p:cNvSpPr txBox="1"/>
          <p:nvPr/>
        </p:nvSpPr>
        <p:spPr>
          <a:xfrm>
            <a:off x="720000" y="929838"/>
            <a:ext cx="2985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1. Curated TE library</a:t>
            </a:r>
            <a:endParaRPr lang="en-CN" sz="16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FC5091-AB00-872C-7556-1AD7FCDB63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399538"/>
              </p:ext>
            </p:extLst>
          </p:nvPr>
        </p:nvGraphicFramePr>
        <p:xfrm>
          <a:off x="720000" y="1423514"/>
          <a:ext cx="4778382" cy="2315726"/>
        </p:xfrm>
        <a:graphic>
          <a:graphicData uri="http://schemas.openxmlformats.org/drawingml/2006/table">
            <a:tbl>
              <a:tblPr/>
              <a:tblGrid>
                <a:gridCol w="1263584">
                  <a:extLst>
                    <a:ext uri="{9D8B030D-6E8A-4147-A177-3AD203B41FA5}">
                      <a16:colId xmlns:a16="http://schemas.microsoft.com/office/drawing/2014/main" val="3318525328"/>
                    </a:ext>
                  </a:extLst>
                </a:gridCol>
                <a:gridCol w="2251214">
                  <a:extLst>
                    <a:ext uri="{9D8B030D-6E8A-4147-A177-3AD203B41FA5}">
                      <a16:colId xmlns:a16="http://schemas.microsoft.com/office/drawing/2014/main" val="1760817565"/>
                    </a:ext>
                  </a:extLst>
                </a:gridCol>
                <a:gridCol w="1263584">
                  <a:extLst>
                    <a:ext uri="{9D8B030D-6E8A-4147-A177-3AD203B41FA5}">
                      <a16:colId xmlns:a16="http://schemas.microsoft.com/office/drawing/2014/main" val="1556031650"/>
                    </a:ext>
                  </a:extLst>
                </a:gridCol>
              </a:tblGrid>
              <a:tr h="33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768762"/>
                  </a:ext>
                </a:extLst>
              </a:tr>
              <a:tr h="330818">
                <a:tc rowSpan="6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TREP v.19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Triticum </a:t>
                      </a:r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monococcum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503532"/>
                  </a:ext>
                </a:extLst>
              </a:tr>
              <a:tr h="330818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T w="12700" cmpd="sng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Triticum </a:t>
                      </a:r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urartu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795532"/>
                  </a:ext>
                </a:extLst>
              </a:tr>
              <a:tr h="330818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Aegilops </a:t>
                      </a:r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tauschii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7312095"/>
                  </a:ext>
                </a:extLst>
              </a:tr>
              <a:tr h="330818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Triticum durum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14584"/>
                  </a:ext>
                </a:extLst>
              </a:tr>
              <a:tr h="330818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Triticum </a:t>
                      </a:r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aestivum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7877328"/>
                  </a:ext>
                </a:extLst>
              </a:tr>
              <a:tr h="330818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Triticum unknown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0902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FB3AF2E-A736-30B6-30C8-1E04F0BAAB5E}"/>
              </a:ext>
            </a:extLst>
          </p:cNvPr>
          <p:cNvSpPr txBox="1"/>
          <p:nvPr/>
        </p:nvSpPr>
        <p:spPr>
          <a:xfrm>
            <a:off x="720000" y="4218761"/>
            <a:ext cx="39009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2. Putative TE library</a:t>
            </a:r>
            <a:endParaRPr lang="en-CN" sz="1600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C9580A7-E920-087E-B484-FC02D1E44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6018"/>
              </p:ext>
            </p:extLst>
          </p:nvPr>
        </p:nvGraphicFramePr>
        <p:xfrm>
          <a:off x="720000" y="4712437"/>
          <a:ext cx="4778382" cy="992454"/>
        </p:xfrm>
        <a:graphic>
          <a:graphicData uri="http://schemas.openxmlformats.org/drawingml/2006/table">
            <a:tbl>
              <a:tblPr/>
              <a:tblGrid>
                <a:gridCol w="1263584">
                  <a:extLst>
                    <a:ext uri="{9D8B030D-6E8A-4147-A177-3AD203B41FA5}">
                      <a16:colId xmlns:a16="http://schemas.microsoft.com/office/drawing/2014/main" val="3318525328"/>
                    </a:ext>
                  </a:extLst>
                </a:gridCol>
                <a:gridCol w="2251214">
                  <a:extLst>
                    <a:ext uri="{9D8B030D-6E8A-4147-A177-3AD203B41FA5}">
                      <a16:colId xmlns:a16="http://schemas.microsoft.com/office/drawing/2014/main" val="1760817565"/>
                    </a:ext>
                  </a:extLst>
                </a:gridCol>
                <a:gridCol w="1263584">
                  <a:extLst>
                    <a:ext uri="{9D8B030D-6E8A-4147-A177-3AD203B41FA5}">
                      <a16:colId xmlns:a16="http://schemas.microsoft.com/office/drawing/2014/main" val="1556031650"/>
                    </a:ext>
                  </a:extLst>
                </a:gridCol>
              </a:tblGrid>
              <a:tr h="33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768762"/>
                  </a:ext>
                </a:extLst>
              </a:tr>
              <a:tr h="330818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Dfam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Hordeum vulgare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503532"/>
                  </a:ext>
                </a:extLst>
              </a:tr>
              <a:tr h="330818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T w="12700" cmpd="sng">
                      <a:noFill/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Aegilops </a:t>
                      </a:r>
                      <a:r>
                        <a:rPr lang="en-US" sz="16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tauschii</a:t>
                      </a:r>
                      <a:endParaRPr lang="en-US" sz="16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1308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1795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573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TE detection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4F398-7824-04D1-BE55-E816C1DA1754}"/>
              </a:ext>
            </a:extLst>
          </p:cNvPr>
          <p:cNvSpPr txBox="1"/>
          <p:nvPr/>
        </p:nvSpPr>
        <p:spPr>
          <a:xfrm>
            <a:off x="720000" y="945757"/>
            <a:ext cx="2985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1. RepeatModeler2</a:t>
            </a:r>
            <a:endParaRPr lang="en-CN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F7C9F-DFAC-3030-CCF7-05BE94800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37" y="1455352"/>
            <a:ext cx="6962593" cy="4166802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ADB9A31B-EA63-21C0-023C-CFBFAC2BD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0130" y="1455352"/>
            <a:ext cx="4203991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5962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Population analysis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EB2D08-A467-34E3-B74F-F54358EED53A}"/>
              </a:ext>
            </a:extLst>
          </p:cNvPr>
          <p:cNvGraphicFramePr>
            <a:graphicFrameLocks noGrp="1"/>
          </p:cNvGraphicFramePr>
          <p:nvPr/>
        </p:nvGraphicFramePr>
        <p:xfrm>
          <a:off x="535709" y="975742"/>
          <a:ext cx="6483926" cy="53023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35431">
                  <a:extLst>
                    <a:ext uri="{9D8B030D-6E8A-4147-A177-3AD203B41FA5}">
                      <a16:colId xmlns:a16="http://schemas.microsoft.com/office/drawing/2014/main" val="3793505655"/>
                    </a:ext>
                  </a:extLst>
                </a:gridCol>
                <a:gridCol w="909479">
                  <a:extLst>
                    <a:ext uri="{9D8B030D-6E8A-4147-A177-3AD203B41FA5}">
                      <a16:colId xmlns:a16="http://schemas.microsoft.com/office/drawing/2014/main" val="688071699"/>
                    </a:ext>
                  </a:extLst>
                </a:gridCol>
                <a:gridCol w="909934">
                  <a:extLst>
                    <a:ext uri="{9D8B030D-6E8A-4147-A177-3AD203B41FA5}">
                      <a16:colId xmlns:a16="http://schemas.microsoft.com/office/drawing/2014/main" val="1599945233"/>
                    </a:ext>
                  </a:extLst>
                </a:gridCol>
                <a:gridCol w="1009538">
                  <a:extLst>
                    <a:ext uri="{9D8B030D-6E8A-4147-A177-3AD203B41FA5}">
                      <a16:colId xmlns:a16="http://schemas.microsoft.com/office/drawing/2014/main" val="2106179877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2975686255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279985098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297456880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898232783"/>
                    </a:ext>
                  </a:extLst>
                </a:gridCol>
              </a:tblGrid>
              <a:tr h="3120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TE\Wheat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AABBDD</a:t>
                      </a: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N" sz="1600" b="1" u="none" strike="noStrike" dirty="0">
                          <a:effectLst/>
                        </a:rPr>
                        <a:t>...</a:t>
                      </a:r>
                      <a:endParaRPr lang="en-C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25256"/>
                  </a:ext>
                </a:extLst>
              </a:tr>
              <a:tr h="174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subclass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transposon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family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1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2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3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extLst>
                  <a:ext uri="{0D108BD9-81ED-4DB2-BD59-A6C34878D82A}">
                    <a16:rowId xmlns:a16="http://schemas.microsoft.com/office/drawing/2014/main" val="374065466"/>
                  </a:ext>
                </a:extLst>
              </a:tr>
              <a:tr h="17457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class II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(DNA TE)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subclass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TIR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hHAT (DTA)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261707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CACTA (DTC)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750275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PIF/Harbinger (DTH)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94945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Mutator (DTM)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265549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Tcl</a:t>
                      </a:r>
                      <a:r>
                        <a:rPr lang="en-US" sz="1050" i="1" u="none" strike="noStrike" dirty="0">
                          <a:effectLst/>
                        </a:rPr>
                        <a:t>/Mariner (DTT)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125712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Crypton</a:t>
                      </a:r>
                      <a:endParaRPr lang="en-CN" dirty="0"/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Crypton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92462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subclass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Helitron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Helitron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977916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Maverick</a:t>
                      </a:r>
                      <a:endParaRPr lang="en-CN" dirty="0"/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Maverick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42986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Polinton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89759"/>
                  </a:ext>
                </a:extLst>
              </a:tr>
              <a:tr h="174573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class I</a:t>
                      </a:r>
                    </a:p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(</a:t>
                      </a:r>
                      <a:r>
                        <a:rPr lang="en-US" sz="1200" b="1" u="none" strike="noStrike" dirty="0" err="1">
                          <a:effectLst/>
                        </a:rPr>
                        <a:t>retroTE</a:t>
                      </a:r>
                      <a:r>
                        <a:rPr lang="en-US" sz="1200" b="1" u="none" strike="noStrike" dirty="0">
                          <a:effectLst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LTR </a:t>
                      </a:r>
                      <a:r>
                        <a:rPr lang="en-US" sz="1200" u="none" strike="noStrike" dirty="0" err="1">
                          <a:effectLst/>
                        </a:rPr>
                        <a:t>retroTE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Copia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39823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Gypsy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491153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Bel–Pao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52358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Retrovirus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21487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ERV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880048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DIR</a:t>
                      </a:r>
                      <a:endParaRPr lang="en-CN" sz="2400" dirty="0"/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DIRS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57732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Ngaro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9915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VIPER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031426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PLE</a:t>
                      </a:r>
                      <a:endParaRPr lang="en-CN" sz="2400"/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Penelope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69380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non-LTR retroTE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R2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87886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RTE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902979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Jockey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5698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L1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222602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l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95585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tRNA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366397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7SL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57035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5S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0748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78A84B5-C024-CF97-DD15-ED42845361A6}"/>
              </a:ext>
            </a:extLst>
          </p:cNvPr>
          <p:cNvSpPr txBox="1"/>
          <p:nvPr/>
        </p:nvSpPr>
        <p:spPr>
          <a:xfrm>
            <a:off x="2014001" y="6309831"/>
            <a:ext cx="3527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Proportion of different TEs in samples</a:t>
            </a:r>
            <a:endParaRPr lang="en-CN" sz="1600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D12DFE1-6084-F46E-4368-F4A6DBFA9334}"/>
              </a:ext>
            </a:extLst>
          </p:cNvPr>
          <p:cNvSpPr/>
          <p:nvPr/>
        </p:nvSpPr>
        <p:spPr>
          <a:xfrm>
            <a:off x="7213603" y="3306616"/>
            <a:ext cx="794327" cy="408709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B1CB2-013A-E95A-799C-96AF820DAAEC}"/>
              </a:ext>
            </a:extLst>
          </p:cNvPr>
          <p:cNvSpPr txBox="1"/>
          <p:nvPr/>
        </p:nvSpPr>
        <p:spPr>
          <a:xfrm>
            <a:off x="8201898" y="1501330"/>
            <a:ext cx="371928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Detecting TEs in genome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Quantifying TEs in population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Quantifying TE load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8D4A56-0EE6-B120-940F-7C6C387B9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713" y="4012160"/>
            <a:ext cx="3958474" cy="221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89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CS TEs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54F8D-D7F5-1EB5-B167-1555D7E4A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465" y="774716"/>
            <a:ext cx="6748669" cy="50615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69B04A-2D42-10E8-FD21-636209442940}"/>
              </a:ext>
            </a:extLst>
          </p:cNvPr>
          <p:cNvSpPr txBox="1"/>
          <p:nvPr/>
        </p:nvSpPr>
        <p:spPr>
          <a:xfrm>
            <a:off x="2721665" y="5836218"/>
            <a:ext cx="6748669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TE annotation: </a:t>
            </a:r>
            <a:r>
              <a:rPr lang="en-US" sz="1600" dirty="0"/>
              <a:t>iwgsc_refseqv1.0_TransposableElements_2017Mar13.gff3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Tool: </a:t>
            </a:r>
            <a:r>
              <a:rPr lang="en-US" sz="1600" dirty="0" err="1"/>
              <a:t>RepeatMasker</a:t>
            </a:r>
            <a:r>
              <a:rPr lang="en-US" sz="1600" dirty="0"/>
              <a:t> (</a:t>
            </a:r>
            <a:r>
              <a:rPr lang="en-US" sz="1600" b="1" dirty="0"/>
              <a:t>DB: </a:t>
            </a:r>
            <a:r>
              <a:rPr lang="en-US" sz="1600" dirty="0" err="1"/>
              <a:t>Dfam</a:t>
            </a:r>
            <a:r>
              <a:rPr lang="en-US" sz="1600" dirty="0"/>
              <a:t>)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Roboto-Regular"/>
              </a:rPr>
              <a:t> Arabidopsis thaliana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0954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C26172-6F3D-9635-6412-03A39EFE47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479"/>
          <a:stretch/>
        </p:blipFill>
        <p:spPr>
          <a:xfrm>
            <a:off x="4512148" y="769754"/>
            <a:ext cx="6654329" cy="2338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BCDCD2-F575-C35B-BDE0-A475D6120C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601"/>
          <a:stretch/>
        </p:blipFill>
        <p:spPr>
          <a:xfrm>
            <a:off x="983483" y="4083269"/>
            <a:ext cx="10182994" cy="21519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F2EE1C9-DD33-1535-3DE3-CE3FD8C1019B}"/>
              </a:ext>
            </a:extLst>
          </p:cNvPr>
          <p:cNvSpPr/>
          <p:nvPr/>
        </p:nvSpPr>
        <p:spPr>
          <a:xfrm>
            <a:off x="5825942" y="769754"/>
            <a:ext cx="2028494" cy="8567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EDCBA7-7DE7-BC3A-C39F-6F1809676CBB}"/>
              </a:ext>
            </a:extLst>
          </p:cNvPr>
          <p:cNvSpPr/>
          <p:nvPr/>
        </p:nvSpPr>
        <p:spPr>
          <a:xfrm>
            <a:off x="5825942" y="2385850"/>
            <a:ext cx="2028495" cy="5570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3F713E-1599-FF9B-BB55-CA5AC56BE0B9}"/>
              </a:ext>
            </a:extLst>
          </p:cNvPr>
          <p:cNvSpPr/>
          <p:nvPr/>
        </p:nvSpPr>
        <p:spPr>
          <a:xfrm>
            <a:off x="5825942" y="1740581"/>
            <a:ext cx="2028494" cy="23273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8E8A4C-6727-09CE-5863-B3C7B5BFC453}"/>
              </a:ext>
            </a:extLst>
          </p:cNvPr>
          <p:cNvCxnSpPr>
            <a:cxnSpLocks/>
          </p:cNvCxnSpPr>
          <p:nvPr/>
        </p:nvCxnSpPr>
        <p:spPr>
          <a:xfrm flipH="1">
            <a:off x="3563008" y="1198116"/>
            <a:ext cx="2165131" cy="5116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F80760-A9D9-A3D3-ED95-375AC4093B91}"/>
              </a:ext>
            </a:extLst>
          </p:cNvPr>
          <p:cNvCxnSpPr>
            <a:cxnSpLocks/>
          </p:cNvCxnSpPr>
          <p:nvPr/>
        </p:nvCxnSpPr>
        <p:spPr>
          <a:xfrm flipH="1">
            <a:off x="3563008" y="1844500"/>
            <a:ext cx="2165131" cy="945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2308BC-3CAD-4C9B-21BC-307A83A452B0}"/>
              </a:ext>
            </a:extLst>
          </p:cNvPr>
          <p:cNvCxnSpPr>
            <a:cxnSpLocks/>
          </p:cNvCxnSpPr>
          <p:nvPr/>
        </p:nvCxnSpPr>
        <p:spPr>
          <a:xfrm flipH="1" flipV="1">
            <a:off x="3563008" y="2138103"/>
            <a:ext cx="2165130" cy="4995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B62AA2A-F235-98AE-72D2-B2398E295000}"/>
              </a:ext>
            </a:extLst>
          </p:cNvPr>
          <p:cNvSpPr txBox="1"/>
          <p:nvPr/>
        </p:nvSpPr>
        <p:spPr>
          <a:xfrm>
            <a:off x="1615266" y="1413650"/>
            <a:ext cx="1797269" cy="879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N" dirty="0"/>
              <a:t>一个LTR转座子的不同组成部分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E505A1-8DC2-2B2B-FFB5-ACD8856FDE03}"/>
              </a:ext>
            </a:extLst>
          </p:cNvPr>
          <p:cNvSpPr/>
          <p:nvPr/>
        </p:nvSpPr>
        <p:spPr>
          <a:xfrm>
            <a:off x="7854436" y="1093833"/>
            <a:ext cx="1228428" cy="511625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CD73DB-8EAB-1074-FABC-D2DAFD9A999E}"/>
              </a:ext>
            </a:extLst>
          </p:cNvPr>
          <p:cNvCxnSpPr>
            <a:cxnSpLocks/>
          </p:cNvCxnSpPr>
          <p:nvPr/>
        </p:nvCxnSpPr>
        <p:spPr>
          <a:xfrm flipH="1">
            <a:off x="8229601" y="1672837"/>
            <a:ext cx="239049" cy="165106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A1FAFFF-49E0-1334-AC31-A1CADA0CE206}"/>
              </a:ext>
            </a:extLst>
          </p:cNvPr>
          <p:cNvSpPr txBox="1"/>
          <p:nvPr/>
        </p:nvSpPr>
        <p:spPr>
          <a:xfrm>
            <a:off x="1708894" y="3363802"/>
            <a:ext cx="9347989" cy="464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N" dirty="0"/>
              <a:t>序列相同</a:t>
            </a:r>
            <a:r>
              <a:rPr lang="zh-CN" altLang="en-US" dirty="0"/>
              <a:t>，但注释的信息有差别，看起来像是不同软件做的结果放在了一起，没有合并</a:t>
            </a:r>
            <a:endParaRPr lang="en-C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874FF2-5A58-A567-289B-AB38DC931C3A}"/>
              </a:ext>
            </a:extLst>
          </p:cNvPr>
          <p:cNvSpPr/>
          <p:nvPr/>
        </p:nvSpPr>
        <p:spPr>
          <a:xfrm>
            <a:off x="3699641" y="4367605"/>
            <a:ext cx="3447393" cy="531363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3FC081-6727-2EE8-0CDE-9E74ABA11D58}"/>
              </a:ext>
            </a:extLst>
          </p:cNvPr>
          <p:cNvCxnSpPr>
            <a:cxnSpLocks/>
          </p:cNvCxnSpPr>
          <p:nvPr/>
        </p:nvCxnSpPr>
        <p:spPr>
          <a:xfrm flipV="1">
            <a:off x="5423337" y="3867808"/>
            <a:ext cx="304801" cy="423938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15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1EE791BB-06A1-6A20-3DEA-6DBE9BB3C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24457"/>
            <a:ext cx="7772400" cy="500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13772</TotalTime>
  <Words>277</Words>
  <Application>Microsoft Macintosh PowerPoint</Application>
  <PresentationFormat>Widescreen</PresentationFormat>
  <Paragraphs>116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Roboto-Regular</vt:lpstr>
      <vt:lpstr>Arial</vt:lpstr>
      <vt:lpstr>Calibri</vt:lpstr>
      <vt:lpstr>Calibri Light</vt:lpstr>
      <vt:lpstr>Office Theme</vt:lpstr>
      <vt:lpstr>Work Report</vt:lpstr>
      <vt:lpstr>Background</vt:lpstr>
      <vt:lpstr>Pipeline </vt:lpstr>
      <vt:lpstr>TE library</vt:lpstr>
      <vt:lpstr>TE detection</vt:lpstr>
      <vt:lpstr>Population analysis</vt:lpstr>
      <vt:lpstr>CS TEs library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Transposable Element Load in Wheat</dc:title>
  <dc:creator>达 郑</dc:creator>
  <cp:lastModifiedBy>达 郑</cp:lastModifiedBy>
  <cp:revision>27</cp:revision>
  <dcterms:created xsi:type="dcterms:W3CDTF">2023-12-17T09:29:20Z</dcterms:created>
  <dcterms:modified xsi:type="dcterms:W3CDTF">2024-01-24T10:07:41Z</dcterms:modified>
</cp:coreProperties>
</file>