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0" r:id="rId4"/>
    <p:sldId id="264" r:id="rId5"/>
    <p:sldId id="265" r:id="rId6"/>
    <p:sldId id="267" r:id="rId7"/>
    <p:sldId id="256" r:id="rId8"/>
    <p:sldId id="268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/>
    <p:restoredTop sz="96327"/>
  </p:normalViewPr>
  <p:slideViewPr>
    <p:cSldViewPr snapToGrid="0">
      <p:cViewPr varScale="1">
        <p:scale>
          <a:sx n="128" d="100"/>
          <a:sy n="12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2024/1/15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TE </a:t>
            </a:r>
            <a:r>
              <a:rPr lang="en-US" altLang="zh-CN" sz="1600" b="1" dirty="0">
                <a:solidFill>
                  <a:srgbClr val="FF0000"/>
                </a:solidFill>
              </a:rPr>
              <a:t>mutation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Classification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6" y="4280499"/>
            <a:ext cx="479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/>
              <a:t>Relationship between TE load and range expansion 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621443"/>
            <a:ext cx="3651026" cy="2605833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516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b="1" dirty="0"/>
              <a:t>TE detectiing Tools: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LTR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 Masker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INSurVeyor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RepeatModeler2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CN" sz="1600" dirty="0"/>
              <a:t>esequencing data of wheats:</a:t>
            </a:r>
          </a:p>
          <a:p>
            <a:r>
              <a:rPr lang="en-CN" sz="1600" b="1" dirty="0"/>
              <a:t>Vmap2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Propose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469"/>
              </p:ext>
            </p:extLst>
          </p:nvPr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TEs in genome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TEs in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CS TEs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4F8D-D7F5-1EB5-B167-1555D7E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5" y="774716"/>
            <a:ext cx="6748669" cy="506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annotation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411886" y="795259"/>
            <a:ext cx="6654836" cy="231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trike="sngStrike" dirty="0"/>
              <a:t>Activity annotation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Structural integrity: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b="1" dirty="0"/>
              <a:t>transposition-related domains </a:t>
            </a:r>
            <a:r>
              <a:rPr lang="en-US" sz="1600" dirty="0"/>
              <a:t>for each 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Method: gene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Transcription potential: </a:t>
            </a:r>
            <a:r>
              <a:rPr lang="en-US" sz="1600" dirty="0"/>
              <a:t>transcriptome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DNA methylation level: </a:t>
            </a:r>
            <a:r>
              <a:rPr lang="en-US" sz="1600" dirty="0"/>
              <a:t>extent of DNA methylation-induced TE repression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98E6F-26C3-8E29-A32A-99A0305A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57" y="423358"/>
            <a:ext cx="3930339" cy="6033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96EF5-1BAD-73F4-4042-6E6BA666E59E}"/>
              </a:ext>
            </a:extLst>
          </p:cNvPr>
          <p:cNvSpPr txBox="1"/>
          <p:nvPr/>
        </p:nvSpPr>
        <p:spPr>
          <a:xfrm>
            <a:off x="165325" y="5974193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(Gao et al., 2023)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AF8A5-C0C5-A08E-918C-6D11F6217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5" y="3704020"/>
            <a:ext cx="4754407" cy="2270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FD4A3-6796-030D-C095-266AD0E0C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732" y="3691810"/>
            <a:ext cx="3023225" cy="2270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B49E8C-BF4D-F0C9-EBF0-EB10BDD99EB0}"/>
              </a:ext>
            </a:extLst>
          </p:cNvPr>
          <p:cNvSpPr txBox="1"/>
          <p:nvPr/>
        </p:nvSpPr>
        <p:spPr>
          <a:xfrm>
            <a:off x="411886" y="3153741"/>
            <a:ext cx="166755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trike="sngStrike" dirty="0"/>
              <a:t>TE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9AC47-80F4-B62C-2F2A-77F0751C93F6}"/>
              </a:ext>
            </a:extLst>
          </p:cNvPr>
          <p:cNvSpPr txBox="1"/>
          <p:nvPr/>
        </p:nvSpPr>
        <p:spPr>
          <a:xfrm>
            <a:off x="2140029" y="5974193"/>
            <a:ext cx="5411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xTea</a:t>
            </a:r>
            <a:r>
              <a:rPr lang="en-US" sz="1600" dirty="0"/>
              <a:t> (x-Transposable element analyzer) (Chu et al., 2021, p.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Short reads: MELT14, </a:t>
            </a:r>
            <a:r>
              <a:rPr lang="en-US" sz="1600" dirty="0" err="1"/>
              <a:t>TraFiC</a:t>
            </a:r>
            <a:r>
              <a:rPr lang="en-US" sz="1600" dirty="0"/>
              <a:t>-mem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Long reads: PALMER</a:t>
            </a:r>
          </a:p>
        </p:txBody>
      </p:sp>
    </p:spTree>
    <p:extLst>
      <p:ext uri="{BB962C8B-B14F-4D97-AF65-F5344CB8AC3E}">
        <p14:creationId xmlns:p14="http://schemas.microsoft.com/office/powerpoint/2010/main" val="59990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age annotation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B7210-9016-ABF2-053A-CCF5ECAD6913}"/>
              </a:ext>
            </a:extLst>
          </p:cNvPr>
          <p:cNvSpPr txBox="1"/>
          <p:nvPr/>
        </p:nvSpPr>
        <p:spPr>
          <a:xfrm>
            <a:off x="720000" y="986987"/>
            <a:ext cx="9277888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Non-LTR age estimation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Based on: </a:t>
            </a:r>
            <a:r>
              <a:rPr lang="en-US" sz="2000" dirty="0"/>
              <a:t>extended sequence alignment of their reverse transcriptase (RT) domain.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LTR age estimation: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Based on: </a:t>
            </a:r>
            <a:r>
              <a:rPr lang="en-US" sz="2000" dirty="0"/>
              <a:t>diversification of 2 LTR TEs on either end of each intact LTR 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Gene distance (K)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Substitution rate (</a:t>
            </a:r>
            <a:r>
              <a:rPr lang="en-US" altLang="zh-CN" sz="2000" dirty="0"/>
              <a:t>μ</a:t>
            </a:r>
            <a:r>
              <a:rPr lang="en-US" sz="20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Insertion time = K/2μ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FED09-7711-F226-BCA3-77D64F99CB0B}"/>
              </a:ext>
            </a:extLst>
          </p:cNvPr>
          <p:cNvSpPr txBox="1"/>
          <p:nvPr/>
        </p:nvSpPr>
        <p:spPr>
          <a:xfrm>
            <a:off x="720000" y="4350123"/>
            <a:ext cx="845452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Subsequent work: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Age annotation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Other reference genome TE annotations and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Main TEs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1DB0211-CB53-41E7-BD61-18614DAA7EE0}"/>
              </a:ext>
            </a:extLst>
          </p:cNvPr>
          <p:cNvSpPr txBox="1"/>
          <p:nvPr/>
        </p:nvSpPr>
        <p:spPr>
          <a:xfrm>
            <a:off x="9826710" y="1594076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</a:t>
            </a:r>
            <a:r>
              <a:rPr lang="en-US" altLang="zh-CN" sz="1600" dirty="0"/>
              <a:t>Malik</a:t>
            </a:r>
            <a:r>
              <a:rPr lang="en-US" sz="1600" dirty="0"/>
              <a:t> et al., </a:t>
            </a:r>
            <a:r>
              <a:rPr lang="en-US" altLang="zh-CN" sz="1600" dirty="0"/>
              <a:t>1999</a:t>
            </a:r>
            <a:r>
              <a:rPr lang="en-US" sz="16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19AF7-8EF5-49CF-BB37-8D46C1D21EB7}"/>
              </a:ext>
            </a:extLst>
          </p:cNvPr>
          <p:cNvSpPr txBox="1"/>
          <p:nvPr/>
        </p:nvSpPr>
        <p:spPr>
          <a:xfrm>
            <a:off x="9826710" y="2539719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(Ma et al., 2004) </a:t>
            </a:r>
          </a:p>
        </p:txBody>
      </p:sp>
    </p:spTree>
    <p:extLst>
      <p:ext uri="{BB962C8B-B14F-4D97-AF65-F5344CB8AC3E}">
        <p14:creationId xmlns:p14="http://schemas.microsoft.com/office/powerpoint/2010/main" val="280156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C26172-6F3D-9635-6412-03A39EFE4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79"/>
          <a:stretch/>
        </p:blipFill>
        <p:spPr>
          <a:xfrm>
            <a:off x="4512148" y="769754"/>
            <a:ext cx="6654329" cy="233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CDCD2-F575-C35B-BDE0-A475D6120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1"/>
          <a:stretch/>
        </p:blipFill>
        <p:spPr>
          <a:xfrm>
            <a:off x="983483" y="4083269"/>
            <a:ext cx="10182994" cy="21519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2EE1C9-DD33-1535-3DE3-CE3FD8C1019B}"/>
              </a:ext>
            </a:extLst>
          </p:cNvPr>
          <p:cNvSpPr/>
          <p:nvPr/>
        </p:nvSpPr>
        <p:spPr>
          <a:xfrm>
            <a:off x="5825942" y="769754"/>
            <a:ext cx="2028494" cy="8567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DCBA7-7DE7-BC3A-C39F-6F1809676CBB}"/>
              </a:ext>
            </a:extLst>
          </p:cNvPr>
          <p:cNvSpPr/>
          <p:nvPr/>
        </p:nvSpPr>
        <p:spPr>
          <a:xfrm>
            <a:off x="5825942" y="2385850"/>
            <a:ext cx="2028495" cy="557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3F713E-1599-FF9B-BB55-CA5AC56BE0B9}"/>
              </a:ext>
            </a:extLst>
          </p:cNvPr>
          <p:cNvSpPr/>
          <p:nvPr/>
        </p:nvSpPr>
        <p:spPr>
          <a:xfrm>
            <a:off x="5825942" y="1740581"/>
            <a:ext cx="2028494" cy="2327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E8A4C-6727-09CE-5863-B3C7B5BFC453}"/>
              </a:ext>
            </a:extLst>
          </p:cNvPr>
          <p:cNvCxnSpPr>
            <a:cxnSpLocks/>
          </p:cNvCxnSpPr>
          <p:nvPr/>
        </p:nvCxnSpPr>
        <p:spPr>
          <a:xfrm flipH="1">
            <a:off x="3563008" y="1198116"/>
            <a:ext cx="2165131" cy="511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80760-A9D9-A3D3-ED95-375AC4093B91}"/>
              </a:ext>
            </a:extLst>
          </p:cNvPr>
          <p:cNvCxnSpPr>
            <a:cxnSpLocks/>
          </p:cNvCxnSpPr>
          <p:nvPr/>
        </p:nvCxnSpPr>
        <p:spPr>
          <a:xfrm flipH="1">
            <a:off x="3563008" y="1844500"/>
            <a:ext cx="2165131" cy="94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2308BC-3CAD-4C9B-21BC-307A83A452B0}"/>
              </a:ext>
            </a:extLst>
          </p:cNvPr>
          <p:cNvCxnSpPr>
            <a:cxnSpLocks/>
          </p:cNvCxnSpPr>
          <p:nvPr/>
        </p:nvCxnSpPr>
        <p:spPr>
          <a:xfrm flipH="1" flipV="1">
            <a:off x="3563008" y="2138103"/>
            <a:ext cx="2165130" cy="499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62AA2A-F235-98AE-72D2-B2398E295000}"/>
              </a:ext>
            </a:extLst>
          </p:cNvPr>
          <p:cNvSpPr txBox="1"/>
          <p:nvPr/>
        </p:nvSpPr>
        <p:spPr>
          <a:xfrm>
            <a:off x="1615266" y="1413650"/>
            <a:ext cx="1797269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dirty="0"/>
              <a:t>一个LTR转座子的不同组成部分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E505A1-8DC2-2B2B-FFB5-ACD8856FDE03}"/>
              </a:ext>
            </a:extLst>
          </p:cNvPr>
          <p:cNvSpPr/>
          <p:nvPr/>
        </p:nvSpPr>
        <p:spPr>
          <a:xfrm>
            <a:off x="7854436" y="1093833"/>
            <a:ext cx="1228428" cy="5116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CD73DB-8EAB-1074-FABC-D2DAFD9A999E}"/>
              </a:ext>
            </a:extLst>
          </p:cNvPr>
          <p:cNvCxnSpPr>
            <a:cxnSpLocks/>
          </p:cNvCxnSpPr>
          <p:nvPr/>
        </p:nvCxnSpPr>
        <p:spPr>
          <a:xfrm flipH="1">
            <a:off x="8229601" y="1672837"/>
            <a:ext cx="239049" cy="16510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1FAFFF-49E0-1334-AC31-A1CADA0CE206}"/>
              </a:ext>
            </a:extLst>
          </p:cNvPr>
          <p:cNvSpPr txBox="1"/>
          <p:nvPr/>
        </p:nvSpPr>
        <p:spPr>
          <a:xfrm>
            <a:off x="1708894" y="3363802"/>
            <a:ext cx="9347989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dirty="0"/>
              <a:t>序列相同</a:t>
            </a:r>
            <a:r>
              <a:rPr lang="zh-CN" altLang="en-US" dirty="0"/>
              <a:t>，但注释的信息有差别，看起来像是不同软件做的结果放在了一起，没有合并</a:t>
            </a:r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874FF2-5A58-A567-289B-AB38DC931C3A}"/>
              </a:ext>
            </a:extLst>
          </p:cNvPr>
          <p:cNvSpPr/>
          <p:nvPr/>
        </p:nvSpPr>
        <p:spPr>
          <a:xfrm>
            <a:off x="3699641" y="4367605"/>
            <a:ext cx="3447393" cy="53136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3FC081-6727-2EE8-0CDE-9E74ABA11D58}"/>
              </a:ext>
            </a:extLst>
          </p:cNvPr>
          <p:cNvCxnSpPr>
            <a:cxnSpLocks/>
          </p:cNvCxnSpPr>
          <p:nvPr/>
        </p:nvCxnSpPr>
        <p:spPr>
          <a:xfrm flipV="1">
            <a:off x="5423337" y="3867808"/>
            <a:ext cx="304801" cy="4239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1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EE791BB-06A1-6A20-3DEA-6DBE9BB3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24457"/>
            <a:ext cx="7772400" cy="5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6963</TotalTime>
  <Words>372</Words>
  <Application>Microsoft Macintosh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Roboto-Regular</vt:lpstr>
      <vt:lpstr>Arial</vt:lpstr>
      <vt:lpstr>Calibri</vt:lpstr>
      <vt:lpstr>Calibri Light</vt:lpstr>
      <vt:lpstr>Office Theme</vt:lpstr>
      <vt:lpstr>Background</vt:lpstr>
      <vt:lpstr>Pipeline </vt:lpstr>
      <vt:lpstr>Propose</vt:lpstr>
      <vt:lpstr>CS TEs library</vt:lpstr>
      <vt:lpstr>TE annotation</vt:lpstr>
      <vt:lpstr>TE age annotation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22</cp:revision>
  <dcterms:created xsi:type="dcterms:W3CDTF">2023-12-17T09:29:20Z</dcterms:created>
  <dcterms:modified xsi:type="dcterms:W3CDTF">2024-01-15T13:47:14Z</dcterms:modified>
</cp:coreProperties>
</file>