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70" r:id="rId5"/>
    <p:sldId id="269" r:id="rId6"/>
    <p:sldId id="264" r:id="rId7"/>
    <p:sldId id="267" r:id="rId8"/>
    <p:sldId id="256" r:id="rId9"/>
    <p:sldId id="268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/>
    <p:restoredTop sz="96327"/>
  </p:normalViewPr>
  <p:slideViewPr>
    <p:cSldViewPr snapToGrid="0">
      <p:cViewPr varScale="1">
        <p:scale>
          <a:sx n="156" d="100"/>
          <a:sy n="156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210859"/>
            <a:ext cx="3651026" cy="3016417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87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CN" sz="1600" b="1" dirty="0"/>
              <a:t>TE detectiing Tools: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LTR_Harvest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LTR_Finder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RepeatMasker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HelitronScanner</a:t>
            </a:r>
            <a:r>
              <a:rPr lang="en-US" sz="1600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RECON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MITE-Hunter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wheats:</a:t>
            </a:r>
          </a:p>
          <a:p>
            <a:r>
              <a:rPr lang="en-CN" sz="16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1143-B0C2-DB31-9475-488F266CAFEC}"/>
              </a:ext>
            </a:extLst>
          </p:cNvPr>
          <p:cNvSpPr txBox="1"/>
          <p:nvPr/>
        </p:nvSpPr>
        <p:spPr>
          <a:xfrm>
            <a:off x="720000" y="9298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Curated TE library</a:t>
            </a:r>
            <a:endParaRPr lang="en-CN" sz="1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C5091-AB00-872C-7556-1AD7FCDB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99538"/>
              </p:ext>
            </p:extLst>
          </p:nvPr>
        </p:nvGraphicFramePr>
        <p:xfrm>
          <a:off x="720000" y="1423514"/>
          <a:ext cx="4778382" cy="2315726"/>
        </p:xfrm>
        <a:graphic>
          <a:graphicData uri="http://schemas.openxmlformats.org/drawingml/2006/table">
            <a:tbl>
              <a:tblPr/>
              <a:tblGrid>
                <a:gridCol w="1263584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251214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263584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3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3081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TREP v.19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monococcum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urartu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12095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durum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4584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aestivum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77328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90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3AF2E-A736-30B6-30C8-1E04F0BAAB5E}"/>
              </a:ext>
            </a:extLst>
          </p:cNvPr>
          <p:cNvSpPr txBox="1"/>
          <p:nvPr/>
        </p:nvSpPr>
        <p:spPr>
          <a:xfrm>
            <a:off x="720000" y="4218761"/>
            <a:ext cx="390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Putative TE library</a:t>
            </a:r>
            <a:endParaRPr lang="en-CN" sz="16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580A7-E920-087E-B484-FC02D1E4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018"/>
              </p:ext>
            </p:extLst>
          </p:nvPr>
        </p:nvGraphicFramePr>
        <p:xfrm>
          <a:off x="720000" y="4712437"/>
          <a:ext cx="4778382" cy="992454"/>
        </p:xfrm>
        <a:graphic>
          <a:graphicData uri="http://schemas.openxmlformats.org/drawingml/2006/table">
            <a:tbl>
              <a:tblPr/>
              <a:tblGrid>
                <a:gridCol w="1263584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251214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263584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3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30818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Hordeum vulgare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F398-7824-04D1-BE55-E816C1DA1754}"/>
              </a:ext>
            </a:extLst>
          </p:cNvPr>
          <p:cNvSpPr txBox="1"/>
          <p:nvPr/>
        </p:nvSpPr>
        <p:spPr>
          <a:xfrm>
            <a:off x="720000" y="945757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RepeatModeler2</a:t>
            </a:r>
            <a:endParaRPr lang="en-C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7C9F-DFAC-3030-CCF7-05BE9480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7" y="1455352"/>
            <a:ext cx="6962593" cy="416680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DB9A31B-EA63-21C0-023C-CFBFAC2B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30" y="1455352"/>
            <a:ext cx="4203991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Population analysis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/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age annotation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B7210-9016-ABF2-053A-CCF5ECAD6913}"/>
              </a:ext>
            </a:extLst>
          </p:cNvPr>
          <p:cNvSpPr txBox="1"/>
          <p:nvPr/>
        </p:nvSpPr>
        <p:spPr>
          <a:xfrm>
            <a:off x="720000" y="986987"/>
            <a:ext cx="927788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Non-LTR age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extended sequence alignment of their reverse transcriptase (RT) domain.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LTR age estimation: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diversification of 2 LTR TEs on either end of each intact LTR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 distance (K)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Substitution rate (</a:t>
            </a:r>
            <a:r>
              <a:rPr lang="en-US" altLang="zh-CN" sz="2000" dirty="0"/>
              <a:t>μ</a:t>
            </a:r>
            <a:r>
              <a:rPr lang="en-US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Insertion time = K/2μ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FED09-7711-F226-BCA3-77D64F99CB0B}"/>
              </a:ext>
            </a:extLst>
          </p:cNvPr>
          <p:cNvSpPr txBox="1"/>
          <p:nvPr/>
        </p:nvSpPr>
        <p:spPr>
          <a:xfrm>
            <a:off x="720000" y="4350123"/>
            <a:ext cx="845452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Subsequent work: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Age annotation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Other reference genome TE annotations and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Main TEs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1DB0211-CB53-41E7-BD61-18614DAA7EE0}"/>
              </a:ext>
            </a:extLst>
          </p:cNvPr>
          <p:cNvSpPr txBox="1"/>
          <p:nvPr/>
        </p:nvSpPr>
        <p:spPr>
          <a:xfrm>
            <a:off x="9826710" y="1594076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</a:t>
            </a:r>
            <a:r>
              <a:rPr lang="en-US" altLang="zh-CN" sz="1600" dirty="0"/>
              <a:t>Malik</a:t>
            </a:r>
            <a:r>
              <a:rPr lang="en-US" sz="1600" dirty="0"/>
              <a:t> et al., </a:t>
            </a:r>
            <a:r>
              <a:rPr lang="en-US" altLang="zh-CN" sz="1600" dirty="0"/>
              <a:t>1999</a:t>
            </a:r>
            <a:r>
              <a:rPr lang="en-US" sz="16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19AF7-8EF5-49CF-BB37-8D46C1D21EB7}"/>
              </a:ext>
            </a:extLst>
          </p:cNvPr>
          <p:cNvSpPr txBox="1"/>
          <p:nvPr/>
        </p:nvSpPr>
        <p:spPr>
          <a:xfrm>
            <a:off x="9826710" y="2539719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(Ma et al., 2004) </a:t>
            </a:r>
          </a:p>
        </p:txBody>
      </p:sp>
    </p:spTree>
    <p:extLst>
      <p:ext uri="{BB962C8B-B14F-4D97-AF65-F5344CB8AC3E}">
        <p14:creationId xmlns:p14="http://schemas.microsoft.com/office/powerpoint/2010/main" val="280156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26172-6F3D-9635-6412-03A39EFE4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79"/>
          <a:stretch/>
        </p:blipFill>
        <p:spPr>
          <a:xfrm>
            <a:off x="4512148" y="769754"/>
            <a:ext cx="6654329" cy="23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CDCD2-F575-C35B-BDE0-A475D6120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1"/>
          <a:stretch/>
        </p:blipFill>
        <p:spPr>
          <a:xfrm>
            <a:off x="983483" y="4083269"/>
            <a:ext cx="10182994" cy="21519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EE1C9-DD33-1535-3DE3-CE3FD8C1019B}"/>
              </a:ext>
            </a:extLst>
          </p:cNvPr>
          <p:cNvSpPr/>
          <p:nvPr/>
        </p:nvSpPr>
        <p:spPr>
          <a:xfrm>
            <a:off x="5825942" y="769754"/>
            <a:ext cx="2028494" cy="85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DCBA7-7DE7-BC3A-C39F-6F1809676CBB}"/>
              </a:ext>
            </a:extLst>
          </p:cNvPr>
          <p:cNvSpPr/>
          <p:nvPr/>
        </p:nvSpPr>
        <p:spPr>
          <a:xfrm>
            <a:off x="5825942" y="2385850"/>
            <a:ext cx="2028495" cy="557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F713E-1599-FF9B-BB55-CA5AC56BE0B9}"/>
              </a:ext>
            </a:extLst>
          </p:cNvPr>
          <p:cNvSpPr/>
          <p:nvPr/>
        </p:nvSpPr>
        <p:spPr>
          <a:xfrm>
            <a:off x="5825942" y="1740581"/>
            <a:ext cx="2028494" cy="232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E8A4C-6727-09CE-5863-B3C7B5BFC453}"/>
              </a:ext>
            </a:extLst>
          </p:cNvPr>
          <p:cNvCxnSpPr>
            <a:cxnSpLocks/>
          </p:cNvCxnSpPr>
          <p:nvPr/>
        </p:nvCxnSpPr>
        <p:spPr>
          <a:xfrm flipH="1">
            <a:off x="3563008" y="1198116"/>
            <a:ext cx="2165131" cy="511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80760-A9D9-A3D3-ED95-375AC4093B91}"/>
              </a:ext>
            </a:extLst>
          </p:cNvPr>
          <p:cNvCxnSpPr>
            <a:cxnSpLocks/>
          </p:cNvCxnSpPr>
          <p:nvPr/>
        </p:nvCxnSpPr>
        <p:spPr>
          <a:xfrm flipH="1">
            <a:off x="3563008" y="1844500"/>
            <a:ext cx="2165131" cy="9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2308BC-3CAD-4C9B-21BC-307A83A452B0}"/>
              </a:ext>
            </a:extLst>
          </p:cNvPr>
          <p:cNvCxnSpPr>
            <a:cxnSpLocks/>
          </p:cNvCxnSpPr>
          <p:nvPr/>
        </p:nvCxnSpPr>
        <p:spPr>
          <a:xfrm flipH="1" flipV="1">
            <a:off x="3563008" y="2138103"/>
            <a:ext cx="2165130" cy="499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62AA2A-F235-98AE-72D2-B2398E295000}"/>
              </a:ext>
            </a:extLst>
          </p:cNvPr>
          <p:cNvSpPr txBox="1"/>
          <p:nvPr/>
        </p:nvSpPr>
        <p:spPr>
          <a:xfrm>
            <a:off x="1615266" y="1413650"/>
            <a:ext cx="1797269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一个LTR转座子的不同组成部分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505A1-8DC2-2B2B-FFB5-ACD8856FDE03}"/>
              </a:ext>
            </a:extLst>
          </p:cNvPr>
          <p:cNvSpPr/>
          <p:nvPr/>
        </p:nvSpPr>
        <p:spPr>
          <a:xfrm>
            <a:off x="7854436" y="1093833"/>
            <a:ext cx="1228428" cy="5116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CD73DB-8EAB-1074-FABC-D2DAFD9A999E}"/>
              </a:ext>
            </a:extLst>
          </p:cNvPr>
          <p:cNvCxnSpPr>
            <a:cxnSpLocks/>
          </p:cNvCxnSpPr>
          <p:nvPr/>
        </p:nvCxnSpPr>
        <p:spPr>
          <a:xfrm flipH="1">
            <a:off x="8229601" y="1672837"/>
            <a:ext cx="239049" cy="16510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1FAFFF-49E0-1334-AC31-A1CADA0CE206}"/>
              </a:ext>
            </a:extLst>
          </p:cNvPr>
          <p:cNvSpPr txBox="1"/>
          <p:nvPr/>
        </p:nvSpPr>
        <p:spPr>
          <a:xfrm>
            <a:off x="1708894" y="3363802"/>
            <a:ext cx="9347989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序列相同</a:t>
            </a:r>
            <a:r>
              <a:rPr lang="zh-CN" altLang="en-US" dirty="0"/>
              <a:t>，但注释的信息有差别，看起来像是不同软件做的结果放在了一起，没有合并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874FF2-5A58-A567-289B-AB38DC931C3A}"/>
              </a:ext>
            </a:extLst>
          </p:cNvPr>
          <p:cNvSpPr/>
          <p:nvPr/>
        </p:nvSpPr>
        <p:spPr>
          <a:xfrm>
            <a:off x="3699641" y="4367605"/>
            <a:ext cx="3447393" cy="53136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3FC081-6727-2EE8-0CDE-9E74ABA11D58}"/>
              </a:ext>
            </a:extLst>
          </p:cNvPr>
          <p:cNvCxnSpPr>
            <a:cxnSpLocks/>
          </p:cNvCxnSpPr>
          <p:nvPr/>
        </p:nvCxnSpPr>
        <p:spPr>
          <a:xfrm flipV="1">
            <a:off x="5423337" y="3867808"/>
            <a:ext cx="304801" cy="4239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1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EE791BB-06A1-6A20-3DEA-6DBE9BB3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24457"/>
            <a:ext cx="7772400" cy="5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9539</TotalTime>
  <Words>358</Words>
  <Application>Microsoft Macintosh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Roboto-Regular</vt:lpstr>
      <vt:lpstr>Arial</vt:lpstr>
      <vt:lpstr>Calibri</vt:lpstr>
      <vt:lpstr>Calibri Light</vt:lpstr>
      <vt:lpstr>Office Theme</vt:lpstr>
      <vt:lpstr>Background</vt:lpstr>
      <vt:lpstr>Pipeline </vt:lpstr>
      <vt:lpstr>TE library</vt:lpstr>
      <vt:lpstr>TE detection</vt:lpstr>
      <vt:lpstr>Population analysis</vt:lpstr>
      <vt:lpstr>CS TEs library</vt:lpstr>
      <vt:lpstr>TE age annotation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23</cp:revision>
  <dcterms:created xsi:type="dcterms:W3CDTF">2023-12-17T09:29:20Z</dcterms:created>
  <dcterms:modified xsi:type="dcterms:W3CDTF">2024-01-20T03:54:44Z</dcterms:modified>
</cp:coreProperties>
</file>