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1096" r:id="rId4"/>
    <p:sldId id="1097" r:id="rId5"/>
    <p:sldId id="1098" r:id="rId6"/>
    <p:sldId id="1105" r:id="rId7"/>
    <p:sldId id="1099" r:id="rId8"/>
    <p:sldId id="1100" r:id="rId9"/>
    <p:sldId id="1106" r:id="rId10"/>
    <p:sldId id="1109" r:id="rId11"/>
    <p:sldId id="1110" r:id="rId12"/>
    <p:sldId id="1111" r:id="rId13"/>
    <p:sldId id="1101" r:id="rId14"/>
    <p:sldId id="1102" r:id="rId15"/>
    <p:sldId id="1108" r:id="rId16"/>
    <p:sldId id="1103" r:id="rId17"/>
    <p:sldId id="1104" r:id="rId18"/>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1D3B59"/>
    <a:srgbClr val="663300"/>
    <a:srgbClr val="FF9900"/>
    <a:srgbClr val="66CCFF"/>
    <a:srgbClr val="FF99FF"/>
    <a:srgbClr val="003399"/>
    <a:srgbClr val="EAEAEA"/>
    <a:srgbClr val="33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859" autoAdjust="0"/>
  </p:normalViewPr>
  <p:slideViewPr>
    <p:cSldViewPr>
      <p:cViewPr>
        <p:scale>
          <a:sx n="89" d="100"/>
          <a:sy n="89" d="100"/>
        </p:scale>
        <p:origin x="1648" y="2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2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5C36E7-9E00-462E-80A3-32F2BE615C7A}" type="datetimeFigureOut">
              <a:rPr lang="en-US" smtClean="0"/>
              <a:t>10/19/15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B702CB-D988-47C5-8204-95032A6A7C26}" type="slidenum">
              <a:rPr lang="en-US" smtClean="0"/>
              <a:t>‹#›</a:t>
            </a:fld>
            <a:endParaRPr lang="en-US"/>
          </a:p>
        </p:txBody>
      </p:sp>
    </p:spTree>
    <p:extLst>
      <p:ext uri="{BB962C8B-B14F-4D97-AF65-F5344CB8AC3E}">
        <p14:creationId xmlns:p14="http://schemas.microsoft.com/office/powerpoint/2010/main" val="642327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3E309-ED8D-4193-99AF-E5EA90965E98}" type="datetimeFigureOut">
              <a:rPr lang="en-US" smtClean="0"/>
              <a:pPr/>
              <a:t>10/19/15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5F173-C1DD-4975-94BF-5B9ED67F7674}" type="slidenum">
              <a:rPr lang="en-US" smtClean="0"/>
              <a:pPr/>
              <a:t>‹#›</a:t>
            </a:fld>
            <a:endParaRPr lang="en-US"/>
          </a:p>
        </p:txBody>
      </p:sp>
    </p:spTree>
    <p:extLst>
      <p:ext uri="{BB962C8B-B14F-4D97-AF65-F5344CB8AC3E}">
        <p14:creationId xmlns:p14="http://schemas.microsoft.com/office/powerpoint/2010/main" val="92991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535F173-C1DD-4975-94BF-5B9ED67F7674}" type="slidenum">
              <a:rPr lang="en-US" smtClean="0"/>
              <a:pPr/>
              <a:t>3</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535F173-C1DD-4975-94BF-5B9ED67F7674}" type="slidenum">
              <a:rPr lang="en-US" smtClean="0"/>
              <a:pPr/>
              <a:t>17</a:t>
            </a:fld>
            <a:endParaRPr lang="en-US"/>
          </a:p>
        </p:txBody>
      </p:sp>
    </p:spTree>
    <p:extLst>
      <p:ext uri="{BB962C8B-B14F-4D97-AF65-F5344CB8AC3E}">
        <p14:creationId xmlns:p14="http://schemas.microsoft.com/office/powerpoint/2010/main" val="3520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535F173-C1DD-4975-94BF-5B9ED67F7674}" type="slidenum">
              <a:rPr lang="en-US" smtClean="0"/>
              <a:pPr/>
              <a:t>5</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535F173-C1DD-4975-94BF-5B9ED67F7674}" type="slidenum">
              <a:rPr lang="en-US" smtClean="0"/>
              <a:pPr/>
              <a:t>6</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535F173-C1DD-4975-94BF-5B9ED67F7674}" type="slidenum">
              <a:rPr lang="en-US" smtClean="0"/>
              <a:pPr/>
              <a:t>8</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535F173-C1DD-4975-94BF-5B9ED67F7674}" type="slidenum">
              <a:rPr lang="en-US" smtClean="0"/>
              <a:pPr/>
              <a:t>9</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535F173-C1DD-4975-94BF-5B9ED67F7674}" type="slidenum">
              <a:rPr lang="en-US" smtClean="0"/>
              <a:pPr/>
              <a:t>10</a:t>
            </a:fld>
            <a:endParaRPr lang="en-US"/>
          </a:p>
        </p:txBody>
      </p:sp>
    </p:spTree>
    <p:extLst>
      <p:ext uri="{BB962C8B-B14F-4D97-AF65-F5344CB8AC3E}">
        <p14:creationId xmlns:p14="http://schemas.microsoft.com/office/powerpoint/2010/main" val="62092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535F173-C1DD-4975-94BF-5B9ED67F7674}" type="slidenum">
              <a:rPr lang="en-US" smtClean="0"/>
              <a:pPr/>
              <a:t>11</a:t>
            </a:fld>
            <a:endParaRPr lang="en-US"/>
          </a:p>
        </p:txBody>
      </p:sp>
    </p:spTree>
    <p:extLst>
      <p:ext uri="{BB962C8B-B14F-4D97-AF65-F5344CB8AC3E}">
        <p14:creationId xmlns:p14="http://schemas.microsoft.com/office/powerpoint/2010/main" val="1067099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535F173-C1DD-4975-94BF-5B9ED67F7674}" type="slidenum">
              <a:rPr lang="en-US" smtClean="0"/>
              <a:pPr/>
              <a:t>14</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535F173-C1DD-4975-94BF-5B9ED67F7674}" type="slidenum">
              <a:rPr lang="en-US" smtClean="0"/>
              <a:pPr/>
              <a:t>15</a:t>
            </a:fld>
            <a:endParaRPr lang="en-US"/>
          </a:p>
        </p:txBody>
      </p:sp>
    </p:spTree>
    <p:extLst>
      <p:ext uri="{BB962C8B-B14F-4D97-AF65-F5344CB8AC3E}">
        <p14:creationId xmlns:p14="http://schemas.microsoft.com/office/powerpoint/2010/main" val="135579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C:\Users\Daniel\Desktop\asian_by_Feni_x.jpg"/>
          <p:cNvPicPr>
            <a:picLocks noChangeAspect="1" noChangeArrowheads="1"/>
          </p:cNvPicPr>
          <p:nvPr userDrawn="1"/>
        </p:nvPicPr>
        <p:blipFill>
          <a:blip r:embed="rId2" cstate="print"/>
          <a:srcRect r="24528" b="29245"/>
          <a:stretch>
            <a:fillRect/>
          </a:stretch>
        </p:blipFill>
        <p:spPr bwMode="auto">
          <a:xfrm flipH="1" flipV="1">
            <a:off x="0" y="0"/>
            <a:ext cx="9144000" cy="6858000"/>
          </a:xfrm>
          <a:prstGeom prst="rect">
            <a:avLst/>
          </a:prstGeom>
          <a:noFill/>
        </p:spPr>
      </p:pic>
      <p:sp>
        <p:nvSpPr>
          <p:cNvPr id="2" name="Title 1"/>
          <p:cNvSpPr>
            <a:spLocks noGrp="1"/>
          </p:cNvSpPr>
          <p:nvPr>
            <p:ph type="ctrTitle"/>
          </p:nvPr>
        </p:nvSpPr>
        <p:spPr>
          <a:xfrm>
            <a:off x="2285984" y="1000108"/>
            <a:ext cx="6929454" cy="2071702"/>
          </a:xfrm>
          <a:solidFill>
            <a:srgbClr val="1D3B59"/>
          </a:solidFill>
        </p:spPr>
        <p:txBody>
          <a:bodyPr/>
          <a:lstStyle/>
          <a:p>
            <a:r>
              <a:rPr lang="en-US" smtClean="0"/>
              <a:t>Click to edit Master title style</a:t>
            </a:r>
            <a:endParaRPr lang="pt-PT" dirty="0"/>
          </a:p>
        </p:txBody>
      </p:sp>
      <p:sp>
        <p:nvSpPr>
          <p:cNvPr id="9" name="Text Placeholder 16"/>
          <p:cNvSpPr>
            <a:spLocks noGrp="1"/>
          </p:cNvSpPr>
          <p:nvPr>
            <p:ph type="body" sz="quarter" idx="10"/>
          </p:nvPr>
        </p:nvSpPr>
        <p:spPr>
          <a:xfrm>
            <a:off x="0" y="4572008"/>
            <a:ext cx="2285984" cy="2286016"/>
          </a:xfrm>
          <a:solidFill>
            <a:srgbClr val="336699"/>
          </a:solidFill>
          <a:ln>
            <a:noFill/>
          </a:ln>
        </p:spPr>
        <p:txBody>
          <a:bodyPr anchor="ctr">
            <a:noAutofit/>
          </a:bodyPr>
          <a:lstStyle>
            <a:lvl1pPr marL="0" indent="0" algn="ctr">
              <a:defRPr sz="11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297634"/>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457200" y="274638"/>
            <a:ext cx="6019800" cy="62976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3CC9924-33BC-4796-B0F9-D37DB5D899BF}" type="datetimeFigureOut">
              <a:rPr lang="pt-PT" smtClean="0"/>
              <a:pPr/>
              <a:t>19/10/15</a:t>
            </a:fld>
            <a:endParaRPr lang="pt-PT"/>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pt-PT"/>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BF8D4-C87A-47B7-9996-84452461937B}" type="slidenum">
              <a:rPr lang="pt-PT" smtClean="0"/>
              <a:pPr/>
              <a:t>‹#›</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Text Placeholder 20"/>
          <p:cNvSpPr>
            <a:spLocks noGrp="1"/>
          </p:cNvSpPr>
          <p:nvPr>
            <p:ph type="body" sz="quarter" idx="11"/>
          </p:nvPr>
        </p:nvSpPr>
        <p:spPr>
          <a:xfrm>
            <a:off x="0" y="0"/>
            <a:ext cx="9144000" cy="6858000"/>
          </a:xfrm>
          <a:ln w="152400">
            <a:solidFill>
              <a:srgbClr val="336699"/>
            </a:solidFill>
          </a:ln>
        </p:spPr>
        <p:txBody>
          <a:bodyPr/>
          <a:lstStyle/>
          <a:p>
            <a:pPr lvl="0"/>
            <a:r>
              <a:rPr lang="en-US" smtClean="0"/>
              <a:t>Click to edit Master text styles</a:t>
            </a:r>
          </a:p>
        </p:txBody>
      </p:sp>
      <p:sp>
        <p:nvSpPr>
          <p:cNvPr id="17" name="Text Placeholder 16"/>
          <p:cNvSpPr>
            <a:spLocks noGrp="1"/>
          </p:cNvSpPr>
          <p:nvPr>
            <p:ph type="body" sz="quarter" idx="10"/>
          </p:nvPr>
        </p:nvSpPr>
        <p:spPr>
          <a:xfrm>
            <a:off x="-1" y="0"/>
            <a:ext cx="2790000" cy="2790000"/>
          </a:xfrm>
          <a:solidFill>
            <a:srgbClr val="336699"/>
          </a:solidFill>
          <a:ln>
            <a:noFill/>
          </a:ln>
        </p:spPr>
        <p:txBody>
          <a:bodyPr>
            <a:noAutofit/>
          </a:bodyPr>
          <a:lstStyle>
            <a:lvl1pPr marL="0" indent="0" algn="ctr">
              <a:defRPr sz="16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 name="Title 1"/>
          <p:cNvSpPr>
            <a:spLocks noGrp="1"/>
          </p:cNvSpPr>
          <p:nvPr>
            <p:ph type="title"/>
          </p:nvPr>
        </p:nvSpPr>
        <p:spPr>
          <a:xfrm>
            <a:off x="2281222" y="2886061"/>
            <a:ext cx="6786578" cy="3362339"/>
          </a:xfrm>
          <a:solidFill>
            <a:schemeClr val="bg1">
              <a:alpha val="80000"/>
            </a:schemeClr>
          </a:solidFill>
        </p:spPr>
        <p:txBody>
          <a:bodyPr anchor="t">
            <a:noAutofit/>
          </a:bodyPr>
          <a:lstStyle>
            <a:lvl1pPr algn="r">
              <a:defRPr sz="6600" b="1" cap="all">
                <a:solidFill>
                  <a:srgbClr val="336699"/>
                </a:solidFill>
              </a:defRPr>
            </a:lvl1pPr>
          </a:lstStyle>
          <a:p>
            <a:r>
              <a:rPr lang="en-US" smtClean="0"/>
              <a:t>Click to edit Master title style</a:t>
            </a:r>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457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4648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5"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PT" dirty="0"/>
          </a:p>
        </p:txBody>
      </p:sp>
      <p:sp>
        <p:nvSpPr>
          <p:cNvPr id="3" name="Content Placeholder 2"/>
          <p:cNvSpPr>
            <a:spLocks noGrp="1"/>
          </p:cNvSpPr>
          <p:nvPr>
            <p:ph idx="1"/>
          </p:nvPr>
        </p:nvSpPr>
        <p:spPr>
          <a:xfrm>
            <a:off x="3575050" y="273050"/>
            <a:ext cx="5111750" cy="62314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57200" y="1435100"/>
            <a:ext cx="3008313" cy="4994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pt-P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 y="-24"/>
            <a:ext cx="9144032" cy="857256"/>
          </a:xfrm>
          <a:prstGeom prst="rect">
            <a:avLst/>
          </a:prstGeom>
          <a:solidFill>
            <a:srgbClr val="336699"/>
          </a:solidFill>
        </p:spPr>
        <p:txBody>
          <a:bodyPr vert="horz" lIns="91440" tIns="45720" rIns="91440" bIns="45720" rtlCol="0" anchor="ctr">
            <a:normAutofit/>
          </a:bodyPr>
          <a:lstStyle/>
          <a:p>
            <a:r>
              <a:rPr lang="en-US" smtClean="0"/>
              <a:t>Click to edit Master title style</a:t>
            </a:r>
            <a:endParaRPr lang="pt-PT" dirty="0"/>
          </a:p>
        </p:txBody>
      </p:sp>
      <p:sp>
        <p:nvSpPr>
          <p:cNvPr id="3" name="Text Placeholder 2"/>
          <p:cNvSpPr>
            <a:spLocks noGrp="1"/>
          </p:cNvSpPr>
          <p:nvPr>
            <p:ph type="body" idx="1"/>
          </p:nvPr>
        </p:nvSpPr>
        <p:spPr>
          <a:xfrm>
            <a:off x="457200" y="1285860"/>
            <a:ext cx="8229600" cy="52149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58775" indent="0" algn="l"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ts val="1800"/>
        </a:spcBef>
        <a:buFont typeface="Arial" pitchFamily="34" charset="0"/>
        <a:buNone/>
        <a:defRPr sz="3200" b="1" kern="1200">
          <a:solidFill>
            <a:srgbClr val="336699"/>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27384"/>
            <a:ext cx="9215438" cy="1944216"/>
          </a:xfrm>
        </p:spPr>
        <p:txBody>
          <a:bodyPr>
            <a:noAutofit/>
          </a:bodyPr>
          <a:lstStyle/>
          <a:p>
            <a:pPr algn="ctr"/>
            <a:r>
              <a:rPr lang="pt-PT" sz="4800" b="1" dirty="0" err="1" smtClean="0"/>
              <a:t>Information</a:t>
            </a:r>
            <a:r>
              <a:rPr lang="pt-PT" sz="4800" b="1" dirty="0" smtClean="0"/>
              <a:t> </a:t>
            </a:r>
            <a:r>
              <a:rPr lang="pt-PT" sz="4800" b="1" dirty="0" err="1" smtClean="0"/>
              <a:t>Visualization</a:t>
            </a:r>
            <a:r>
              <a:rPr lang="pt-PT" sz="4800" b="1" dirty="0" smtClean="0"/>
              <a:t/>
            </a:r>
            <a:br>
              <a:rPr lang="pt-PT" sz="4800" b="1" dirty="0" smtClean="0"/>
            </a:br>
            <a:r>
              <a:rPr lang="pt-PT" sz="4800" dirty="0" err="1" smtClean="0"/>
              <a:t>Project</a:t>
            </a:r>
            <a:r>
              <a:rPr lang="pt-PT" sz="4800" dirty="0" smtClean="0"/>
              <a:t> </a:t>
            </a:r>
            <a:r>
              <a:rPr lang="pt-PT" sz="4800" dirty="0" err="1" smtClean="0"/>
              <a:t>Proposal</a:t>
            </a:r>
            <a:r>
              <a:rPr lang="pt-PT" sz="4800" dirty="0" smtClean="0"/>
              <a:t> </a:t>
            </a:r>
            <a:r>
              <a:rPr lang="pt-PT" sz="4800" dirty="0" err="1" smtClean="0"/>
              <a:t>and</a:t>
            </a:r>
            <a:r>
              <a:rPr lang="pt-PT" sz="4800" dirty="0" smtClean="0"/>
              <a:t> </a:t>
            </a:r>
            <a:r>
              <a:rPr lang="pt-PT" sz="4800" dirty="0" err="1" smtClean="0"/>
              <a:t>Dataset</a:t>
            </a:r>
            <a:endParaRPr lang="pt-PT" sz="4800" dirty="0"/>
          </a:p>
        </p:txBody>
      </p:sp>
      <p:sp>
        <p:nvSpPr>
          <p:cNvPr id="5" name="Text Placeholder 4"/>
          <p:cNvSpPr>
            <a:spLocks noGrp="1"/>
          </p:cNvSpPr>
          <p:nvPr>
            <p:ph type="body" sz="quarter" idx="10"/>
          </p:nvPr>
        </p:nvSpPr>
        <p:spPr>
          <a:xfrm>
            <a:off x="0" y="4572008"/>
            <a:ext cx="1979712" cy="2286016"/>
          </a:xfrm>
          <a:solidFill>
            <a:schemeClr val="bg1"/>
          </a:solidFill>
        </p:spPr>
        <p:txBody>
          <a:bodyPr/>
          <a:lstStyle/>
          <a:p>
            <a:r>
              <a:rPr lang="pt-PT" sz="4600" dirty="0" smtClean="0">
                <a:solidFill>
                  <a:schemeClr val="bg2"/>
                </a:solidFill>
              </a:rPr>
              <a:t>G3-A</a:t>
            </a:r>
          </a:p>
        </p:txBody>
      </p:sp>
      <p:sp>
        <p:nvSpPr>
          <p:cNvPr id="8" name="Text Placeholder 4"/>
          <p:cNvSpPr txBox="1">
            <a:spLocks/>
          </p:cNvSpPr>
          <p:nvPr/>
        </p:nvSpPr>
        <p:spPr>
          <a:xfrm>
            <a:off x="1979712" y="4571984"/>
            <a:ext cx="3240360" cy="2286016"/>
          </a:xfrm>
          <a:prstGeom prst="rect">
            <a:avLst/>
          </a:prstGeom>
          <a:noFill/>
          <a:ln>
            <a:noFill/>
          </a:ln>
        </p:spPr>
        <p:txBody>
          <a:bodyPr vert="horz" lIns="91440" tIns="45720" rIns="91440" bIns="45720" rtlCol="0" anchor="ctr">
            <a:noAutofit/>
          </a:bodyPr>
          <a:lstStyle>
            <a:lvl1pPr marL="0" indent="0" algn="ctr" defTabSz="914400" rtl="0" eaLnBrk="1" latinLnBrk="0" hangingPunct="1">
              <a:spcBef>
                <a:spcPts val="1800"/>
              </a:spcBef>
              <a:buFont typeface="Arial" pitchFamily="34" charset="0"/>
              <a:buNone/>
              <a:defRPr sz="11500" b="1"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bg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bg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PT" sz="2400" b="0" dirty="0" smtClean="0">
                <a:solidFill>
                  <a:schemeClr val="bg2"/>
                </a:solidFill>
              </a:rPr>
              <a:t>75180 – Adriana Domingos</a:t>
            </a:r>
          </a:p>
          <a:p>
            <a:r>
              <a:rPr lang="pt-PT" sz="2400" b="0" dirty="0" smtClean="0">
                <a:solidFill>
                  <a:schemeClr val="bg2"/>
                </a:solidFill>
              </a:rPr>
              <a:t>75541 – Tomás Alves</a:t>
            </a:r>
          </a:p>
          <a:p>
            <a:r>
              <a:rPr lang="pt-PT" sz="2400" b="0" dirty="0" smtClean="0">
                <a:solidFill>
                  <a:schemeClr val="bg2"/>
                </a:solidFill>
              </a:rPr>
              <a:t>75551 – Miguel Santos</a:t>
            </a:r>
            <a:endParaRPr lang="pt-PT" sz="2400" b="0"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abstraction</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r>
              <a:rPr lang="en-US" sz="3600" dirty="0" smtClean="0"/>
              <a:t>Description:</a:t>
            </a:r>
          </a:p>
          <a:p>
            <a:r>
              <a:rPr lang="en-US" b="0" i="1" dirty="0" err="1">
                <a:solidFill>
                  <a:schemeClr val="tx1"/>
                </a:solidFill>
              </a:rPr>
              <a:t>Date_Casualties_Victory.csv</a:t>
            </a:r>
            <a:r>
              <a:rPr lang="en-US" b="0" dirty="0">
                <a:solidFill>
                  <a:schemeClr val="tx1"/>
                </a:solidFill>
              </a:rPr>
              <a:t>: table containing the battles, </a:t>
            </a:r>
            <a:r>
              <a:rPr lang="en-US" b="0" dirty="0" smtClean="0">
                <a:solidFill>
                  <a:schemeClr val="tx1"/>
                </a:solidFill>
              </a:rPr>
              <a:t>the location, the </a:t>
            </a:r>
            <a:r>
              <a:rPr lang="en-US" b="0" dirty="0">
                <a:solidFill>
                  <a:schemeClr val="tx1"/>
                </a:solidFill>
              </a:rPr>
              <a:t>dates, casualties for each side and the winner. </a:t>
            </a:r>
          </a:p>
          <a:p>
            <a:r>
              <a:rPr lang="en-US" sz="3600" dirty="0" smtClean="0"/>
              <a:t>Dataset type:</a:t>
            </a:r>
          </a:p>
          <a:p>
            <a:r>
              <a:rPr lang="en-US" b="0" dirty="0" smtClean="0">
                <a:solidFill>
                  <a:schemeClr val="tx1"/>
                </a:solidFill>
              </a:rPr>
              <a:t>Static </a:t>
            </a:r>
            <a:r>
              <a:rPr lang="en-US" b="0" dirty="0">
                <a:solidFill>
                  <a:schemeClr val="tx1"/>
                </a:solidFill>
              </a:rPr>
              <a:t>table</a:t>
            </a:r>
          </a:p>
        </p:txBody>
      </p:sp>
    </p:spTree>
    <p:extLst>
      <p:ext uri="{BB962C8B-B14F-4D97-AF65-F5344CB8AC3E}">
        <p14:creationId xmlns:p14="http://schemas.microsoft.com/office/powerpoint/2010/main" val="1487827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abstraction</a:t>
            </a:r>
            <a:endParaRPr lang="pt-PT" dirty="0"/>
          </a:p>
        </p:txBody>
      </p:sp>
      <p:sp>
        <p:nvSpPr>
          <p:cNvPr id="3" name="Content Placeholder 2"/>
          <p:cNvSpPr>
            <a:spLocks noGrp="1"/>
          </p:cNvSpPr>
          <p:nvPr>
            <p:ph idx="1"/>
          </p:nvPr>
        </p:nvSpPr>
        <p:spPr>
          <a:xfrm>
            <a:off x="0" y="857232"/>
            <a:ext cx="9144000" cy="6000768"/>
          </a:xfrm>
        </p:spPr>
        <p:txBody>
          <a:bodyPr>
            <a:noAutofit/>
          </a:bodyPr>
          <a:lstStyle/>
          <a:p>
            <a:r>
              <a:rPr lang="en-GB" sz="2000" b="0" dirty="0">
                <a:solidFill>
                  <a:schemeClr val="tx1"/>
                </a:solidFill>
                <a:latin typeface="Courier" charset="0"/>
                <a:ea typeface="Courier" charset="0"/>
                <a:cs typeface="Courier" charset="0"/>
              </a:rPr>
              <a:t>MainBattle;Battle;StartDate;EndDate;TotalDays;CasualtiesAllies;CasualtiesAxis;Location;Victory</a:t>
            </a:r>
            <a:endParaRPr lang="en-US" sz="2000" b="0" dirty="0">
              <a:solidFill>
                <a:schemeClr val="tx1"/>
              </a:solidFill>
              <a:latin typeface="Courier" charset="0"/>
              <a:ea typeface="Courier" charset="0"/>
              <a:cs typeface="Courier" charset="0"/>
            </a:endParaRPr>
          </a:p>
          <a:p>
            <a:r>
              <a:rPr lang="en-GB" sz="2000" b="0" dirty="0">
                <a:solidFill>
                  <a:schemeClr val="tx1"/>
                </a:solidFill>
                <a:latin typeface="Courier" charset="0"/>
                <a:ea typeface="Courier" charset="0"/>
                <a:cs typeface="Courier" charset="0"/>
              </a:rPr>
              <a:t>Battle of </a:t>
            </a:r>
            <a:r>
              <a:rPr lang="en-GB" sz="2000" b="0" dirty="0" err="1">
                <a:solidFill>
                  <a:schemeClr val="tx1"/>
                </a:solidFill>
                <a:latin typeface="Courier" charset="0"/>
                <a:ea typeface="Courier" charset="0"/>
                <a:cs typeface="Courier" charset="0"/>
              </a:rPr>
              <a:t>Britain;Battle</a:t>
            </a:r>
            <a:r>
              <a:rPr lang="en-GB" sz="2000" b="0" dirty="0">
                <a:solidFill>
                  <a:schemeClr val="tx1"/>
                </a:solidFill>
                <a:latin typeface="Courier" charset="0"/>
                <a:ea typeface="Courier" charset="0"/>
                <a:cs typeface="Courier" charset="0"/>
              </a:rPr>
              <a:t> of Britain;10/07/40;01/11/40;111;91964;4303;London;Allies</a:t>
            </a:r>
            <a:endParaRPr lang="en-US" sz="2000" b="0" dirty="0">
              <a:solidFill>
                <a:schemeClr val="tx1"/>
              </a:solidFill>
              <a:latin typeface="Courier" charset="0"/>
              <a:ea typeface="Courier" charset="0"/>
              <a:cs typeface="Courier" charset="0"/>
            </a:endParaRPr>
          </a:p>
          <a:p>
            <a:pPr lvl="0"/>
            <a:r>
              <a:rPr lang="en-US" sz="3000" b="0" dirty="0">
                <a:solidFill>
                  <a:schemeClr val="tx1"/>
                </a:solidFill>
              </a:rPr>
              <a:t>- Items: battles</a:t>
            </a:r>
            <a:r>
              <a:rPr lang="en-US" sz="3000" b="0" dirty="0" smtClean="0">
                <a:solidFill>
                  <a:schemeClr val="tx1"/>
                </a:solidFill>
              </a:rPr>
              <a:t>.</a:t>
            </a:r>
            <a:endParaRPr lang="en-GB" sz="3000" b="0" dirty="0" smtClean="0">
              <a:solidFill>
                <a:schemeClr val="tx1"/>
              </a:solidFill>
            </a:endParaRPr>
          </a:p>
          <a:p>
            <a:pPr lvl="0"/>
            <a:r>
              <a:rPr lang="en-GB" sz="3000" b="0" dirty="0" smtClean="0">
                <a:solidFill>
                  <a:schemeClr val="tx1"/>
                </a:solidFill>
              </a:rPr>
              <a:t>- Attributes</a:t>
            </a:r>
            <a:r>
              <a:rPr lang="en-GB" sz="3000" b="0" dirty="0">
                <a:solidFill>
                  <a:schemeClr val="tx1"/>
                </a:solidFill>
              </a:rPr>
              <a:t>:</a:t>
            </a:r>
            <a:endParaRPr lang="en-US" sz="3000" b="0" dirty="0">
              <a:solidFill>
                <a:schemeClr val="tx1"/>
              </a:solidFill>
            </a:endParaRPr>
          </a:p>
          <a:p>
            <a:pPr marL="857250" lvl="1" indent="-457200">
              <a:buFont typeface="Arial" charset="0"/>
              <a:buChar char="•"/>
            </a:pPr>
            <a:r>
              <a:rPr lang="en-GB" sz="2600" b="0" dirty="0" err="1" smtClean="0">
                <a:solidFill>
                  <a:schemeClr val="tx1"/>
                </a:solidFill>
              </a:rPr>
              <a:t>MainBattle</a:t>
            </a:r>
            <a:r>
              <a:rPr lang="en-US" sz="2600" b="0" dirty="0">
                <a:solidFill>
                  <a:schemeClr val="tx1"/>
                </a:solidFill>
              </a:rPr>
              <a:t>, </a:t>
            </a:r>
            <a:r>
              <a:rPr lang="en-GB" sz="2600" b="0" dirty="0">
                <a:solidFill>
                  <a:schemeClr val="tx1"/>
                </a:solidFill>
              </a:rPr>
              <a:t>Battle, Location and Victory: nominal;</a:t>
            </a:r>
            <a:endParaRPr lang="en-US" sz="2600" b="0" dirty="0">
              <a:solidFill>
                <a:schemeClr val="tx1"/>
              </a:solidFill>
            </a:endParaRPr>
          </a:p>
          <a:p>
            <a:pPr marL="857250" lvl="1" indent="-457200">
              <a:buFont typeface="Arial" charset="0"/>
              <a:buChar char="•"/>
            </a:pPr>
            <a:r>
              <a:rPr lang="en-GB" sz="2600" b="0" dirty="0" err="1">
                <a:solidFill>
                  <a:schemeClr val="tx1"/>
                </a:solidFill>
              </a:rPr>
              <a:t>StartDate</a:t>
            </a:r>
            <a:r>
              <a:rPr lang="en-GB" sz="2600" b="0" dirty="0">
                <a:solidFill>
                  <a:schemeClr val="tx1"/>
                </a:solidFill>
              </a:rPr>
              <a:t> and </a:t>
            </a:r>
            <a:r>
              <a:rPr lang="en-GB" sz="2600" b="0" dirty="0" err="1">
                <a:solidFill>
                  <a:schemeClr val="tx1"/>
                </a:solidFill>
              </a:rPr>
              <a:t>EndDate</a:t>
            </a:r>
            <a:r>
              <a:rPr lang="en-GB" sz="2600" b="0" dirty="0">
                <a:solidFill>
                  <a:schemeClr val="tx1"/>
                </a:solidFill>
              </a:rPr>
              <a:t>: quantitative, </a:t>
            </a:r>
            <a:r>
              <a:rPr lang="en-GB" sz="2600" b="0" dirty="0" smtClean="0">
                <a:solidFill>
                  <a:schemeClr val="tx1"/>
                </a:solidFill>
              </a:rPr>
              <a:t>sequential, </a:t>
            </a:r>
            <a:r>
              <a:rPr lang="en-GB" sz="2600" b="0" dirty="0">
                <a:solidFill>
                  <a:schemeClr val="tx1"/>
                </a:solidFill>
              </a:rPr>
              <a:t>hierarchical;</a:t>
            </a:r>
            <a:endParaRPr lang="en-US" sz="2600" b="0" dirty="0">
              <a:solidFill>
                <a:schemeClr val="tx1"/>
              </a:solidFill>
            </a:endParaRPr>
          </a:p>
          <a:p>
            <a:pPr marL="857250" lvl="1" indent="-457200">
              <a:buFont typeface="Arial" charset="0"/>
              <a:buChar char="•"/>
            </a:pPr>
            <a:r>
              <a:rPr lang="en-GB" sz="2600" b="0" dirty="0" err="1" smtClean="0">
                <a:solidFill>
                  <a:schemeClr val="tx1"/>
                </a:solidFill>
              </a:rPr>
              <a:t>TotalDays</a:t>
            </a:r>
            <a:r>
              <a:rPr lang="en-GB" sz="2600" b="0" dirty="0">
                <a:solidFill>
                  <a:schemeClr val="tx1"/>
                </a:solidFill>
              </a:rPr>
              <a:t>, </a:t>
            </a:r>
            <a:r>
              <a:rPr lang="en-GB" sz="2600" b="0" dirty="0" err="1">
                <a:solidFill>
                  <a:schemeClr val="tx1"/>
                </a:solidFill>
              </a:rPr>
              <a:t>CasualtiesAllies</a:t>
            </a:r>
            <a:r>
              <a:rPr lang="en-GB" sz="2600" b="0" dirty="0">
                <a:solidFill>
                  <a:schemeClr val="tx1"/>
                </a:solidFill>
              </a:rPr>
              <a:t> and </a:t>
            </a:r>
            <a:r>
              <a:rPr lang="en-GB" sz="2600" b="0" dirty="0" err="1">
                <a:solidFill>
                  <a:schemeClr val="tx1"/>
                </a:solidFill>
              </a:rPr>
              <a:t>CasualtiesAxis</a:t>
            </a:r>
            <a:r>
              <a:rPr lang="en-GB" sz="2600" b="0" dirty="0">
                <a:solidFill>
                  <a:schemeClr val="tx1"/>
                </a:solidFill>
              </a:rPr>
              <a:t>: quantitative, ratio</a:t>
            </a:r>
            <a:r>
              <a:rPr lang="en-GB" sz="2600" b="0" dirty="0" smtClean="0">
                <a:solidFill>
                  <a:schemeClr val="tx1"/>
                </a:solidFill>
              </a:rPr>
              <a:t>.</a:t>
            </a:r>
            <a:endParaRPr lang="en-US" sz="2600" dirty="0"/>
          </a:p>
        </p:txBody>
      </p:sp>
    </p:spTree>
    <p:extLst>
      <p:ext uri="{BB962C8B-B14F-4D97-AF65-F5344CB8AC3E}">
        <p14:creationId xmlns:p14="http://schemas.microsoft.com/office/powerpoint/2010/main" val="1199214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857232"/>
            <a:ext cx="9144000" cy="6000768"/>
          </a:xfrm>
        </p:spPr>
        <p:txBody>
          <a:bodyPr>
            <a:normAutofit/>
          </a:bodyPr>
          <a:lstStyle/>
          <a:p>
            <a:r>
              <a:rPr lang="en-GB" sz="2200" b="0" dirty="0">
                <a:solidFill>
                  <a:schemeClr val="tx1"/>
                </a:solidFill>
                <a:latin typeface="Courier" charset="0"/>
                <a:ea typeface="Courier" charset="0"/>
                <a:cs typeface="Courier" charset="0"/>
              </a:rPr>
              <a:t>MainBattle;Battle;StartDate;EndDate;TotalDays;CasualtiesAllies;CasualtiesAxis;Location;Victory</a:t>
            </a:r>
            <a:endParaRPr lang="en-US" sz="2200" b="0" dirty="0">
              <a:solidFill>
                <a:schemeClr val="tx1"/>
              </a:solidFill>
              <a:latin typeface="Courier" charset="0"/>
              <a:ea typeface="Courier" charset="0"/>
              <a:cs typeface="Courier" charset="0"/>
            </a:endParaRPr>
          </a:p>
          <a:p>
            <a:r>
              <a:rPr lang="en-GB" sz="2200" b="0" dirty="0">
                <a:solidFill>
                  <a:schemeClr val="tx1"/>
                </a:solidFill>
                <a:latin typeface="Courier" charset="0"/>
                <a:ea typeface="Courier" charset="0"/>
                <a:cs typeface="Courier" charset="0"/>
              </a:rPr>
              <a:t>Battle of </a:t>
            </a:r>
            <a:r>
              <a:rPr lang="en-GB" sz="2200" b="0" dirty="0" err="1">
                <a:solidFill>
                  <a:schemeClr val="tx1"/>
                </a:solidFill>
                <a:latin typeface="Courier" charset="0"/>
                <a:ea typeface="Courier" charset="0"/>
                <a:cs typeface="Courier" charset="0"/>
              </a:rPr>
              <a:t>Britain;Battle</a:t>
            </a:r>
            <a:r>
              <a:rPr lang="en-GB" sz="2200" b="0" dirty="0">
                <a:solidFill>
                  <a:schemeClr val="tx1"/>
                </a:solidFill>
                <a:latin typeface="Courier" charset="0"/>
                <a:ea typeface="Courier" charset="0"/>
                <a:cs typeface="Courier" charset="0"/>
              </a:rPr>
              <a:t> of Britain;10/07/40;01/11/40;111;91964;4303;London;Allies</a:t>
            </a:r>
            <a:endParaRPr lang="en-US" sz="2200" b="0" dirty="0">
              <a:solidFill>
                <a:schemeClr val="tx1"/>
              </a:solidFill>
              <a:latin typeface="Courier" charset="0"/>
              <a:ea typeface="Courier" charset="0"/>
              <a:cs typeface="Courier" charset="0"/>
            </a:endParaRPr>
          </a:p>
          <a:p>
            <a:pPr lvl="0"/>
            <a:r>
              <a:rPr lang="en-GB" b="0" dirty="0" smtClean="0">
                <a:solidFill>
                  <a:schemeClr val="tx1"/>
                </a:solidFill>
              </a:rPr>
              <a:t>- </a:t>
            </a:r>
            <a:r>
              <a:rPr lang="en-GB" b="0" dirty="0">
                <a:solidFill>
                  <a:schemeClr val="tx1"/>
                </a:solidFill>
              </a:rPr>
              <a:t>Meaning:</a:t>
            </a:r>
            <a:endParaRPr lang="en-US" b="0" dirty="0">
              <a:solidFill>
                <a:schemeClr val="tx1"/>
              </a:solidFill>
            </a:endParaRPr>
          </a:p>
          <a:p>
            <a:pPr marL="857250" lvl="1" indent="-457200">
              <a:buFont typeface="Arial" charset="0"/>
              <a:buChar char="•"/>
            </a:pPr>
            <a:r>
              <a:rPr lang="en-GB" dirty="0" err="1"/>
              <a:t>MainBattle</a:t>
            </a:r>
            <a:r>
              <a:rPr lang="en-GB" dirty="0"/>
              <a:t>, Battle and Location: main battle’s name, battle’s name and location, respectively;</a:t>
            </a:r>
            <a:endParaRPr lang="en-US" dirty="0"/>
          </a:p>
          <a:p>
            <a:pPr marL="857250" lvl="1" indent="-457200">
              <a:buFont typeface="Arial" charset="0"/>
              <a:buChar char="•"/>
            </a:pPr>
            <a:r>
              <a:rPr lang="en-GB" dirty="0" err="1"/>
              <a:t>StartDate</a:t>
            </a:r>
            <a:r>
              <a:rPr lang="en-GB" dirty="0"/>
              <a:t> and </a:t>
            </a:r>
            <a:r>
              <a:rPr lang="en-GB" dirty="0" err="1"/>
              <a:t>EndDate</a:t>
            </a:r>
            <a:r>
              <a:rPr lang="en-GB" dirty="0"/>
              <a:t>: battle’s starting and ending date;</a:t>
            </a:r>
            <a:endParaRPr lang="en-US" dirty="0"/>
          </a:p>
          <a:p>
            <a:pPr marL="857250" lvl="1" indent="-457200">
              <a:buFont typeface="Arial" charset="0"/>
              <a:buChar char="•"/>
            </a:pPr>
            <a:r>
              <a:rPr lang="en-GB" dirty="0" err="1"/>
              <a:t>CasualtiesX</a:t>
            </a:r>
            <a:r>
              <a:rPr lang="en-GB" dirty="0"/>
              <a:t>: casualties’ numbers where X is the side;</a:t>
            </a:r>
            <a:endParaRPr lang="en-US" dirty="0"/>
          </a:p>
          <a:p>
            <a:pPr marL="857250" lvl="1" indent="-457200">
              <a:buFont typeface="Arial" charset="0"/>
              <a:buChar char="•"/>
            </a:pPr>
            <a:r>
              <a:rPr lang="en-GB" dirty="0"/>
              <a:t>Victory: the side who won the </a:t>
            </a:r>
            <a:r>
              <a:rPr lang="en-GB" dirty="0" smtClean="0"/>
              <a:t>battle.</a:t>
            </a:r>
            <a:endParaRPr lang="en-US" dirty="0"/>
          </a:p>
        </p:txBody>
      </p:sp>
    </p:spTree>
    <p:extLst>
      <p:ext uri="{BB962C8B-B14F-4D97-AF65-F5344CB8AC3E}">
        <p14:creationId xmlns:p14="http://schemas.microsoft.com/office/powerpoint/2010/main" val="2130171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smtClean="0"/>
              <a:t>04</a:t>
            </a:r>
            <a:endParaRPr lang="pt-PT" sz="16600" dirty="0"/>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err="1" smtClean="0"/>
              <a:t>Dataset</a:t>
            </a:r>
            <a:r>
              <a:rPr lang="pt-PT" sz="6000" dirty="0" smtClean="0"/>
              <a:t> </a:t>
            </a:r>
            <a:r>
              <a:rPr lang="pt-PT" sz="6000" dirty="0" err="1" smtClean="0"/>
              <a:t>processing</a:t>
            </a:r>
            <a:endParaRPr lang="pt-PT" sz="6000" dirty="0"/>
          </a:p>
        </p:txBody>
      </p:sp>
    </p:spTree>
    <p:extLst>
      <p:ext uri="{BB962C8B-B14F-4D97-AF65-F5344CB8AC3E}">
        <p14:creationId xmlns:p14="http://schemas.microsoft.com/office/powerpoint/2010/main" val="4045494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processing</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r>
              <a:rPr lang="en-US" sz="4000" dirty="0" smtClean="0"/>
              <a:t>Dataset cleaning description</a:t>
            </a:r>
          </a:p>
          <a:p>
            <a:pPr lvl="1"/>
            <a:r>
              <a:rPr lang="en-US" sz="3600" dirty="0" smtClean="0"/>
              <a:t>Since the group was collecting the data by hand (e.g. copy/paste the data from the </a:t>
            </a:r>
            <a:r>
              <a:rPr lang="en-US" sz="3600" dirty="0"/>
              <a:t>W</a:t>
            </a:r>
            <a:r>
              <a:rPr lang="en-US" sz="3600" dirty="0" smtClean="0"/>
              <a:t>ikipedia tables), the cleaning process was done in the selection step.</a:t>
            </a:r>
          </a:p>
          <a:p>
            <a:pPr lvl="1"/>
            <a:r>
              <a:rPr lang="en-US" sz="3600" dirty="0" smtClean="0"/>
              <a:t>There wasn’t the need for any further cleaning, since the data was all specifically picked.</a:t>
            </a:r>
            <a:endParaRPr lang="en-US" sz="3200" dirty="0" smtClean="0"/>
          </a:p>
        </p:txBody>
      </p:sp>
    </p:spTree>
    <p:extLst>
      <p:ext uri="{BB962C8B-B14F-4D97-AF65-F5344CB8AC3E}">
        <p14:creationId xmlns:p14="http://schemas.microsoft.com/office/powerpoint/2010/main" val="3456915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processing</a:t>
            </a:r>
            <a:endParaRPr lang="pt-PT" dirty="0"/>
          </a:p>
        </p:txBody>
      </p:sp>
      <p:sp>
        <p:nvSpPr>
          <p:cNvPr id="3" name="Content Placeholder 2"/>
          <p:cNvSpPr>
            <a:spLocks noGrp="1"/>
          </p:cNvSpPr>
          <p:nvPr>
            <p:ph idx="1"/>
          </p:nvPr>
        </p:nvSpPr>
        <p:spPr>
          <a:xfrm>
            <a:off x="0" y="857232"/>
            <a:ext cx="9144000" cy="6000768"/>
          </a:xfrm>
        </p:spPr>
        <p:txBody>
          <a:bodyPr>
            <a:noAutofit/>
          </a:bodyPr>
          <a:lstStyle/>
          <a:p>
            <a:r>
              <a:rPr lang="en-US" sz="4000" dirty="0" smtClean="0"/>
              <a:t>Problems found:</a:t>
            </a:r>
          </a:p>
          <a:p>
            <a:pPr lvl="1"/>
            <a:r>
              <a:rPr lang="en-US" sz="3600" dirty="0" smtClean="0"/>
              <a:t>No data regarding casualties</a:t>
            </a:r>
          </a:p>
          <a:p>
            <a:pPr marL="1028700" lvl="1" indent="-571500">
              <a:buFont typeface="Arial" charset="0"/>
              <a:buChar char="•"/>
            </a:pPr>
            <a:r>
              <a:rPr lang="en-US" sz="3600" dirty="0" smtClean="0"/>
              <a:t>Delete the data from the dataset</a:t>
            </a:r>
          </a:p>
          <a:p>
            <a:pPr lvl="1"/>
            <a:endParaRPr lang="en-US" sz="3600" dirty="0" smtClean="0"/>
          </a:p>
          <a:p>
            <a:pPr lvl="1"/>
            <a:r>
              <a:rPr lang="en-US" sz="3600" dirty="0" smtClean="0"/>
              <a:t>Insufficient data regarding the casualties</a:t>
            </a:r>
          </a:p>
          <a:p>
            <a:pPr marL="1028700" lvl="1" indent="-571500">
              <a:buFont typeface="Arial" charset="0"/>
              <a:buChar char="•"/>
            </a:pPr>
            <a:r>
              <a:rPr lang="en-US" sz="3600" dirty="0" smtClean="0"/>
              <a:t>Input </a:t>
            </a:r>
            <a:r>
              <a:rPr lang="en-US" sz="3600" dirty="0"/>
              <a:t>a value that made sense according to the data found (e.g. “unknown, but higher”, “unknown, but significant”).</a:t>
            </a:r>
            <a:br>
              <a:rPr lang="en-US" sz="3600" dirty="0"/>
            </a:br>
            <a:endParaRPr lang="en-US" sz="3600" dirty="0"/>
          </a:p>
          <a:p>
            <a:endParaRPr lang="en-US" sz="4000" dirty="0"/>
          </a:p>
        </p:txBody>
      </p:sp>
    </p:spTree>
    <p:extLst>
      <p:ext uri="{BB962C8B-B14F-4D97-AF65-F5344CB8AC3E}">
        <p14:creationId xmlns:p14="http://schemas.microsoft.com/office/powerpoint/2010/main" val="26654341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smtClean="0"/>
              <a:t>05</a:t>
            </a:r>
            <a:endParaRPr lang="pt-PT" sz="16600" dirty="0"/>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err="1" smtClean="0"/>
              <a:t>Mapping</a:t>
            </a:r>
            <a:endParaRPr lang="pt-PT" sz="6000" dirty="0"/>
          </a:p>
        </p:txBody>
      </p:sp>
    </p:spTree>
    <p:extLst>
      <p:ext uri="{BB962C8B-B14F-4D97-AF65-F5344CB8AC3E}">
        <p14:creationId xmlns:p14="http://schemas.microsoft.com/office/powerpoint/2010/main" val="2312607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a:t>
            </a:r>
            <a:endParaRPr lang="pt-PT" dirty="0"/>
          </a:p>
        </p:txBody>
      </p:sp>
      <p:sp>
        <p:nvSpPr>
          <p:cNvPr id="5" name="Content Placeholder 2"/>
          <p:cNvSpPr>
            <a:spLocks noGrp="1"/>
          </p:cNvSpPr>
          <p:nvPr>
            <p:ph idx="1"/>
          </p:nvPr>
        </p:nvSpPr>
        <p:spPr>
          <a:xfrm>
            <a:off x="-32" y="1196752"/>
            <a:ext cx="9144032" cy="5661248"/>
          </a:xfrm>
        </p:spPr>
        <p:txBody>
          <a:bodyPr>
            <a:noAutofit/>
          </a:bodyPr>
          <a:lstStyle/>
          <a:p>
            <a:pPr marL="571500" indent="-571500">
              <a:buFont typeface="Arial" charset="0"/>
              <a:buChar char="•"/>
            </a:pPr>
            <a:r>
              <a:rPr lang="en-US" dirty="0" smtClean="0"/>
              <a:t>How </a:t>
            </a:r>
            <a:r>
              <a:rPr lang="en-US" dirty="0"/>
              <a:t>did the casualties vary throughout the war? </a:t>
            </a:r>
          </a:p>
          <a:p>
            <a:pPr lvl="1"/>
            <a:r>
              <a:rPr lang="en-US" sz="3200" dirty="0"/>
              <a:t>Use the dates from each battle and the casualties of each side. </a:t>
            </a:r>
            <a:endParaRPr lang="en-US" sz="3200" dirty="0" smtClean="0"/>
          </a:p>
          <a:p>
            <a:pPr marL="571500" indent="-571500">
              <a:buFont typeface="Arial" charset="0"/>
              <a:buChar char="•"/>
            </a:pPr>
            <a:r>
              <a:rPr lang="en-US" dirty="0"/>
              <a:t>Which was the biggest battle? </a:t>
            </a:r>
          </a:p>
          <a:p>
            <a:pPr lvl="1"/>
            <a:r>
              <a:rPr lang="en-US" sz="3200" dirty="0"/>
              <a:t>Use the battles’ names and casualties of each side</a:t>
            </a:r>
            <a:r>
              <a:rPr lang="en-US" sz="3200" dirty="0" smtClean="0"/>
              <a:t>.</a:t>
            </a:r>
          </a:p>
          <a:p>
            <a:pPr marL="571500" indent="-571500">
              <a:buFont typeface="Arial" charset="0"/>
              <a:buChar char="•"/>
            </a:pPr>
            <a:r>
              <a:rPr lang="en-US" dirty="0"/>
              <a:t>Who was the worst commander? </a:t>
            </a:r>
          </a:p>
          <a:p>
            <a:pPr lvl="1"/>
            <a:r>
              <a:rPr lang="en-US" sz="3200" dirty="0"/>
              <a:t>Use the </a:t>
            </a:r>
            <a:r>
              <a:rPr lang="en-US" sz="3200" dirty="0" smtClean="0"/>
              <a:t>commander’s name and the battles</a:t>
            </a:r>
            <a:r>
              <a:rPr lang="en-US" sz="3200" dirty="0"/>
              <a:t>’ </a:t>
            </a:r>
            <a:r>
              <a:rPr lang="en-US" sz="3200" dirty="0" smtClean="0"/>
              <a:t>names where he participated, along its casualties.</a:t>
            </a:r>
            <a:endParaRPr lang="en-US" sz="3200" dirty="0"/>
          </a:p>
        </p:txBody>
      </p:sp>
    </p:spTree>
    <p:extLst>
      <p:ext uri="{BB962C8B-B14F-4D97-AF65-F5344CB8AC3E}">
        <p14:creationId xmlns:p14="http://schemas.microsoft.com/office/powerpoint/2010/main" val="2292396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smtClean="0"/>
              <a:t>01</a:t>
            </a:r>
            <a:endParaRPr lang="pt-PT" sz="16600" dirty="0"/>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smtClean="0"/>
              <a:t>INITIAL DATASET</a:t>
            </a:r>
            <a:endParaRPr lang="pt-PT" sz="6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Dataset</a:t>
            </a:r>
            <a:endParaRPr lang="pt-PT" dirty="0"/>
          </a:p>
        </p:txBody>
      </p:sp>
      <p:sp>
        <p:nvSpPr>
          <p:cNvPr id="3" name="Content Placeholder 2"/>
          <p:cNvSpPr>
            <a:spLocks noGrp="1"/>
          </p:cNvSpPr>
          <p:nvPr>
            <p:ph idx="1"/>
          </p:nvPr>
        </p:nvSpPr>
        <p:spPr/>
        <p:txBody>
          <a:bodyPr>
            <a:noAutofit/>
          </a:bodyPr>
          <a:lstStyle/>
          <a:p>
            <a:r>
              <a:rPr lang="en-US" sz="4000" dirty="0" smtClean="0"/>
              <a:t>Description</a:t>
            </a:r>
          </a:p>
          <a:p>
            <a:r>
              <a:rPr lang="en-US" sz="3000" b="0" dirty="0">
                <a:solidFill>
                  <a:schemeClr val="tx1"/>
                </a:solidFill>
              </a:rPr>
              <a:t>Composed by static tables of the Wikipedia related to the WW2</a:t>
            </a:r>
            <a:r>
              <a:rPr lang="en-US" sz="3000" b="0" dirty="0" smtClean="0">
                <a:solidFill>
                  <a:schemeClr val="tx1"/>
                </a:solidFill>
              </a:rPr>
              <a:t>. The tables regard data from the Eastern and Western fronts.</a:t>
            </a:r>
            <a:endParaRPr lang="en-US" sz="3000" b="0" dirty="0" smtClean="0"/>
          </a:p>
          <a:p>
            <a:r>
              <a:rPr lang="en-US" sz="4000" dirty="0" smtClean="0"/>
              <a:t>Data sample</a:t>
            </a:r>
          </a:p>
          <a:p>
            <a:r>
              <a:rPr lang="en-US" sz="2000" b="0" dirty="0">
                <a:solidFill>
                  <a:schemeClr val="tx1"/>
                </a:solidFill>
                <a:latin typeface="Courier" charset="0"/>
                <a:ea typeface="Courier" charset="0"/>
                <a:cs typeface="Courier" charset="0"/>
              </a:rPr>
              <a:t>Germany: 157,621 total casualties (c. 49,000 dead) </a:t>
            </a:r>
            <a:r>
              <a:rPr lang="en-US" sz="2000" b="0" dirty="0" smtClean="0">
                <a:solidFill>
                  <a:schemeClr val="tx1"/>
                </a:solidFill>
                <a:latin typeface="Courier" charset="0"/>
                <a:ea typeface="Courier" charset="0"/>
                <a:cs typeface="Courier" charset="0"/>
              </a:rPr>
              <a:t>	   1,236 </a:t>
            </a:r>
            <a:r>
              <a:rPr lang="en-US" sz="2000" b="0" dirty="0">
                <a:solidFill>
                  <a:schemeClr val="tx1"/>
                </a:solidFill>
                <a:latin typeface="Courier" charset="0"/>
                <a:ea typeface="Courier" charset="0"/>
                <a:cs typeface="Courier" charset="0"/>
              </a:rPr>
              <a:t>aircraft lost[5][9]</a:t>
            </a:r>
            <a:br>
              <a:rPr lang="en-US" sz="2000" b="0" dirty="0">
                <a:solidFill>
                  <a:schemeClr val="tx1"/>
                </a:solidFill>
                <a:latin typeface="Courier" charset="0"/>
                <a:ea typeface="Courier" charset="0"/>
                <a:cs typeface="Courier" charset="0"/>
              </a:rPr>
            </a:br>
            <a:r>
              <a:rPr lang="en-US" sz="2000" b="0" dirty="0" smtClean="0">
                <a:solidFill>
                  <a:schemeClr val="tx1"/>
                </a:solidFill>
                <a:latin typeface="Courier" charset="0"/>
                <a:ea typeface="Courier" charset="0"/>
                <a:cs typeface="Courier" charset="0"/>
              </a:rPr>
              <a:t>       795 </a:t>
            </a:r>
            <a:r>
              <a:rPr lang="en-US" sz="2000" b="0" dirty="0">
                <a:solidFill>
                  <a:schemeClr val="tx1"/>
                </a:solidFill>
                <a:latin typeface="Courier" charset="0"/>
                <a:ea typeface="Courier" charset="0"/>
                <a:cs typeface="Courier" charset="0"/>
              </a:rPr>
              <a:t>tanks </a:t>
            </a:r>
            <a:r>
              <a:rPr lang="en-US" sz="2000" b="0" dirty="0" smtClean="0">
                <a:solidFill>
                  <a:schemeClr val="tx1"/>
                </a:solidFill>
                <a:latin typeface="Courier" charset="0"/>
                <a:ea typeface="Courier" charset="0"/>
                <a:cs typeface="Courier" charset="0"/>
              </a:rPr>
              <a:t>destroyed[10]</a:t>
            </a:r>
          </a:p>
          <a:p>
            <a:r>
              <a:rPr lang="en-US" sz="2000" b="0" dirty="0" smtClean="0">
                <a:solidFill>
                  <a:schemeClr val="tx1"/>
                </a:solidFill>
                <a:latin typeface="Courier" charset="0"/>
                <a:ea typeface="Courier" charset="0"/>
                <a:cs typeface="Courier" charset="0"/>
              </a:rPr>
              <a:t>Italy</a:t>
            </a:r>
            <a:r>
              <a:rPr lang="en-US" sz="2000" b="0" dirty="0">
                <a:solidFill>
                  <a:schemeClr val="tx1"/>
                </a:solidFill>
                <a:latin typeface="Courier" charset="0"/>
                <a:ea typeface="Courier" charset="0"/>
                <a:cs typeface="Courier" charset="0"/>
              </a:rPr>
              <a:t>: </a:t>
            </a:r>
            <a:r>
              <a:rPr lang="en-US" sz="2000" b="0" dirty="0" smtClean="0">
                <a:solidFill>
                  <a:schemeClr val="tx1"/>
                </a:solidFill>
                <a:latin typeface="Courier" charset="0"/>
                <a:ea typeface="Courier" charset="0"/>
                <a:cs typeface="Courier" charset="0"/>
              </a:rPr>
              <a:t>  6,029 </a:t>
            </a:r>
            <a:endParaRPr lang="en-US" sz="2000" b="0" dirty="0">
              <a:solidFill>
                <a:schemeClr val="tx1"/>
              </a:solidFill>
              <a:latin typeface="Courier" charset="0"/>
              <a:ea typeface="Courier" charset="0"/>
              <a:cs typeface="Courier" charset="0"/>
            </a:endParaRPr>
          </a:p>
          <a:p>
            <a:r>
              <a:rPr lang="en-US" sz="2000" b="0" dirty="0">
                <a:solidFill>
                  <a:schemeClr val="tx1"/>
                </a:solidFill>
                <a:latin typeface="Courier" charset="0"/>
                <a:ea typeface="Courier" charset="0"/>
                <a:cs typeface="Courier" charset="0"/>
              </a:rPr>
              <a:t>Total: </a:t>
            </a:r>
            <a:r>
              <a:rPr lang="en-US" sz="2000" b="0" dirty="0" smtClean="0">
                <a:solidFill>
                  <a:schemeClr val="tx1"/>
                </a:solidFill>
                <a:latin typeface="Courier" charset="0"/>
                <a:ea typeface="Courier" charset="0"/>
                <a:cs typeface="Courier" charset="0"/>
              </a:rPr>
              <a:t>  163,650 casualties</a:t>
            </a:r>
            <a:endParaRPr lang="en-US" sz="2000" b="0" dirty="0">
              <a:solidFill>
                <a:schemeClr val="tx1"/>
              </a:solidFill>
              <a:latin typeface="Courier" charset="0"/>
              <a:ea typeface="Courier" charset="0"/>
              <a:cs typeface="Courier" charset="0"/>
            </a:endParaRPr>
          </a:p>
          <a:p>
            <a:endParaRPr lang="en-US" sz="4000" dirty="0" smtClean="0"/>
          </a:p>
        </p:txBody>
      </p:sp>
    </p:spTree>
    <p:extLst>
      <p:ext uri="{BB962C8B-B14F-4D97-AF65-F5344CB8AC3E}">
        <p14:creationId xmlns:p14="http://schemas.microsoft.com/office/powerpoint/2010/main" val="4240120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smtClean="0"/>
              <a:t>02</a:t>
            </a:r>
            <a:endParaRPr lang="pt-PT" sz="16600" dirty="0"/>
          </a:p>
        </p:txBody>
      </p:sp>
      <p:sp>
        <p:nvSpPr>
          <p:cNvPr id="4" name="Title 3"/>
          <p:cNvSpPr>
            <a:spLocks noGrp="1"/>
          </p:cNvSpPr>
          <p:nvPr>
            <p:ph type="title"/>
          </p:nvPr>
        </p:nvSpPr>
        <p:spPr>
          <a:xfrm>
            <a:off x="1907704" y="3214686"/>
            <a:ext cx="7160096" cy="3033714"/>
          </a:xfrm>
          <a:solidFill>
            <a:srgbClr val="FFFFFF">
              <a:alpha val="80000"/>
            </a:srgbClr>
          </a:solidFill>
        </p:spPr>
        <p:txBody>
          <a:bodyPr rIns="288000">
            <a:noAutofit/>
          </a:bodyPr>
          <a:lstStyle/>
          <a:p>
            <a:pPr marL="0" algn="r"/>
            <a:r>
              <a:rPr lang="pt-PT" sz="6000" dirty="0" err="1" smtClean="0"/>
              <a:t>Selected</a:t>
            </a:r>
            <a:r>
              <a:rPr lang="pt-PT" sz="6000" dirty="0" smtClean="0"/>
              <a:t> / </a:t>
            </a:r>
            <a:r>
              <a:rPr lang="pt-PT" sz="6000" dirty="0" err="1" smtClean="0"/>
              <a:t>derived</a:t>
            </a:r>
            <a:r>
              <a:rPr lang="pt-PT" sz="6000" dirty="0" smtClean="0"/>
              <a:t> data</a:t>
            </a:r>
            <a:endParaRPr lang="pt-PT" sz="6000" dirty="0"/>
          </a:p>
        </p:txBody>
      </p:sp>
    </p:spTree>
    <p:extLst>
      <p:ext uri="{BB962C8B-B14F-4D97-AF65-F5344CB8AC3E}">
        <p14:creationId xmlns:p14="http://schemas.microsoft.com/office/powerpoint/2010/main" val="627357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data</a:t>
            </a:r>
            <a:endParaRPr lang="pt-PT" dirty="0"/>
          </a:p>
        </p:txBody>
      </p:sp>
      <p:sp>
        <p:nvSpPr>
          <p:cNvPr id="3" name="Content Placeholder 2"/>
          <p:cNvSpPr>
            <a:spLocks noGrp="1"/>
          </p:cNvSpPr>
          <p:nvPr>
            <p:ph idx="1"/>
          </p:nvPr>
        </p:nvSpPr>
        <p:spPr/>
        <p:txBody>
          <a:bodyPr>
            <a:noAutofit/>
          </a:bodyPr>
          <a:lstStyle/>
          <a:p>
            <a:r>
              <a:rPr lang="en-US" sz="4000" dirty="0" smtClean="0"/>
              <a:t>Data description</a:t>
            </a:r>
          </a:p>
          <a:p>
            <a:r>
              <a:rPr lang="en-US" sz="3600" b="0" dirty="0">
                <a:solidFill>
                  <a:schemeClr val="tx1"/>
                </a:solidFill>
              </a:rPr>
              <a:t>The selected data were the battles’ names, its location, its winner and the side of each country, </a:t>
            </a:r>
            <a:r>
              <a:rPr lang="en-US" sz="3600" b="0" dirty="0" smtClean="0">
                <a:solidFill>
                  <a:schemeClr val="tx1"/>
                </a:solidFill>
              </a:rPr>
              <a:t>its </a:t>
            </a:r>
            <a:r>
              <a:rPr lang="en-US" sz="3600" b="0" dirty="0">
                <a:solidFill>
                  <a:schemeClr val="tx1"/>
                </a:solidFill>
              </a:rPr>
              <a:t>casualties, its dates and the commanders. </a:t>
            </a:r>
          </a:p>
          <a:p>
            <a:endParaRPr lang="en-US" sz="4000" dirty="0" smtClean="0"/>
          </a:p>
          <a:p>
            <a:pPr lvl="1"/>
            <a:endParaRPr lang="en-US" dirty="0" smtClean="0"/>
          </a:p>
        </p:txBody>
      </p:sp>
    </p:spTree>
    <p:extLst>
      <p:ext uri="{BB962C8B-B14F-4D97-AF65-F5344CB8AC3E}">
        <p14:creationId xmlns:p14="http://schemas.microsoft.com/office/powerpoint/2010/main" val="2962997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data</a:t>
            </a:r>
            <a:endParaRPr lang="pt-PT" dirty="0"/>
          </a:p>
        </p:txBody>
      </p:sp>
      <p:sp>
        <p:nvSpPr>
          <p:cNvPr id="3" name="Content Placeholder 2"/>
          <p:cNvSpPr>
            <a:spLocks noGrp="1"/>
          </p:cNvSpPr>
          <p:nvPr>
            <p:ph idx="1"/>
          </p:nvPr>
        </p:nvSpPr>
        <p:spPr/>
        <p:txBody>
          <a:bodyPr>
            <a:noAutofit/>
          </a:bodyPr>
          <a:lstStyle/>
          <a:p>
            <a:r>
              <a:rPr lang="en-US" sz="4000" dirty="0" smtClean="0"/>
              <a:t>Derived data description</a:t>
            </a:r>
          </a:p>
          <a:p>
            <a:pPr lvl="1"/>
            <a:r>
              <a:rPr lang="en-US" sz="3000" dirty="0"/>
              <a:t>There were no derived measures since the group had to gather all the data by hand and create the final </a:t>
            </a:r>
            <a:r>
              <a:rPr lang="en-US" sz="3000" dirty="0" smtClean="0"/>
              <a:t>dataset.</a:t>
            </a:r>
          </a:p>
          <a:p>
            <a:pPr lvl="1"/>
            <a:r>
              <a:rPr lang="en-US" sz="3000" dirty="0" smtClean="0"/>
              <a:t>The </a:t>
            </a:r>
            <a:r>
              <a:rPr lang="en-US" sz="3000" dirty="0"/>
              <a:t>data that the group took from the tables were the only ones who had interest to answer the proposed questions, since they are about the number of casualties and the commanders for each side of the war</a:t>
            </a:r>
            <a:r>
              <a:rPr lang="en-US" sz="3000" dirty="0" smtClean="0"/>
              <a:t>.</a:t>
            </a:r>
            <a:endParaRPr lang="en-US" sz="3000" dirty="0"/>
          </a:p>
        </p:txBody>
      </p:sp>
    </p:spTree>
    <p:extLst>
      <p:ext uri="{BB962C8B-B14F-4D97-AF65-F5344CB8AC3E}">
        <p14:creationId xmlns:p14="http://schemas.microsoft.com/office/powerpoint/2010/main" val="1783310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smtClean="0"/>
              <a:t>03</a:t>
            </a:r>
            <a:endParaRPr lang="pt-PT" sz="16600" dirty="0"/>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smtClean="0"/>
              <a:t>Data </a:t>
            </a:r>
            <a:r>
              <a:rPr lang="pt-PT" sz="6000" dirty="0" err="1" smtClean="0"/>
              <a:t>abstraction</a:t>
            </a:r>
            <a:endParaRPr lang="pt-PT" sz="6000" dirty="0"/>
          </a:p>
        </p:txBody>
      </p:sp>
    </p:spTree>
    <p:extLst>
      <p:ext uri="{BB962C8B-B14F-4D97-AF65-F5344CB8AC3E}">
        <p14:creationId xmlns:p14="http://schemas.microsoft.com/office/powerpoint/2010/main" val="760072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abstraction</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r>
              <a:rPr lang="en-US" sz="3600" dirty="0" smtClean="0"/>
              <a:t>Description:</a:t>
            </a:r>
          </a:p>
          <a:p>
            <a:r>
              <a:rPr lang="en-US" b="0" i="1" dirty="0" err="1">
                <a:solidFill>
                  <a:schemeClr val="tx1"/>
                </a:solidFill>
              </a:rPr>
              <a:t>Commander_Allies.csv</a:t>
            </a:r>
            <a:r>
              <a:rPr lang="en-US" b="0" dirty="0">
                <a:solidFill>
                  <a:schemeClr val="tx1"/>
                </a:solidFill>
              </a:rPr>
              <a:t> </a:t>
            </a:r>
            <a:r>
              <a:rPr lang="en-US" b="0" dirty="0" smtClean="0">
                <a:solidFill>
                  <a:schemeClr val="tx1"/>
                </a:solidFill>
              </a:rPr>
              <a:t>and </a:t>
            </a:r>
            <a:r>
              <a:rPr lang="en-US" b="0" i="1" dirty="0" err="1" smtClean="0">
                <a:solidFill>
                  <a:schemeClr val="tx1"/>
                </a:solidFill>
              </a:rPr>
              <a:t>Commander_Axis.csv</a:t>
            </a:r>
            <a:r>
              <a:rPr lang="en-US" b="0" dirty="0">
                <a:solidFill>
                  <a:schemeClr val="tx1"/>
                </a:solidFill>
              </a:rPr>
              <a:t>: table containing the name and country of an Ally or Axis commander, respectively, that participated in a certain battle. </a:t>
            </a:r>
          </a:p>
          <a:p>
            <a:r>
              <a:rPr lang="en-US" sz="3600" dirty="0" smtClean="0"/>
              <a:t>Dataset type:</a:t>
            </a:r>
          </a:p>
          <a:p>
            <a:r>
              <a:rPr lang="en-US" b="0" dirty="0" smtClean="0">
                <a:solidFill>
                  <a:schemeClr val="tx1"/>
                </a:solidFill>
              </a:rPr>
              <a:t>Static </a:t>
            </a:r>
            <a:r>
              <a:rPr lang="en-US" b="0" dirty="0">
                <a:solidFill>
                  <a:schemeClr val="tx1"/>
                </a:solidFill>
              </a:rPr>
              <a:t>table</a:t>
            </a:r>
          </a:p>
        </p:txBody>
      </p:sp>
    </p:spTree>
    <p:extLst>
      <p:ext uri="{BB962C8B-B14F-4D97-AF65-F5344CB8AC3E}">
        <p14:creationId xmlns:p14="http://schemas.microsoft.com/office/powerpoint/2010/main" val="1967416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abstraction</a:t>
            </a:r>
            <a:endParaRPr lang="pt-PT" dirty="0"/>
          </a:p>
        </p:txBody>
      </p:sp>
      <p:sp>
        <p:nvSpPr>
          <p:cNvPr id="3" name="Content Placeholder 2"/>
          <p:cNvSpPr>
            <a:spLocks noGrp="1"/>
          </p:cNvSpPr>
          <p:nvPr>
            <p:ph idx="1"/>
          </p:nvPr>
        </p:nvSpPr>
        <p:spPr>
          <a:xfrm>
            <a:off x="0" y="1556792"/>
            <a:ext cx="9144000" cy="5400600"/>
          </a:xfrm>
        </p:spPr>
        <p:txBody>
          <a:bodyPr>
            <a:noAutofit/>
          </a:bodyPr>
          <a:lstStyle/>
          <a:p>
            <a:pPr lvl="1"/>
            <a:r>
              <a:rPr lang="en-US" sz="2000" dirty="0" err="1" smtClean="0">
                <a:latin typeface="Courier" charset="0"/>
                <a:ea typeface="Courier" charset="0"/>
                <a:cs typeface="Courier" charset="0"/>
              </a:rPr>
              <a:t>Battle;CommandersAlliesCountry;CommandersAlliesName</a:t>
            </a:r>
            <a:r>
              <a:rPr lang="en-US" sz="2000" dirty="0" smtClean="0">
                <a:latin typeface="Courier" charset="0"/>
                <a:ea typeface="Courier" charset="0"/>
                <a:cs typeface="Courier" charset="0"/>
              </a:rPr>
              <a:t>;</a:t>
            </a:r>
          </a:p>
          <a:p>
            <a:pPr lvl="1"/>
            <a:r>
              <a:rPr lang="en-US" sz="2000" dirty="0" smtClean="0">
                <a:latin typeface="Courier" charset="0"/>
                <a:ea typeface="Courier" charset="0"/>
                <a:cs typeface="Courier" charset="0"/>
              </a:rPr>
              <a:t>Battle </a:t>
            </a:r>
            <a:r>
              <a:rPr lang="en-US" sz="2000" dirty="0">
                <a:latin typeface="Courier" charset="0"/>
                <a:ea typeface="Courier" charset="0"/>
                <a:cs typeface="Courier" charset="0"/>
              </a:rPr>
              <a:t>of </a:t>
            </a:r>
            <a:r>
              <a:rPr lang="en-US" sz="2000" dirty="0" err="1">
                <a:latin typeface="Courier" charset="0"/>
                <a:ea typeface="Courier" charset="0"/>
                <a:cs typeface="Courier" charset="0"/>
              </a:rPr>
              <a:t>Britain;United</a:t>
            </a:r>
            <a:r>
              <a:rPr lang="en-US" sz="2000" dirty="0">
                <a:latin typeface="Courier" charset="0"/>
                <a:ea typeface="Courier" charset="0"/>
                <a:cs typeface="Courier" charset="0"/>
              </a:rPr>
              <a:t> </a:t>
            </a:r>
            <a:r>
              <a:rPr lang="en-US" sz="2000" dirty="0" err="1">
                <a:latin typeface="Courier" charset="0"/>
                <a:ea typeface="Courier" charset="0"/>
                <a:cs typeface="Courier" charset="0"/>
              </a:rPr>
              <a:t>Kingdom;Winston</a:t>
            </a:r>
            <a:r>
              <a:rPr lang="en-US" sz="2000" dirty="0">
                <a:latin typeface="Courier" charset="0"/>
                <a:ea typeface="Courier" charset="0"/>
                <a:cs typeface="Courier" charset="0"/>
              </a:rPr>
              <a:t> </a:t>
            </a:r>
            <a:r>
              <a:rPr lang="en-US" sz="2000" dirty="0" smtClean="0">
                <a:latin typeface="Courier" charset="0"/>
                <a:ea typeface="Courier" charset="0"/>
                <a:cs typeface="Courier" charset="0"/>
              </a:rPr>
              <a:t>Churchill;</a:t>
            </a:r>
            <a:endParaRPr lang="en-US" sz="2000" dirty="0">
              <a:latin typeface="Courier" charset="0"/>
              <a:ea typeface="Courier" charset="0"/>
              <a:cs typeface="Courier" charset="0"/>
            </a:endParaRPr>
          </a:p>
          <a:p>
            <a:pPr marL="457200" lvl="1" indent="0"/>
            <a:r>
              <a:rPr lang="en-US" sz="2000" dirty="0" smtClean="0">
                <a:latin typeface="Courier" charset="0"/>
                <a:ea typeface="Courier" charset="0"/>
                <a:cs typeface="Courier" charset="0"/>
              </a:rPr>
              <a:t>- </a:t>
            </a:r>
            <a:r>
              <a:rPr lang="en-US" sz="3200" dirty="0" smtClean="0">
                <a:ea typeface="Courier" charset="0"/>
                <a:cs typeface="Courier" charset="0"/>
              </a:rPr>
              <a:t>Items</a:t>
            </a:r>
            <a:r>
              <a:rPr lang="en-US" sz="3200">
                <a:ea typeface="Courier" charset="0"/>
                <a:cs typeface="Courier" charset="0"/>
              </a:rPr>
              <a:t>: </a:t>
            </a:r>
            <a:r>
              <a:rPr lang="en-US" sz="3200" smtClean="0">
                <a:ea typeface="Courier" charset="0"/>
                <a:cs typeface="Courier" charset="0"/>
              </a:rPr>
              <a:t>battles’ commanders.</a:t>
            </a:r>
            <a:endParaRPr lang="en-US" sz="3200" dirty="0">
              <a:ea typeface="Courier" charset="0"/>
              <a:cs typeface="Courier" charset="0"/>
            </a:endParaRPr>
          </a:p>
          <a:p>
            <a:pPr lvl="1"/>
            <a:r>
              <a:rPr lang="en-US" sz="2000" dirty="0" smtClean="0">
                <a:latin typeface="Courier" charset="0"/>
                <a:ea typeface="Courier" charset="0"/>
                <a:cs typeface="Courier" charset="0"/>
              </a:rPr>
              <a:t>- </a:t>
            </a:r>
            <a:r>
              <a:rPr lang="en-US" sz="3200" dirty="0" smtClean="0"/>
              <a:t>Attributes:</a:t>
            </a:r>
          </a:p>
          <a:p>
            <a:pPr marL="1339850" lvl="3" indent="-493713">
              <a:buFont typeface="Arial" charset="0"/>
              <a:buChar char="•"/>
            </a:pPr>
            <a:r>
              <a:rPr lang="en-US" sz="2400" dirty="0" smtClean="0"/>
              <a:t>Battle</a:t>
            </a:r>
            <a:r>
              <a:rPr lang="en-US" sz="2400" dirty="0"/>
              <a:t>, </a:t>
            </a:r>
            <a:r>
              <a:rPr lang="en-US" sz="2400" dirty="0" err="1"/>
              <a:t>CommandersXCountry</a:t>
            </a:r>
            <a:r>
              <a:rPr lang="en-US" sz="2400" dirty="0"/>
              <a:t> and </a:t>
            </a:r>
            <a:r>
              <a:rPr lang="en-US" sz="2400" dirty="0" err="1"/>
              <a:t>CommandersXName</a:t>
            </a:r>
            <a:r>
              <a:rPr lang="en-US" sz="2400" dirty="0"/>
              <a:t>: nominal, where X is his </a:t>
            </a:r>
            <a:r>
              <a:rPr lang="en-US" sz="2400" dirty="0" smtClean="0"/>
              <a:t>side</a:t>
            </a:r>
            <a:r>
              <a:rPr lang="en-US" sz="2400" dirty="0"/>
              <a:t>. </a:t>
            </a:r>
          </a:p>
          <a:p>
            <a:pPr lvl="1"/>
            <a:r>
              <a:rPr lang="en-US" sz="3200" dirty="0" smtClean="0"/>
              <a:t>- </a:t>
            </a:r>
            <a:r>
              <a:rPr lang="en-US" sz="3200" dirty="0"/>
              <a:t>Meaning: </a:t>
            </a:r>
          </a:p>
          <a:p>
            <a:pPr marL="1314450" lvl="2" indent="-457200">
              <a:buFont typeface="Arial" charset="0"/>
              <a:buChar char="•"/>
            </a:pPr>
            <a:r>
              <a:rPr lang="en-US" dirty="0"/>
              <a:t>Battle: battle’s name; </a:t>
            </a:r>
          </a:p>
          <a:p>
            <a:pPr marL="1314450" lvl="2" indent="-457200">
              <a:buFont typeface="Arial" charset="0"/>
              <a:buChar char="•"/>
            </a:pPr>
            <a:r>
              <a:rPr lang="en-US" dirty="0" err="1"/>
              <a:t>CommanderXCountry</a:t>
            </a:r>
            <a:r>
              <a:rPr lang="en-US" dirty="0"/>
              <a:t>: commander’s country and name, respectively, where X is </a:t>
            </a:r>
            <a:r>
              <a:rPr lang="en-US" dirty="0" smtClean="0"/>
              <a:t>his </a:t>
            </a:r>
            <a:r>
              <a:rPr lang="en-US" dirty="0"/>
              <a:t>side</a:t>
            </a:r>
            <a:r>
              <a:rPr lang="en-US" dirty="0" smtClean="0"/>
              <a:t>.</a:t>
            </a:r>
            <a:endParaRPr lang="en-US" dirty="0"/>
          </a:p>
        </p:txBody>
      </p:sp>
    </p:spTree>
    <p:extLst>
      <p:ext uri="{BB962C8B-B14F-4D97-AF65-F5344CB8AC3E}">
        <p14:creationId xmlns:p14="http://schemas.microsoft.com/office/powerpoint/2010/main" val="1828594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gvip">
  <a:themeElements>
    <a:clrScheme name="GVIP">
      <a:dk1>
        <a:srgbClr val="000000"/>
      </a:dk1>
      <a:lt1>
        <a:srgbClr val="FFFFFF"/>
      </a:lt1>
      <a:dk2>
        <a:srgbClr val="1D3B59"/>
      </a:dk2>
      <a:lt2>
        <a:srgbClr val="336699"/>
      </a:lt2>
      <a:accent1>
        <a:srgbClr val="2A9300"/>
      </a:accent1>
      <a:accent2>
        <a:srgbClr val="CF8C00"/>
      </a:accent2>
      <a:accent3>
        <a:srgbClr val="00A0BD"/>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template-gvip</Template>
  <TotalTime>3016</TotalTime>
  <Words>566</Words>
  <Application>Microsoft Macintosh PowerPoint</Application>
  <PresentationFormat>On-screen Show (4:3)</PresentationFormat>
  <Paragraphs>91</Paragraphs>
  <Slides>17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Courier</vt:lpstr>
      <vt:lpstr>template-gvip</vt:lpstr>
      <vt:lpstr>Information Visualization Project Proposal and Dataset</vt:lpstr>
      <vt:lpstr>INITIAL DATASET</vt:lpstr>
      <vt:lpstr>Initial Dataset</vt:lpstr>
      <vt:lpstr>Selected / derived data</vt:lpstr>
      <vt:lpstr>Selected data</vt:lpstr>
      <vt:lpstr>Derived data</vt:lpstr>
      <vt:lpstr>Data abstraction</vt:lpstr>
      <vt:lpstr>Data abstraction</vt:lpstr>
      <vt:lpstr>Data abstraction</vt:lpstr>
      <vt:lpstr>Data abstraction</vt:lpstr>
      <vt:lpstr>Data abstraction</vt:lpstr>
      <vt:lpstr>PowerPoint Presentation</vt:lpstr>
      <vt:lpstr>Dataset processing</vt:lpstr>
      <vt:lpstr>Dataset processing</vt:lpstr>
      <vt:lpstr>Dataset processing</vt:lpstr>
      <vt:lpstr>Mapping</vt:lpstr>
      <vt:lpstr>Mapping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and Video</dc:title>
  <dc:creator>Daniel</dc:creator>
  <cp:lastModifiedBy>915923787</cp:lastModifiedBy>
  <cp:revision>341</cp:revision>
  <cp:lastPrinted>2015-10-18T23:43:29Z</cp:lastPrinted>
  <dcterms:created xsi:type="dcterms:W3CDTF">2010-04-13T09:45:33Z</dcterms:created>
  <dcterms:modified xsi:type="dcterms:W3CDTF">2015-10-19T06:41:21Z</dcterms:modified>
</cp:coreProperties>
</file>