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7315200" cy="96012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1748AA-DB22-4A28-85FC-B69D738429B2}">
  <a:tblStyle styleId="{181748AA-DB22-4A28-85FC-B69D738429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-31750" y="4321175"/>
            <a:ext cx="1395413" cy="781050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2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423863" y="4529138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/>
          <p:nvPr/>
        </p:nvSpPr>
        <p:spPr>
          <a:xfrm flipH="1" rot="10800000">
            <a:off x="0" y="4910138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511175" y="4983163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 flipH="1" rot="10800000">
            <a:off x="0" y="3167063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511175" y="324485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/>
          <p:nvPr/>
        </p:nvSpPr>
        <p:spPr>
          <a:xfrm flipH="1" rot="10800000">
            <a:off x="0" y="3167063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511175" y="324485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 flipH="1" rot="10800000">
            <a:off x="0" y="4910138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511175" y="4983163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 flipH="1" rot="10800000">
            <a:off x="0" y="4910138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511175" y="4983163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 flipH="1" rot="10800000">
            <a:off x="0" y="4910138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511175" y="4983163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295650" y="781050"/>
            <a:ext cx="3886200" cy="6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iagrama ou organograma" type="dgm">
  <p:cSld name="DIAGRA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/>
          <p:nvPr>
            <p:ph idx="2" type="dgm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 flipH="1" rot="10800000">
            <a:off x="0" y="3167063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511175" y="324485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8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8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11175" y="787400"/>
            <a:ext cx="585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2000" u="none">
                <a:solidFill>
                  <a:srgbClr val="FE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ctrTitle"/>
          </p:nvPr>
        </p:nvSpPr>
        <p:spPr>
          <a:xfrm>
            <a:off x="1424017" y="844510"/>
            <a:ext cx="2782514" cy="4169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 cap="small"/>
              <a:t>direitos humanos e diversidade cultural</a:t>
            </a:r>
            <a:endParaRPr sz="3800"/>
          </a:p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1424017" y="5097928"/>
            <a:ext cx="2782514" cy="91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pt-BR"/>
              <a:t>2023</a:t>
            </a:r>
            <a:endParaRPr/>
          </a:p>
        </p:txBody>
      </p:sp>
      <p:sp>
        <p:nvSpPr>
          <p:cNvPr descr="Estátuas esculpidas coloridas de pessoas" id="176" name="Google Shape;176;p19"/>
          <p:cNvSpPr/>
          <p:nvPr/>
        </p:nvSpPr>
        <p:spPr>
          <a:xfrm>
            <a:off x="4571998" y="-20965"/>
            <a:ext cx="4572002" cy="68789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Bases para teorias políticas normativas</a:t>
            </a:r>
            <a:endParaRPr sz="3400"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534988" y="1717675"/>
            <a:ext cx="7993062" cy="4248150"/>
            <a:chOff x="337" y="1082"/>
            <a:chExt cx="2880" cy="720"/>
          </a:xfrm>
        </p:grpSpPr>
        <p:cxnSp>
          <p:nvCxnSpPr>
            <p:cNvPr id="319" name="Google Shape;319;p28"/>
            <p:cNvCxnSpPr>
              <a:stCxn id="320" idx="0"/>
              <a:endCxn id="321" idx="2"/>
            </p:cNvCxnSpPr>
            <p:nvPr/>
          </p:nvCxnSpPr>
          <p:spPr>
            <a:xfrm>
              <a:off x="2335" y="1064"/>
              <a:ext cx="0" cy="9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2" name="Google Shape;322;p28"/>
            <p:cNvCxnSpPr>
              <a:stCxn id="323" idx="0"/>
              <a:endCxn id="321" idx="2"/>
            </p:cNvCxnSpPr>
            <p:nvPr/>
          </p:nvCxnSpPr>
          <p:spPr>
            <a:xfrm>
              <a:off x="1777" y="1514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8"/>
            <p:cNvCxnSpPr>
              <a:stCxn id="325" idx="0"/>
              <a:endCxn id="321" idx="2"/>
            </p:cNvCxnSpPr>
            <p:nvPr/>
          </p:nvCxnSpPr>
          <p:spPr>
            <a:xfrm rot="10800000">
              <a:off x="1219" y="1064"/>
              <a:ext cx="0" cy="9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1" name="Google Shape;321;p28"/>
            <p:cNvSpPr/>
            <p:nvPr/>
          </p:nvSpPr>
          <p:spPr>
            <a:xfrm>
              <a:off x="1345" y="1082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Teorias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37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 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Igualitarista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cega à diferenças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Garantia legais universais</a:t>
              </a: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345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da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Diferença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não cega às diferenças</a:t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353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Reconhecimento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Status ou identidades</a:t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1" name="Google Shape;331;p29"/>
          <p:cNvSpPr txBox="1"/>
          <p:nvPr>
            <p:ph type="title"/>
          </p:nvPr>
        </p:nvSpPr>
        <p:spPr>
          <a:xfrm>
            <a:off x="2529796" y="624110"/>
            <a:ext cx="609866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Circunstâncias do Multiculturalismo - Kelly</a:t>
            </a:r>
            <a:endParaRPr b="1"/>
          </a:p>
        </p:txBody>
      </p:sp>
      <p:sp>
        <p:nvSpPr>
          <p:cNvPr id="332" name="Google Shape;332;p29"/>
          <p:cNvSpPr/>
          <p:nvPr/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33" name="Google Shape;333;p29"/>
          <p:cNvGrpSpPr/>
          <p:nvPr/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334" name="Google Shape;334;p2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9"/>
          <p:cNvGrpSpPr/>
          <p:nvPr/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347" name="Google Shape;347;p2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9"/>
          <p:cNvSpPr/>
          <p:nvPr/>
        </p:nvSpPr>
        <p:spPr>
          <a:xfrm flipH="1" rot="10800000">
            <a:off x="-119" y="3411452"/>
            <a:ext cx="823645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2529796" y="2133600"/>
            <a:ext cx="60986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31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pt-BR" sz="1700"/>
              <a:t>Paul Kelly pergunta: O que significa o multiculturalismo? E responde que podemos considerar a existência de “circunstâncias do multiculturalismo” (</a:t>
            </a:r>
            <a:r>
              <a:rPr i="1" lang="pt-BR" sz="1700"/>
              <a:t>circumstances of multiculturalism</a:t>
            </a:r>
            <a:r>
              <a:rPr lang="pt-BR" sz="1700"/>
              <a:t>). 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pt-BR" sz="1700"/>
              <a:t>As “circunstâncias do multiculturalismo” ocorreriam pela soma de duas variáveis: </a:t>
            </a:r>
            <a:endParaRPr/>
          </a:p>
          <a:p>
            <a:pPr indent="-285781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pt-BR" sz="1700"/>
              <a:t>1- o pluralismo, no sentido de entrelaçamento de minorias nacionais, indigenas (</a:t>
            </a:r>
            <a:r>
              <a:rPr i="1" lang="pt-BR" sz="1700"/>
              <a:t>first nations</a:t>
            </a:r>
            <a:r>
              <a:rPr lang="pt-BR" sz="1700"/>
              <a:t>), culturas étnicas e religiosas decorrentes da migração; </a:t>
            </a:r>
            <a:endParaRPr/>
          </a:p>
          <a:p>
            <a:pPr indent="-285781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pt-BR" sz="1700"/>
              <a:t>2- os problemas de discriminação, desvantagens, racismos, enfrentados por essas minorias, e que devem ser discutidos, tratados, resolvidos. Os teoricos do multiculturalsimo objetivam responder a esses problemas.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66" name="Google Shape;366;p30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67" name="Google Shape;367;p3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0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380" name="Google Shape;380;p3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0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Multiculturalismo em sociedades multiculturais</a:t>
            </a:r>
            <a:endParaRPr b="1" sz="3100"/>
          </a:p>
        </p:txBody>
      </p:sp>
      <p:sp>
        <p:nvSpPr>
          <p:cNvPr id="393" name="Google Shape;393;p30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m grupo de figuras de madeira multicoloridas" id="395" name="Google Shape;395;p30"/>
          <p:cNvPicPr preferRelativeResize="0"/>
          <p:nvPr/>
        </p:nvPicPr>
        <p:blipFill rotWithShape="1">
          <a:blip r:embed="rId3">
            <a:alphaModFix/>
          </a:blip>
          <a:srcRect b="0" l="32633" r="4676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🠶"/>
            </a:pPr>
            <a:r>
              <a:rPr lang="pt-BR"/>
              <a:t>As sociedades podem ser multiculturais, mas somente são multiculturalistas quando oferecem uma resposta normativa à diversidade cultural presente nela e que não deseja ser assimilada pela cultura dominante ou faz demandas próprias em nome de sua cultura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02" name="Google Shape;402;p31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403" name="Google Shape;403;p3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1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416" name="Google Shape;416;p3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1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Preocupação normativa</a:t>
            </a:r>
            <a:endParaRPr b="1"/>
          </a:p>
        </p:txBody>
      </p:sp>
      <p:sp>
        <p:nvSpPr>
          <p:cNvPr id="429" name="Google Shape;429;p31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scadas da frente e colunas de um majestoso edifício da cidade" id="431" name="Google Shape;431;p31"/>
          <p:cNvPicPr preferRelativeResize="0"/>
          <p:nvPr/>
        </p:nvPicPr>
        <p:blipFill rotWithShape="1">
          <a:blip r:embed="rId3">
            <a:alphaModFix/>
          </a:blip>
          <a:srcRect b="-2" l="38896" r="4124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Multiculturalismo, então, está associado a uma preocupação normativa, qual seja, estabelecer parâmetros por meio dos quais se possa julgar, avaliar, a diversidade presente nos estados nacionais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8" name="Google Shape;438;p32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439" name="Google Shape;439;p3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2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452" name="Google Shape;452;p3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2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As políticas multiculturais para Kymlicka</a:t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m grupo de figuras de madeira multicoloridas" id="467" name="Google Shape;467;p32"/>
          <p:cNvPicPr preferRelativeResize="0"/>
          <p:nvPr/>
        </p:nvPicPr>
        <p:blipFill rotWithShape="1">
          <a:blip r:embed="rId3">
            <a:alphaModFix/>
          </a:blip>
          <a:srcRect b="0" l="32633" r="4676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Will Kymlicka identifica as políticas de reconhecimento contemporâneas como políticas multiculturais e as define como aquelas que vão além dos direitos tradicionais oferecidos aos cidadãos e têm como objetivo oferecer alguma forma adicional de reconhecimento público ou algum suporte para a acomodação, reconhecimento de grupos étnicos, de identidades e práticas.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74" name="Google Shape;474;p33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475" name="Google Shape;475;p3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3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488" name="Google Shape;488;p3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3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Como é um estado multicultural – teoria de Kymlicka</a:t>
            </a:r>
            <a:endParaRPr b="1" sz="2800"/>
          </a:p>
        </p:txBody>
      </p:sp>
      <p:sp>
        <p:nvSpPr>
          <p:cNvPr id="501" name="Google Shape;501;p33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scadas da frente e colunas de um majestoso edifício da cidade" id="503" name="Google Shape;503;p33"/>
          <p:cNvPicPr preferRelativeResize="0"/>
          <p:nvPr/>
        </p:nvPicPr>
        <p:blipFill rotWithShape="1">
          <a:blip r:embed="rId3">
            <a:alphaModFix/>
          </a:blip>
          <a:srcRect b="-2" l="38896" r="4124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3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🠶"/>
            </a:pPr>
            <a:r>
              <a:rPr lang="pt-BR" sz="1100"/>
              <a:t>Como um estado multicultural se parece? Isso varia de país para país. Mas haveria um substrato comum entre eles.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🠶"/>
            </a:pPr>
            <a:r>
              <a:rPr lang="pt-BR" sz="1100"/>
              <a:t>rejeição da ideia de que um estado é uma possessão de um único grupo nacional. Ao contrário, o estado deve ser visto como uma possessão de vários cidadãos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🠶"/>
            </a:pPr>
            <a:r>
              <a:rPr lang="pt-BR" sz="1100"/>
              <a:t>repudio de  políticas nacionais que visam a assimilar e excluir os membros dos minorias e das grupos não dominantes. Ao contrario, estes indivíduos tem acesso a todas as instituições sem ser obrigados a negar sua identidade etnocultural.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🠶"/>
            </a:pPr>
            <a:r>
              <a:rPr lang="pt-BR" sz="1100"/>
              <a:t>O estado aceita a obrigação de reconhecer e acomodar a história, língua e cultura dos grupos não dominantes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🠶"/>
            </a:pPr>
            <a:r>
              <a:rPr lang="pt-BR" sz="1100"/>
              <a:t>um estado multicultural reconhece a injustiça histórica em referencia a assimilação e exclusão e manifesta o desejo de oferecer algum tipo de remédio ou retificação contra isso.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🠶"/>
            </a:pPr>
            <a:r>
              <a:rPr lang="pt-BR" sz="1100"/>
              <a:t>Estas idéias interligadas - repudio da idéia do Estado como pertencente ao grupo dominante, substituindo as políticas assimilacionistas e da construção da nação com bases na exclusão por políticas de reconhecimento e de acomodação, e reconhecendo a injustiça histórica e oferecendo reparos para isso - são comuns a praticamente todos os  esforços pelo multiculturalismo.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10" name="Google Shape;510;p34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511" name="Google Shape;511;p3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4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524" name="Google Shape;524;p3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4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Dos direitos humanos ao multiculturalismo</a:t>
            </a: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4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scadas da frente e colunas de um majestoso edifício da cidade" id="539" name="Google Shape;539;p34"/>
          <p:cNvPicPr preferRelativeResize="0"/>
          <p:nvPr/>
        </p:nvPicPr>
        <p:blipFill rotWithShape="1">
          <a:blip r:embed="rId3">
            <a:alphaModFix/>
          </a:blip>
          <a:srcRect b="-2" l="38896" r="4124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4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pt-BR" sz="1300"/>
              <a:t>	Kymlicka identifica a seqüência de movimentos que teriam sido inspirados nos ideais dos direitos humanos.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Char char="🠶"/>
            </a:pPr>
            <a:r>
              <a:rPr lang="pt-BR" sz="1300"/>
              <a:t>1- Entre 1948 e 1966, os movimentos pela descolonização explicitado pela Resolução 1514 das Nações Unidas, em 1960.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Char char="🠶"/>
            </a:pPr>
            <a:r>
              <a:rPr lang="pt-BR" sz="1300"/>
              <a:t>2- Entre 1955 e 1965 os movimentos pelos direitos civis dos negros nos Estados Unidos. Este movimento também teria inspirado movimentos dos povos indígenas (que definiam sua retórica como </a:t>
            </a:r>
            <a:r>
              <a:rPr i="1" lang="pt-BR" sz="1300"/>
              <a:t>Red Power</a:t>
            </a:r>
            <a:r>
              <a:rPr lang="pt-BR" sz="1300"/>
              <a:t>) em diferentes lugares; os movimentos </a:t>
            </a:r>
            <a:r>
              <a:rPr i="1" lang="pt-BR" sz="1300"/>
              <a:t>quebecois</a:t>
            </a:r>
            <a:r>
              <a:rPr lang="pt-BR" sz="1300"/>
              <a:t> (que se autodefiniam como </a:t>
            </a:r>
            <a:r>
              <a:rPr i="1" lang="pt-BR" sz="1300"/>
              <a:t>white niggers</a:t>
            </a:r>
            <a:r>
              <a:rPr lang="pt-BR" sz="1300"/>
              <a:t>), os católicos norte irlandeses, os caribenhos residentes na Inglaterra.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Char char="🠶"/>
            </a:pPr>
            <a:r>
              <a:rPr lang="pt-BR" sz="1300"/>
              <a:t>3- Neste sentido, a demanda por políticas multiculturais seriam somente a etapa mais recente da luta pela implementação de direitos humanos para todos os povos.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46" name="Google Shape;546;p35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547" name="Google Shape;54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5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560" name="Google Shape;56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5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Sobre as diferentes categorias de minorias</a:t>
            </a:r>
            <a:endParaRPr sz="3300"/>
          </a:p>
        </p:txBody>
      </p:sp>
      <p:sp>
        <p:nvSpPr>
          <p:cNvPr id="573" name="Google Shape;573;p35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scadas da frente e colunas de um majestoso edifício da cidade" id="575" name="Google Shape;575;p35"/>
          <p:cNvPicPr preferRelativeResize="0"/>
          <p:nvPr/>
        </p:nvPicPr>
        <p:blipFill rotWithShape="1">
          <a:blip r:embed="rId3">
            <a:alphaModFix/>
          </a:blip>
          <a:srcRect b="-2" l="38896" r="4124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5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1- O multiculturalismo liberal no Ocidente é atribuído a alguns grupos específicos. Ele garante certos direitos para todos os grupos etnoculturais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2- Esta categoria difere de pais para pais, mas sempre cai nos mesmos modelos.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3- Os modelos mais comuns são 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a) </a:t>
            </a:r>
            <a:r>
              <a:rPr lang="pt-BR" sz="1400" u="sng"/>
              <a:t>velhas minorias - old minorities</a:t>
            </a:r>
            <a:r>
              <a:rPr lang="pt-BR" sz="1400"/>
              <a:t> (indigenas e outros grupos historicos que já estavam no país antes dele tomado por outros e antes do pais se tornar parte de um pais independente. ) 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b) novas minorias - new minorities (admitidas em um pais como imigrantes apos o pais ter conquistado sua independencia legal)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 Dentro da categoria old minorities também há uma outra divisão entre os </a:t>
            </a:r>
            <a:r>
              <a:rPr lang="pt-BR" sz="1400" u="sng"/>
              <a:t>indígenas</a:t>
            </a:r>
            <a:r>
              <a:rPr lang="pt-BR" sz="1400"/>
              <a:t> e as </a:t>
            </a:r>
            <a:r>
              <a:rPr lang="pt-BR" sz="1400" u="sng"/>
              <a:t>minorias nacionais</a:t>
            </a:r>
            <a:r>
              <a:rPr lang="pt-BR" sz="1400"/>
              <a:t> ou nacionalidades (grupos históricos e antigos no pais).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82" name="Google Shape;582;p36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583" name="Google Shape;583;p3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596" name="Google Shape;596;p3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6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Algumas políticas multiculturais</a:t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scadas da frente e colunas de um majestoso edifício da cidade" id="611" name="Google Shape;611;p36"/>
          <p:cNvPicPr preferRelativeResize="0"/>
          <p:nvPr/>
        </p:nvPicPr>
        <p:blipFill rotWithShape="1">
          <a:blip r:embed="rId3">
            <a:alphaModFix/>
          </a:blip>
          <a:srcRect b="-2" l="38896" r="4124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6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adoção do multiculturalismo nos currículos escolares;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permissão para dupla cidadania; financiamento de atividades culturais de grupos e etnias por meio de políticas oficiais de incentivo à cultura; 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extensão de políticas e ações afirmativas para grupos de imigrantes em situação de desvantagem;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reconhecimento de leis baseadas nos costumes - Customary Law;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permissão de educação bilíngüe ou instrução na língua materna dos imigrantes;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políticas que permitam que imigrantes se tornem residentes permanentes e futuros cidadãos;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permissão de práticas religiosas, respeito a religiões e obediência a feriados religiosos; 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respeito e permissão do uso de vestimentas associadas a costumes e religiões em locais públicos e em escolas públicas.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Reconhecimento de direitos de terras (indigenas e quilombolas);Direitos indígenas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Bases para teorias políticas normativas</a:t>
            </a:r>
            <a:endParaRPr sz="3400"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534988" y="1717675"/>
            <a:ext cx="7993062" cy="4248150"/>
            <a:chOff x="337" y="1082"/>
            <a:chExt cx="2880" cy="720"/>
          </a:xfrm>
        </p:grpSpPr>
        <p:cxnSp>
          <p:nvCxnSpPr>
            <p:cNvPr id="183" name="Google Shape;183;p20"/>
            <p:cNvCxnSpPr>
              <a:stCxn id="184" idx="0"/>
              <a:endCxn id="185" idx="2"/>
            </p:cNvCxnSpPr>
            <p:nvPr/>
          </p:nvCxnSpPr>
          <p:spPr>
            <a:xfrm>
              <a:off x="2335" y="1064"/>
              <a:ext cx="0" cy="9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20"/>
            <p:cNvCxnSpPr>
              <a:stCxn id="187" idx="0"/>
              <a:endCxn id="185" idx="2"/>
            </p:cNvCxnSpPr>
            <p:nvPr/>
          </p:nvCxnSpPr>
          <p:spPr>
            <a:xfrm>
              <a:off x="1777" y="1514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>
              <a:stCxn id="189" idx="0"/>
              <a:endCxn id="185" idx="2"/>
            </p:cNvCxnSpPr>
            <p:nvPr/>
          </p:nvCxnSpPr>
          <p:spPr>
            <a:xfrm rot="10800000">
              <a:off x="1219" y="1064"/>
              <a:ext cx="0" cy="9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20"/>
            <p:cNvSpPr/>
            <p:nvPr/>
          </p:nvSpPr>
          <p:spPr>
            <a:xfrm>
              <a:off x="1345" y="1082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Teorias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37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 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Igualitarista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cega à diferenças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Garantia legais universais</a:t>
              </a: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345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da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Diferença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não cega às diferenças</a:t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353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Reconhecimento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Status ou identidades</a:t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Política da diferença</a:t>
            </a:r>
            <a:endParaRPr/>
          </a:p>
        </p:txBody>
      </p:sp>
      <p:grpSp>
        <p:nvGrpSpPr>
          <p:cNvPr id="195" name="Google Shape;195;p21"/>
          <p:cNvGrpSpPr/>
          <p:nvPr/>
        </p:nvGrpSpPr>
        <p:grpSpPr>
          <a:xfrm>
            <a:off x="534988" y="1717675"/>
            <a:ext cx="7993062" cy="4248150"/>
            <a:chOff x="337" y="1082"/>
            <a:chExt cx="1872" cy="720"/>
          </a:xfrm>
        </p:grpSpPr>
        <p:cxnSp>
          <p:nvCxnSpPr>
            <p:cNvPr id="196" name="Google Shape;196;p21"/>
            <p:cNvCxnSpPr>
              <a:stCxn id="197" idx="0"/>
              <a:endCxn id="198" idx="2"/>
            </p:cNvCxnSpPr>
            <p:nvPr/>
          </p:nvCxnSpPr>
          <p:spPr>
            <a:xfrm>
              <a:off x="1477" y="1214"/>
              <a:ext cx="0" cy="6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1"/>
            <p:cNvCxnSpPr>
              <a:stCxn id="200" idx="0"/>
              <a:endCxn id="198" idx="2"/>
            </p:cNvCxnSpPr>
            <p:nvPr/>
          </p:nvCxnSpPr>
          <p:spPr>
            <a:xfrm rot="10800000">
              <a:off x="1069" y="1214"/>
              <a:ext cx="0" cy="6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8" name="Google Shape;198;p21"/>
            <p:cNvSpPr/>
            <p:nvPr/>
          </p:nvSpPr>
          <p:spPr>
            <a:xfrm>
              <a:off x="841" y="1082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Verdana"/>
                <a:buNone/>
              </a:pPr>
              <a:r>
                <a:rPr b="0" i="0" lang="pt-BR" sz="3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Verdana"/>
                <a:buNone/>
              </a:pPr>
              <a:r>
                <a:rPr b="0" i="0" lang="pt-BR" sz="3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da diferença</a:t>
              </a:r>
              <a:endPara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37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da diferença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Cultural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(culturalistas</a:t>
              </a:r>
              <a:r>
                <a:rPr b="0" i="0" lang="pt-BR" sz="3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345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da diferença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Posicional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Verdana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(bases estruturais)</a:t>
              </a:r>
              <a:endPara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944919" y="3101093"/>
            <a:ext cx="1840539" cy="302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Marcos históricos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7" name="Google Shape;207;p22"/>
          <p:cNvSpPr/>
          <p:nvPr/>
        </p:nvSpPr>
        <p:spPr>
          <a:xfrm flipH="1" rot="10800000">
            <a:off x="-119" y="3179901"/>
            <a:ext cx="823645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596802" y="0"/>
            <a:ext cx="554719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3534858" y="1449910"/>
            <a:ext cx="5124159" cy="3648060"/>
            <a:chOff x="0" y="808359"/>
            <a:chExt cx="5124159" cy="3648060"/>
          </a:xfrm>
        </p:grpSpPr>
        <p:sp>
          <p:nvSpPr>
            <p:cNvPr id="210" name="Google Shape;210;p22"/>
            <p:cNvSpPr/>
            <p:nvPr/>
          </p:nvSpPr>
          <p:spPr>
            <a:xfrm>
              <a:off x="0" y="1000239"/>
              <a:ext cx="5124159" cy="15151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DD7C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0" y="1000239"/>
              <a:ext cx="5124159" cy="1515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450" lIns="397675" spcFirstLastPara="1" rIns="397675" wrap="square" tIns="270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Verdana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Clamores das feministas, antirracismo, dos gays, deficientes contra uma desigualdade estrutural que não cessaria de se multiplicar. </a:t>
              </a:r>
              <a:endPara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Verdana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 paradigmas liberal de não discriminação ignorando raça, gênero, diferenças sexuais seria parte do problema</a:t>
              </a:r>
              <a:endPara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256207" y="808359"/>
              <a:ext cx="3586911" cy="383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F8A47"/>
                </a:gs>
                <a:gs pos="100000">
                  <a:srgbClr val="CC7213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274941" y="827093"/>
              <a:ext cx="3549443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5575" spcFirstLastPara="1" rIns="135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Verdana"/>
                <a:buNone/>
              </a:pPr>
              <a:r>
                <a:rPr lang="pt-BR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Ação dos movimentos sociais anos 1980</a:t>
              </a:r>
              <a:endParaRPr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0" y="2777469"/>
              <a:ext cx="5124159" cy="1678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DD7C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0" y="2777469"/>
              <a:ext cx="5124159" cy="167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450" lIns="397675" spcFirstLastPara="1" rIns="397675" wrap="square" tIns="2707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Verdana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Com o ressurgimento do nacionalismo houve uma corrente da política da diferença focalizada em diferenças nacionais, étnicas e religiosas.</a:t>
              </a:r>
              <a:endPara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Verdana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Essa versão vai mostrar o valor das culturas para os indivíduos e se oporá à versão do liberalismo individualista para o qual a cultura é acidental e algo adotado voluntariamente</a:t>
              </a:r>
              <a:endPara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256207" y="2585589"/>
              <a:ext cx="3586911" cy="3837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F8A47"/>
                </a:gs>
                <a:gs pos="100000">
                  <a:srgbClr val="CC7213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274941" y="2604323"/>
              <a:ext cx="3549443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5575" spcFirstLastPara="1" rIns="135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Verdana"/>
                <a:buNone/>
              </a:pPr>
              <a:r>
                <a:rPr lang="pt-BR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Ação dos movimentos sociais anos 1990</a:t>
              </a:r>
              <a:endParaRPr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23"/>
          <p:cNvGraphicFramePr/>
          <p:nvPr/>
        </p:nvGraphicFramePr>
        <p:xfrm>
          <a:off x="468313" y="5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{181748AA-DB22-4A28-85FC-B69D738429B2}</a:tableStyleId>
              </a:tblPr>
              <a:tblGrid>
                <a:gridCol w="2851150"/>
                <a:gridCol w="5422900"/>
              </a:tblGrid>
              <a:tr h="62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Noto Sans Symbols"/>
                        <a:buNone/>
                      </a:pPr>
                      <a:br>
                        <a:rPr b="0" i="0" lang="pt-BR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Formas de desigualdade moralmente arbitrárias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Fatores geradores de desigualdade</a:t>
                      </a:r>
                      <a:endParaRPr b="0" i="0" sz="17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Remédios propostos pelo liberalismo igualitário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Discriminação 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fatores adscritivos (cor /sexo)</a:t>
                      </a:r>
                      <a:endParaRPr b="0" i="0" sz="17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Igualdade  formal (negativa) de oportunidades – não deve haver barreiras diferenciadas para  as oportunidades – barreiras legais não devem existir</a:t>
                      </a:r>
                      <a:endParaRPr b="0" i="0" sz="17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 (fortuna social ) fatores ambientais</a:t>
                      </a:r>
                      <a:endParaRPr b="0" i="0" sz="17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Igualdade eqüitativa (ou positiva) de oportunidades – neutraliza a fortuna social que interfere no exercício de talentos e capacidades de cada um  (aqui caberia pensar em A.A)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Só escolas públicas, só hospitais públicos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Talento (fortuna genética)</a:t>
                      </a:r>
                      <a:endParaRPr b="0" i="0" sz="17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remédio para isso é a igualdade democrática (princípio da diferença). Os talentos não podem ser fonte de distribuição dos quinhões distributivos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 basta uma meritocracia eqüitativa para uma sociedade democrática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1" i="0" lang="pt-BR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Dissocia quinhões distributivos desiguais das loterias genéticas</a:t>
                      </a:r>
                      <a:endParaRPr b="0" i="0" sz="17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29" name="Google Shape;229;p2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42" name="Google Shape;242;p2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4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Igualdade de oportunidades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ma golden retriever em uma caixa"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48517" r="31698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Recuperar Rawls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b="1" lang="pt-BR" sz="1000"/>
              <a:t>existem três tipos de bens que são relevantes para uma teoria de justiça distributiva:</a:t>
            </a:r>
            <a:endParaRPr sz="10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bens que são passíveis de distribuição (renda, riqueza, acesso a oportunidades educacionais)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bens que não podem ser distribuídos diretamente, mas que são afetados pela distribuição dos primeiros (conhecimento e auto-respeito)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bens que não podem ser afetados pela distribuição de outros bens (capacidades físicas e mentais...)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A teoria de Rawls tem implicações para os dois primeiros tipos de bens (bens primários)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Deve-se garantir a justa distribuição e igualdade de oportunidades.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Os mais qualificados devem ter o acesso às oportunidades mais relevantes.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🠶"/>
            </a:pPr>
            <a:r>
              <a:rPr lang="pt-BR" sz="1000"/>
              <a:t>Se isso é satisfeito, então, as questões da representação de grupos tornam-se irrelevantes simplesmente porque tudo irá refletir as escolhas de quem tem os talentos mais relevantes para aquela posição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65" name="Google Shape;265;p2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78" name="Google Shape;278;p2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5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posição de Brian Barry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m grupo de figuras de madeira multicoloridas"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32633" r="46764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O argumento de Barry é que igualdade de oportunidade pode ser alcançada por meio da distribuição de </a:t>
            </a:r>
            <a:r>
              <a:rPr b="1" lang="pt-BR" sz="1400"/>
              <a:t>direitos, liberdades e recursos</a:t>
            </a:r>
            <a:r>
              <a:rPr lang="pt-BR" sz="1400"/>
              <a:t>: o conjunto de oportunidades são constituídas por estes bens primários.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Os igualitaristas não distribuem igualmente coisas que estes bens primários dão acesso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Barry vai dizer que mesmo considerando uma igualdade de oportunidade, não se pode esperar uma grande representação proporcional dos grupos porque habilidades e interesses são distribuídos aleatoriamente.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/>
              <a:t>Para Barry, se pode justificar a ausência de representação de grupos por razões culturais como nos casos dos Amish quando as barreiras da cultura determinam o que cada um será e o que o grupo será.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1835150" y="1268413"/>
            <a:ext cx="6592888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800"/>
              <a:buChar char="🠶"/>
            </a:pPr>
            <a:r>
              <a:rPr b="1" lang="pt-BR" sz="4800"/>
              <a:t>O que é o multiculturalismo?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Bases para teorias políticas normativas</a:t>
            </a:r>
            <a:endParaRPr sz="3400"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534988" y="1717675"/>
            <a:ext cx="7993062" cy="4248150"/>
            <a:chOff x="337" y="1082"/>
            <a:chExt cx="2880" cy="720"/>
          </a:xfrm>
        </p:grpSpPr>
        <p:cxnSp>
          <p:nvCxnSpPr>
            <p:cNvPr id="306" name="Google Shape;306;p27"/>
            <p:cNvCxnSpPr>
              <a:stCxn id="307" idx="0"/>
              <a:endCxn id="308" idx="2"/>
            </p:cNvCxnSpPr>
            <p:nvPr/>
          </p:nvCxnSpPr>
          <p:spPr>
            <a:xfrm>
              <a:off x="2335" y="1064"/>
              <a:ext cx="0" cy="9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27"/>
            <p:cNvCxnSpPr>
              <a:stCxn id="310" idx="0"/>
              <a:endCxn id="308" idx="2"/>
            </p:cNvCxnSpPr>
            <p:nvPr/>
          </p:nvCxnSpPr>
          <p:spPr>
            <a:xfrm>
              <a:off x="1777" y="1514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7"/>
            <p:cNvCxnSpPr>
              <a:stCxn id="312" idx="0"/>
              <a:endCxn id="308" idx="2"/>
            </p:cNvCxnSpPr>
            <p:nvPr/>
          </p:nvCxnSpPr>
          <p:spPr>
            <a:xfrm rot="10800000">
              <a:off x="1219" y="1064"/>
              <a:ext cx="0" cy="900"/>
            </a:xfrm>
            <a:prstGeom prst="bentConnector3">
              <a:avLst>
                <a:gd fmla="val 501991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8" name="Google Shape;308;p27"/>
            <p:cNvSpPr/>
            <p:nvPr/>
          </p:nvSpPr>
          <p:spPr>
            <a:xfrm>
              <a:off x="1345" y="1082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Teorias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337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 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Igualitarista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cega à diferenças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Garantia legais universais</a:t>
              </a: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345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da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Diferença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não cega às diferenças</a:t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353" y="1514"/>
              <a:ext cx="864" cy="288"/>
            </a:xfrm>
            <a:prstGeom prst="roundRect">
              <a:avLst>
                <a:gd fmla="val 16667" name="adj"/>
              </a:avLst>
            </a:prstGeom>
            <a:solidFill>
              <a:srgbClr val="DFEEE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Política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Reconhecimento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Status ou identidades</a:t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cho">
  <a:themeElements>
    <a:clrScheme name="Cacho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