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3" name="Google Shape;53;p8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9" name="Google Shape;69;p11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ctrTitle"/>
          </p:nvPr>
        </p:nvSpPr>
        <p:spPr>
          <a:xfrm>
            <a:off x="5598460" y="1783959"/>
            <a:ext cx="3065480" cy="28891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b="1" lang="pt-BR" sz="3300"/>
              <a:t>Aula. A conquista da América, a Modernidade e a questão da alteridade</a:t>
            </a:r>
            <a:endParaRPr/>
          </a:p>
        </p:txBody>
      </p:sp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5598459" y="4750893"/>
            <a:ext cx="3065478" cy="1147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None/>
            </a:pPr>
            <a:r>
              <a:t/>
            </a:r>
            <a:endParaRPr sz="1700"/>
          </a:p>
        </p:txBody>
      </p:sp>
      <p:sp>
        <p:nvSpPr>
          <p:cNvPr id="98" name="Google Shape;98;p15"/>
          <p:cNvSpPr/>
          <p:nvPr/>
        </p:nvSpPr>
        <p:spPr>
          <a:xfrm rot="10800000">
            <a:off x="0" y="0"/>
            <a:ext cx="5391039" cy="6858000"/>
          </a:xfrm>
          <a:custGeom>
            <a:rect b="b" l="l" r="r" t="t"/>
            <a:pathLst>
              <a:path extrusionOk="0" h="6858000" w="7188051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ma imagem contendo Texto&#10;&#10;Descrição gerada automaticamente" id="99" name="Google Shape;99;p15"/>
          <p:cNvPicPr preferRelativeResize="0"/>
          <p:nvPr/>
        </p:nvPicPr>
        <p:blipFill rotWithShape="1">
          <a:blip r:embed="rId3">
            <a:alphaModFix/>
          </a:blip>
          <a:srcRect b="699" l="0" r="1" t="14413"/>
          <a:stretch/>
        </p:blipFill>
        <p:spPr>
          <a:xfrm>
            <a:off x="20" y="10"/>
            <a:ext cx="5271352" cy="6857990"/>
          </a:xfrm>
          <a:custGeom>
            <a:rect b="b" l="l" r="r" t="t"/>
            <a:pathLst>
              <a:path extrusionOk="0" h="6858000" w="7028495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/>
        </p:nvSpPr>
        <p:spPr>
          <a:xfrm>
            <a:off x="0" y="0"/>
            <a:ext cx="38199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4"/>
          <p:cNvSpPr txBox="1"/>
          <p:nvPr>
            <p:ph type="title"/>
          </p:nvPr>
        </p:nvSpPr>
        <p:spPr>
          <a:xfrm>
            <a:off x="393555" y="620392"/>
            <a:ext cx="2856201" cy="5504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alibri"/>
              <a:buNone/>
            </a:pPr>
            <a:r>
              <a:rPr b="1" lang="pt-BR" sz="5200">
                <a:solidFill>
                  <a:schemeClr val="lt1"/>
                </a:solidFill>
              </a:rPr>
              <a:t>O outro indígena</a:t>
            </a:r>
            <a:endParaRPr/>
          </a:p>
        </p:txBody>
      </p:sp>
      <p:grpSp>
        <p:nvGrpSpPr>
          <p:cNvPr id="197" name="Google Shape;197;p24"/>
          <p:cNvGrpSpPr/>
          <p:nvPr/>
        </p:nvGrpSpPr>
        <p:grpSpPr>
          <a:xfrm>
            <a:off x="4101291" y="643556"/>
            <a:ext cx="4697730" cy="5458359"/>
            <a:chOff x="0" y="23164"/>
            <a:chExt cx="4697730" cy="5458359"/>
          </a:xfrm>
        </p:grpSpPr>
        <p:sp>
          <p:nvSpPr>
            <p:cNvPr id="198" name="Google Shape;198;p24"/>
            <p:cNvSpPr/>
            <p:nvPr/>
          </p:nvSpPr>
          <p:spPr>
            <a:xfrm>
              <a:off x="0" y="23164"/>
              <a:ext cx="4697730" cy="1771453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4"/>
            <p:cNvSpPr txBox="1"/>
            <p:nvPr/>
          </p:nvSpPr>
          <p:spPr>
            <a:xfrm>
              <a:off x="86475" y="109639"/>
              <a:ext cx="4524780" cy="15985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pt-B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 Passado – a descoberta da América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0" y="1866617"/>
              <a:ext cx="4697730" cy="1771453"/>
            </a:xfrm>
            <a:prstGeom prst="roundRect">
              <a:avLst>
                <a:gd fmla="val 16667" name="adj"/>
              </a:avLst>
            </a:prstGeom>
            <a:solidFill>
              <a:srgbClr val="4CC38C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 txBox="1"/>
            <p:nvPr/>
          </p:nvSpPr>
          <p:spPr>
            <a:xfrm>
              <a:off x="86475" y="1953092"/>
              <a:ext cx="4524780" cy="15985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pt-B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 presente – Lei Muwaji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0" y="3710070"/>
              <a:ext cx="4697730" cy="1771453"/>
            </a:xfrm>
            <a:prstGeom prst="roundRect">
              <a:avLst>
                <a:gd fmla="val 16667" name="adj"/>
              </a:avLst>
            </a:prstGeom>
            <a:solidFill>
              <a:srgbClr val="6FAB4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4"/>
            <p:cNvSpPr txBox="1"/>
            <p:nvPr/>
          </p:nvSpPr>
          <p:spPr>
            <a:xfrm>
              <a:off x="86475" y="3796545"/>
              <a:ext cx="4524780" cy="15985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pt-B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Questões referentes às terras indígenas versus madeireiras, práticas e costumes versus cultura ocidental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stros marinhos Sec" id="208" name="Google Shape;208;p25"/>
          <p:cNvPicPr preferRelativeResize="0"/>
          <p:nvPr/>
        </p:nvPicPr>
        <p:blipFill rotWithShape="1">
          <a:blip r:embed="rId3">
            <a:alphaModFix/>
          </a:blip>
          <a:srcRect b="0" l="3666" r="0" t="0"/>
          <a:stretch/>
        </p:blipFill>
        <p:spPr>
          <a:xfrm>
            <a:off x="20" y="10"/>
            <a:ext cx="914397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/>
          <p:nvPr/>
        </p:nvSpPr>
        <p:spPr>
          <a:xfrm flipH="1">
            <a:off x="0" y="998175"/>
            <a:ext cx="4512879" cy="5859825"/>
          </a:xfrm>
          <a:custGeom>
            <a:rect b="b" l="l" r="r" t="t"/>
            <a:pathLst>
              <a:path extrusionOk="0" h="1298" w="1333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5"/>
          <p:cNvSpPr txBox="1"/>
          <p:nvPr>
            <p:ph type="title"/>
          </p:nvPr>
        </p:nvSpPr>
        <p:spPr>
          <a:xfrm>
            <a:off x="532086" y="1913950"/>
            <a:ext cx="3153102" cy="1342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None/>
            </a:pPr>
            <a:r>
              <a:rPr b="1" lang="pt-BR" sz="3100"/>
              <a:t>A descoberta da América</a:t>
            </a:r>
            <a:endParaRPr/>
          </a:p>
        </p:txBody>
      </p:sp>
      <p:cxnSp>
        <p:nvCxnSpPr>
          <p:cNvPr id="211" name="Google Shape;211;p25"/>
          <p:cNvCxnSpPr/>
          <p:nvPr/>
        </p:nvCxnSpPr>
        <p:spPr>
          <a:xfrm>
            <a:off x="1715288" y="3337139"/>
            <a:ext cx="701565" cy="0"/>
          </a:xfrm>
          <a:prstGeom prst="straightConnector1">
            <a:avLst/>
          </a:prstGeom>
          <a:noFill/>
          <a:ln cap="sq" cmpd="sng" w="25400">
            <a:solidFill>
              <a:srgbClr val="262626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394137" y="3417573"/>
            <a:ext cx="3444765" cy="2619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A questão do outro se apresenta como problema com a descoberta da América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6"/>
          <p:cNvSpPr txBox="1"/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b="1" lang="pt-BR" sz="4700"/>
              <a:t>A conquista da América</a:t>
            </a:r>
            <a:endParaRPr/>
          </a:p>
        </p:txBody>
      </p:sp>
      <p:grpSp>
        <p:nvGrpSpPr>
          <p:cNvPr id="219" name="Google Shape;219;p26"/>
          <p:cNvGrpSpPr/>
          <p:nvPr/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220" name="Google Shape;220;p26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6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26"/>
          <p:cNvSpPr/>
          <p:nvPr/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595245" y="2599509"/>
            <a:ext cx="7607751" cy="34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🠶"/>
            </a:pPr>
            <a:r>
              <a:rPr lang="pt-BR"/>
              <a:t>“... é a conquista da América que anuncia e funda nossa identidade presente. (...) nenhuma [data] é mais indicada para marcar o início da era moderna do que o ano de 1492, ano em que Colombo atravessa o oceano Atlântico. Somos todos descendentes diretos de Colombo, é nele que começa nossa genealogia...” Todorov, p. 07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🠶"/>
            </a:pPr>
            <a:r>
              <a:rPr lang="pt-BR"/>
              <a:t>Por que é possível dizer que a idade moderna se inicia com a conquista da América?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/>
          <p:nvPr/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7"/>
          <p:cNvSpPr txBox="1"/>
          <p:nvPr>
            <p:ph type="title"/>
          </p:nvPr>
        </p:nvSpPr>
        <p:spPr>
          <a:xfrm>
            <a:off x="417399" y="643467"/>
            <a:ext cx="8408193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b="1"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Mundo conhecido</a:t>
            </a:r>
            <a:endParaRPr/>
          </a:p>
        </p:txBody>
      </p:sp>
      <p:pic>
        <p:nvPicPr>
          <p:cNvPr descr="Mapa1" id="230" name="Google Shape;230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2948" y="1675227"/>
            <a:ext cx="5938103" cy="439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8"/>
          <p:cNvSpPr txBox="1"/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O necessário para cruzar o oceano?</a:t>
            </a:r>
            <a:endParaRPr/>
          </a:p>
        </p:txBody>
      </p:sp>
      <p:grpSp>
        <p:nvGrpSpPr>
          <p:cNvPr id="237" name="Google Shape;237;p28"/>
          <p:cNvGrpSpPr/>
          <p:nvPr/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238" name="Google Shape;238;p28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Google Shape;240;p28"/>
          <p:cNvSpPr/>
          <p:nvPr/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8"/>
          <p:cNvSpPr txBox="1"/>
          <p:nvPr>
            <p:ph idx="1" type="body"/>
          </p:nvPr>
        </p:nvSpPr>
        <p:spPr>
          <a:xfrm>
            <a:off x="595245" y="2599509"/>
            <a:ext cx="7607751" cy="34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pt-BR" sz="1500"/>
              <a:t>uma ruptura com valores da Idade Média, ao mesmo tempo que uma manutenção de alguns (ao menos na mentalidade do próprio Colombo)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pt-BR" sz="1500"/>
              <a:t>neste período se inicia o grande processo que nos define como o que somos hoje e que Todorov identifica como o esforço de assimilar o outro e fazer desaparecer a alteridade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pt-BR" sz="1500"/>
              <a:t>O desenvolvimento da racionalidade para dominar a natureza do mundo, no mundo e no homem (segundo Olgária Mattos, o começo do triunfo da racionalidade instrumental ilustrada pelo mito do Odisseu).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pt-BR" sz="1500"/>
              <a:t>Aníbal Quijano e análise de Dom Quixote: Novo padrão de dominação exemplificado pelo ‘o des/encontro entre, de um lado, uma ideologia senhorial, cavalheiresca  e de outro, novas práticas sociais – representadas pelo moinho de vento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pt-BR" sz="1500"/>
              <a:t>O desejo de enriquecer e a subordinação de todos os outros valores a esse (nobreza. Honra, estima, tornou-se perfeitamente claro que tudo isso pode ser obtido através do dinheiro e este passa a ser o equivalente universal de todos os valores materiais e espirituais.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9"/>
          <p:cNvSpPr txBox="1"/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Colombo: </a:t>
            </a:r>
            <a:br>
              <a:rPr b="1" lang="pt-BR" sz="4000"/>
            </a:br>
            <a:r>
              <a:rPr b="1" lang="pt-BR" sz="4000"/>
              <a:t>descobrir, conquistar</a:t>
            </a:r>
            <a:endParaRPr/>
          </a:p>
        </p:txBody>
      </p:sp>
      <p:grpSp>
        <p:nvGrpSpPr>
          <p:cNvPr id="248" name="Google Shape;248;p29"/>
          <p:cNvGrpSpPr/>
          <p:nvPr/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249" name="Google Shape;249;p29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9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1" name="Google Shape;251;p29"/>
          <p:cNvSpPr/>
          <p:nvPr/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9"/>
          <p:cNvSpPr txBox="1"/>
          <p:nvPr>
            <p:ph idx="1" type="body"/>
          </p:nvPr>
        </p:nvSpPr>
        <p:spPr>
          <a:xfrm>
            <a:off x="595245" y="2599509"/>
            <a:ext cx="7607751" cy="34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🠶"/>
            </a:pPr>
            <a:r>
              <a:rPr lang="pt-BR"/>
              <a:t>Colombo não compreender o mundo que descobre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🠶"/>
            </a:pPr>
            <a:r>
              <a:rPr lang="pt-BR"/>
              <a:t>Tem um lado finalista e um lado empirista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🠶"/>
            </a:pPr>
            <a:r>
              <a:rPr lang="pt-BR"/>
              <a:t>Se recusa a conhecer a lingua indigena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🠶"/>
            </a:pPr>
            <a:r>
              <a:rPr lang="pt-BR"/>
              <a:t>traduz o mundo a partir do que já conhece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🠶"/>
            </a:pPr>
            <a:r>
              <a:rPr lang="pt-BR"/>
              <a:t>Enxerga o humano como parte da paisagem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🠶"/>
            </a:pPr>
            <a:r>
              <a:rPr lang="pt-BR"/>
              <a:t>Vê na nudez um sinal de barbárie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🠶"/>
            </a:pPr>
            <a:r>
              <a:rPr lang="pt-BR"/>
              <a:t>Ou são iguais e devem ser assinalados ou diferentes e devem ser assimilados ou destruídos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0"/>
          <p:cNvSpPr txBox="1"/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Cortez: compreender, tomar, destruir</a:t>
            </a:r>
            <a:endParaRPr/>
          </a:p>
        </p:txBody>
      </p:sp>
      <p:grpSp>
        <p:nvGrpSpPr>
          <p:cNvPr id="259" name="Google Shape;259;p30"/>
          <p:cNvGrpSpPr/>
          <p:nvPr/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260" name="Google Shape;260;p30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30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30"/>
          <p:cNvSpPr/>
          <p:nvPr/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0"/>
          <p:cNvSpPr txBox="1"/>
          <p:nvPr>
            <p:ph idx="1" type="body"/>
          </p:nvPr>
        </p:nvSpPr>
        <p:spPr>
          <a:xfrm>
            <a:off x="595245" y="2599509"/>
            <a:ext cx="7607751" cy="34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compreende relativamente bem o mundo asteca que se mostra diante de seus olhos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faz uso da desavenças entre os grupos rivais para destruir e guerrear contra os astecas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utiliza-se dos mesmos símbolos da cultura asteca, substituindo gradativamente por imagens cristas.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fica em êxtase diante das produções astecas, mas não reconhece seus autores como individualidades humanas equiparáveis a ele” p. 187.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os índios ocupavam um estado intermediário. Só são vistos com sujeitos reduzidos ao papel de produtores de objetos, artesãos e malabaristas... “mas com uma admiração que, em vez de apagá-la, marca a distância que os separa dele; e sua pertinência à série ‘curiosidades naturais’ não é totalmente esquecida’. P. 189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ele se interessa pela civilização asteca ao mesmo tempo em que permanece completamente estrangeiro a ela.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1"/>
          <p:cNvSpPr txBox="1"/>
          <p:nvPr>
            <p:ph type="title"/>
          </p:nvPr>
        </p:nvSpPr>
        <p:spPr>
          <a:xfrm>
            <a:off x="482600" y="1698171"/>
            <a:ext cx="2971546" cy="451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None/>
            </a:pPr>
            <a:r>
              <a:rPr b="1" lang="pt-BR" sz="3100"/>
              <a:t>Cortez não evita a destruição </a:t>
            </a:r>
            <a:endParaRPr/>
          </a:p>
        </p:txBody>
      </p:sp>
      <p:sp>
        <p:nvSpPr>
          <p:cNvPr id="270" name="Google Shape;270;p31"/>
          <p:cNvSpPr/>
          <p:nvPr/>
        </p:nvSpPr>
        <p:spPr>
          <a:xfrm rot="2700000">
            <a:off x="225642" y="741074"/>
            <a:ext cx="687472" cy="515604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1"/>
          <p:cNvSpPr/>
          <p:nvPr/>
        </p:nvSpPr>
        <p:spPr>
          <a:xfrm rot="10800000">
            <a:off x="0" y="0"/>
            <a:ext cx="212651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1"/>
          <p:cNvSpPr/>
          <p:nvPr/>
        </p:nvSpPr>
        <p:spPr>
          <a:xfrm rot="2700000">
            <a:off x="7826041" y="-81546"/>
            <a:ext cx="1827638" cy="1032742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1"/>
          <p:cNvSpPr/>
          <p:nvPr/>
        </p:nvSpPr>
        <p:spPr>
          <a:xfrm rot="2700000">
            <a:off x="7909679" y="502817"/>
            <a:ext cx="645368" cy="484026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1"/>
          <p:cNvSpPr/>
          <p:nvPr/>
        </p:nvSpPr>
        <p:spPr>
          <a:xfrm>
            <a:off x="6086567" y="6115501"/>
            <a:ext cx="1120885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1"/>
          <p:cNvSpPr/>
          <p:nvPr/>
        </p:nvSpPr>
        <p:spPr>
          <a:xfrm>
            <a:off x="6875472" y="6453143"/>
            <a:ext cx="611178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6" name="Google Shape;276;p31"/>
          <p:cNvGrpSpPr/>
          <p:nvPr/>
        </p:nvGrpSpPr>
        <p:grpSpPr>
          <a:xfrm>
            <a:off x="3802856" y="1990973"/>
            <a:ext cx="4858941" cy="3931741"/>
            <a:chOff x="0" y="292348"/>
            <a:chExt cx="4858941" cy="3931741"/>
          </a:xfrm>
        </p:grpSpPr>
        <p:sp>
          <p:nvSpPr>
            <p:cNvPr id="277" name="Google Shape;277;p31"/>
            <p:cNvSpPr/>
            <p:nvPr/>
          </p:nvSpPr>
          <p:spPr>
            <a:xfrm>
              <a:off x="0" y="292348"/>
              <a:ext cx="4858941" cy="1926990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1"/>
            <p:cNvSpPr txBox="1"/>
            <p:nvPr/>
          </p:nvSpPr>
          <p:spPr>
            <a:xfrm>
              <a:off x="94068" y="386416"/>
              <a:ext cx="4670805" cy="17388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None/>
              </a:pPr>
              <a:r>
                <a:rPr lang="pt-BR" sz="2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 questão é, se ele compreende bem a civilização asteca, por que isso não é suficiente para que evite destruí-la?</a:t>
              </a:r>
              <a:endParaRPr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0" y="2297099"/>
              <a:ext cx="4858941" cy="1926990"/>
            </a:xfrm>
            <a:prstGeom prst="roundRect">
              <a:avLst>
                <a:gd fmla="val 16667" name="adj"/>
              </a:avLst>
            </a:prstGeom>
            <a:solidFill>
              <a:srgbClr val="6FAB4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1"/>
            <p:cNvSpPr txBox="1"/>
            <p:nvPr/>
          </p:nvSpPr>
          <p:spPr>
            <a:xfrm>
              <a:off x="94068" y="2391167"/>
              <a:ext cx="4670805" cy="17388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None/>
              </a:pPr>
              <a:r>
                <a:rPr lang="pt-BR" sz="2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 resposta a esta questão é a que vincula este momento da história com o trajeto de toda a Modernidade </a:t>
              </a:r>
              <a:endParaRPr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2"/>
          <p:cNvSpPr txBox="1"/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b="1" lang="pt-BR" sz="4700"/>
              <a:t>Como avalia os indígenas?</a:t>
            </a:r>
            <a:endParaRPr/>
          </a:p>
        </p:txBody>
      </p:sp>
      <p:grpSp>
        <p:nvGrpSpPr>
          <p:cNvPr id="287" name="Google Shape;287;p32"/>
          <p:cNvGrpSpPr/>
          <p:nvPr/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288" name="Google Shape;288;p32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32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0" name="Google Shape;290;p32"/>
          <p:cNvSpPr/>
          <p:nvPr/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2"/>
          <p:cNvSpPr txBox="1"/>
          <p:nvPr>
            <p:ph idx="1" type="body"/>
          </p:nvPr>
        </p:nvSpPr>
        <p:spPr>
          <a:xfrm>
            <a:off x="595245" y="2599509"/>
            <a:ext cx="7607751" cy="34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BR" sz="1900"/>
              <a:t>Cortez tem um interesse pelos mexicanos somente no que tange à rentabilidade que poderiam prover aos espanhóis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BR" sz="1900"/>
              <a:t>na melhor das hipóteses, os autores espanhóis falam bem </a:t>
            </a:r>
            <a:r>
              <a:rPr i="1" lang="pt-BR" sz="1900"/>
              <a:t>dos</a:t>
            </a:r>
            <a:r>
              <a:rPr lang="pt-BR" sz="1900"/>
              <a:t> índios; mas, salvo exceção, nunca falam </a:t>
            </a:r>
            <a:r>
              <a:rPr i="1" lang="pt-BR" sz="1900"/>
              <a:t>aos</a:t>
            </a:r>
            <a:r>
              <a:rPr lang="pt-BR" sz="1900"/>
              <a:t> índios.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pt-BR" sz="1900"/>
              <a:t>Ora, é falando ao outro (não dando-lhes ordens, mas dialogando com ele), e somente então, que reconheço  nele uma qualidade de </a:t>
            </a:r>
            <a:r>
              <a:rPr i="1" lang="pt-BR" sz="1900"/>
              <a:t>sujeito</a:t>
            </a:r>
            <a:r>
              <a:rPr lang="pt-BR" sz="1900"/>
              <a:t>, comparável ao que eu mesmo sou.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b="1" lang="pt-BR" sz="1900"/>
              <a:t>se a compreensão não for acompanhada de um reconhecimento pleno do outro como sujeito, então, essa compreensão corre o risco de ser utilizada com vistas às exploração, ao ‘tomar’. O saber será subordinado ao poder</a:t>
            </a:r>
            <a:endParaRPr/>
          </a:p>
          <a:p>
            <a:pPr indent="-508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3"/>
          <p:cNvSpPr txBox="1"/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b="1" lang="pt-BR" sz="4700"/>
              <a:t>Por que destruir?</a:t>
            </a:r>
            <a:endParaRPr/>
          </a:p>
        </p:txBody>
      </p:sp>
      <p:grpSp>
        <p:nvGrpSpPr>
          <p:cNvPr id="298" name="Google Shape;298;p33"/>
          <p:cNvGrpSpPr/>
          <p:nvPr/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299" name="Google Shape;299;p33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3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1" name="Google Shape;301;p33"/>
          <p:cNvSpPr/>
          <p:nvPr/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3"/>
          <p:cNvSpPr txBox="1"/>
          <p:nvPr>
            <p:ph idx="1" type="body"/>
          </p:nvPr>
        </p:nvSpPr>
        <p:spPr>
          <a:xfrm>
            <a:off x="595245" y="2599509"/>
            <a:ext cx="7607751" cy="34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E necessário que a exploração e a dominação seja sempre acompanhada da destruição?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Quijano responde que sim: A vasta e plural história de identidades e memórias (seus nomes mais famosos, maias, astecas, incas, são conhecidos por todos) do mundo conquistado foi deliberadamente destruída e sobre toda a população sobrevivente foi imposta uma única identidade, racial, colonial e derrogatória, “índios”.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Todorov afirma que este período da história é o que melhor exemplifica a palavra genocídio. De 25 milhões de indígenas antes da conquista, sobraram um milhão no território mexicano.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As formas de destruição foram muitas: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assassinato direto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 maus-tratos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doenças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b="1" lang="pt-BR" sz="4300"/>
              <a:t>Como lidar com a diversidade?</a:t>
            </a:r>
            <a:endParaRPr/>
          </a:p>
        </p:txBody>
      </p:sp>
      <p:grpSp>
        <p:nvGrpSpPr>
          <p:cNvPr id="106" name="Google Shape;106;p16"/>
          <p:cNvGrpSpPr/>
          <p:nvPr/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07" name="Google Shape;107;p16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16"/>
          <p:cNvSpPr/>
          <p:nvPr/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595245" y="2599509"/>
            <a:ext cx="7607751" cy="34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778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Diversidade de ideias</a:t>
            </a:r>
            <a:endParaRPr/>
          </a:p>
          <a:p>
            <a:pPr indent="-1778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Diversidade de culturas</a:t>
            </a:r>
            <a:endParaRPr/>
          </a:p>
          <a:p>
            <a:pPr indent="-1778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Diversidade de povos</a:t>
            </a:r>
            <a:endParaRPr/>
          </a:p>
          <a:p>
            <a:pPr indent="-1778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A diversidade e as diferenças existem, a igualdade é uma ficção, uma construção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/>
          <p:nvPr/>
        </p:nvSpPr>
        <p:spPr>
          <a:xfrm>
            <a:off x="0" y="0"/>
            <a:ext cx="452394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4"/>
          <p:cNvSpPr txBox="1"/>
          <p:nvPr>
            <p:ph type="title"/>
          </p:nvPr>
        </p:nvSpPr>
        <p:spPr>
          <a:xfrm>
            <a:off x="389658" y="621792"/>
            <a:ext cx="3886128" cy="5504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</a:pPr>
            <a:r>
              <a:rPr b="1" lang="pt-BR" sz="4200">
                <a:solidFill>
                  <a:schemeClr val="lt1"/>
                </a:solidFill>
              </a:rPr>
              <a:t>Quais as razões que os levam a destruir?</a:t>
            </a:r>
            <a:r>
              <a:rPr lang="pt-BR" sz="4200">
                <a:solidFill>
                  <a:schemeClr val="lt1"/>
                </a:solidFill>
              </a:rPr>
              <a:t> </a:t>
            </a:r>
            <a:endParaRPr/>
          </a:p>
        </p:txBody>
      </p:sp>
      <p:grpSp>
        <p:nvGrpSpPr>
          <p:cNvPr id="309" name="Google Shape;309;p34"/>
          <p:cNvGrpSpPr/>
          <p:nvPr/>
        </p:nvGrpSpPr>
        <p:grpSpPr>
          <a:xfrm>
            <a:off x="4866531" y="659735"/>
            <a:ext cx="3943350" cy="5428801"/>
            <a:chOff x="0" y="37943"/>
            <a:chExt cx="3943350" cy="5428801"/>
          </a:xfrm>
        </p:grpSpPr>
        <p:sp>
          <p:nvSpPr>
            <p:cNvPr id="310" name="Google Shape;310;p34"/>
            <p:cNvSpPr/>
            <p:nvPr/>
          </p:nvSpPr>
          <p:spPr>
            <a:xfrm>
              <a:off x="0" y="37943"/>
              <a:ext cx="3943350" cy="2676960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4"/>
            <p:cNvSpPr txBox="1"/>
            <p:nvPr/>
          </p:nvSpPr>
          <p:spPr>
            <a:xfrm>
              <a:off x="130678" y="168621"/>
              <a:ext cx="3681994" cy="2415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pt-BR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desejo de enriquecer rápido e muito levando a ausência de cuidados com o outro, torturas, castigos, excesso de trabalho</a:t>
              </a: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0" y="2789784"/>
              <a:ext cx="3943350" cy="2676960"/>
            </a:xfrm>
            <a:prstGeom prst="roundRect">
              <a:avLst>
                <a:gd fmla="val 16667" name="adj"/>
              </a:avLst>
            </a:prstGeom>
            <a:solidFill>
              <a:srgbClr val="6FAB4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4"/>
            <p:cNvSpPr txBox="1"/>
            <p:nvPr/>
          </p:nvSpPr>
          <p:spPr>
            <a:xfrm>
              <a:off x="130678" y="2920462"/>
              <a:ext cx="3681994" cy="2415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pt-BR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 pulsão de domínio, pulsão de morte associada à crueldade que faria parte da natureza humana.</a:t>
              </a: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9" name="Google Shape;319;p35"/>
          <p:cNvGrpSpPr/>
          <p:nvPr/>
        </p:nvGrpSpPr>
        <p:grpSpPr>
          <a:xfrm>
            <a:off x="55725" y="2385102"/>
            <a:ext cx="430568" cy="2087796"/>
            <a:chOff x="209668" y="2857422"/>
            <a:chExt cx="463662" cy="2087796"/>
          </a:xfrm>
        </p:grpSpPr>
        <p:sp>
          <p:nvSpPr>
            <p:cNvPr id="320" name="Google Shape;320;p35"/>
            <p:cNvSpPr/>
            <p:nvPr/>
          </p:nvSpPr>
          <p:spPr>
            <a:xfrm rot="10800000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1" name="Google Shape;321;p35"/>
            <p:cNvCxnSpPr/>
            <p:nvPr/>
          </p:nvCxnSpPr>
          <p:spPr>
            <a:xfrm flipH="1">
              <a:off x="209668" y="2857423"/>
              <a:ext cx="1" cy="2087795"/>
            </a:xfrm>
            <a:prstGeom prst="straightConnector1">
              <a:avLst/>
            </a:prstGeom>
            <a:noFill/>
            <a:ln cap="flat" cmpd="sng" w="1778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22" name="Google Shape;322;p35"/>
          <p:cNvSpPr/>
          <p:nvPr/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5"/>
          <p:cNvSpPr/>
          <p:nvPr/>
        </p:nvSpPr>
        <p:spPr>
          <a:xfrm>
            <a:off x="434646" y="631767"/>
            <a:ext cx="8333796" cy="575240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5"/>
          <p:cNvSpPr txBox="1"/>
          <p:nvPr>
            <p:ph type="title"/>
          </p:nvPr>
        </p:nvSpPr>
        <p:spPr>
          <a:xfrm>
            <a:off x="865213" y="1239927"/>
            <a:ext cx="3006440" cy="4680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1" lang="pt-BR" sz="4500"/>
              <a:t>Dois paradigmas para a análise da América</a:t>
            </a:r>
            <a:endParaRPr/>
          </a:p>
        </p:txBody>
      </p:sp>
      <p:sp>
        <p:nvSpPr>
          <p:cNvPr id="325" name="Google Shape;325;p35"/>
          <p:cNvSpPr txBox="1"/>
          <p:nvPr>
            <p:ph idx="1" type="body"/>
          </p:nvPr>
        </p:nvSpPr>
        <p:spPr>
          <a:xfrm>
            <a:off x="4718942" y="1239927"/>
            <a:ext cx="3728868" cy="4680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pt-BR" sz="1600"/>
              <a:t>SOCIEDADES DE SACRIFÍCIO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pt-BR" sz="1600"/>
              <a:t>	</a:t>
            </a:r>
            <a:r>
              <a:rPr lang="pt-BR" sz="1600"/>
              <a:t>assassinato religioso, em nome da ideologia oficial e em público com reconhecimento da vítima do sacrifício e de seus valores. A identidade do sacrificado é determinada por regras estritas. O sacrifício de guerreiros valorosos é mais apreciado do que o do joão-ninguém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pt-BR" sz="1600"/>
              <a:t>SOCIEDADES DE MASSACRE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pt-BR" sz="1600"/>
              <a:t>	</a:t>
            </a:r>
            <a:r>
              <a:rPr lang="pt-BR" sz="1600"/>
              <a:t>O massacre está ligado às guerras coloniais, feitas longe da metrópole, onde as leis não são respeitadas. Quanto  mais longínquos e estrangeiros forem os massacrados, melhor: são exterminados sem remorsos, mais ou menos assimilados aos animais. A identidade e o massacre são ocultados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6"/>
          <p:cNvSpPr txBox="1"/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b="1" lang="pt-BR" sz="4300"/>
              <a:t>No massacre tudo é permitido</a:t>
            </a:r>
            <a:endParaRPr/>
          </a:p>
        </p:txBody>
      </p:sp>
      <p:grpSp>
        <p:nvGrpSpPr>
          <p:cNvPr id="332" name="Google Shape;332;p36"/>
          <p:cNvGrpSpPr/>
          <p:nvPr/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333" name="Google Shape;333;p36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36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5" name="Google Shape;335;p36"/>
          <p:cNvSpPr/>
          <p:nvPr/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6"/>
          <p:cNvSpPr txBox="1"/>
          <p:nvPr>
            <p:ph idx="1" type="body"/>
          </p:nvPr>
        </p:nvSpPr>
        <p:spPr>
          <a:xfrm>
            <a:off x="595245" y="2599509"/>
            <a:ext cx="7607751" cy="34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🠶"/>
            </a:pPr>
            <a:r>
              <a:rPr lang="pt-BR"/>
              <a:t>Mas, para que ele seja possível é preciso uma premissa essencial:  a de que o outro é inferior e está a meio caminho entre o humano e o animal.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🠶"/>
            </a:pPr>
            <a:r>
              <a:rPr lang="pt-BR"/>
              <a:t>Não é possível haver massacre se partimos do pressuposto de que estamos massacrando aqueles que são iguais a nós mesmos.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🠶"/>
            </a:pPr>
            <a:r>
              <a:rPr lang="pt-BR"/>
              <a:t>►Exemplos de massacre p. 202 e 203.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7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2" name="Google Shape;342;p37"/>
          <p:cNvGrpSpPr/>
          <p:nvPr/>
        </p:nvGrpSpPr>
        <p:grpSpPr>
          <a:xfrm>
            <a:off x="0" y="1216597"/>
            <a:ext cx="548639" cy="673460"/>
            <a:chOff x="3940602" y="308034"/>
            <a:chExt cx="2116791" cy="3428999"/>
          </a:xfrm>
        </p:grpSpPr>
        <p:sp>
          <p:nvSpPr>
            <p:cNvPr id="343" name="Google Shape;343;p37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7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6" name="Google Shape;346;p37"/>
          <p:cNvSpPr/>
          <p:nvPr/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7"/>
          <p:cNvSpPr txBox="1"/>
          <p:nvPr>
            <p:ph type="title"/>
          </p:nvPr>
        </p:nvSpPr>
        <p:spPr>
          <a:xfrm>
            <a:off x="782723" y="809898"/>
            <a:ext cx="7457037" cy="155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b="1" lang="pt-BR" sz="4200"/>
              <a:t>Teorias e doutrinas da desigualdade no século XVI</a:t>
            </a:r>
            <a:endParaRPr/>
          </a:p>
        </p:txBody>
      </p:sp>
      <p:sp>
        <p:nvSpPr>
          <p:cNvPr id="348" name="Google Shape;348;p37"/>
          <p:cNvSpPr txBox="1"/>
          <p:nvPr>
            <p:ph idx="1" type="body"/>
          </p:nvPr>
        </p:nvSpPr>
        <p:spPr>
          <a:xfrm>
            <a:off x="783771" y="3017522"/>
            <a:ext cx="7455989" cy="31246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🠶"/>
            </a:pPr>
            <a:r>
              <a:rPr lang="pt-BR"/>
              <a:t>O requerimento de 1514 que deveria ser lido a todo povo antes da conquista (p. 212/213)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🠶"/>
            </a:pPr>
            <a:r>
              <a:rPr lang="pt-BR"/>
              <a:t>As teorias de Sepúlveda que vê a diferença entre europeu e indígena, mas para ele estas diferenças são a prova da existência da hierarquia entre os seres e da inferioridade de uns aos outros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🠶"/>
            </a:pPr>
            <a:r>
              <a:rPr lang="pt-BR"/>
              <a:t>Exemplo de desigualdade. P. 218.</a:t>
            </a:r>
            <a:endParaRPr/>
          </a:p>
        </p:txBody>
      </p:sp>
      <p:cxnSp>
        <p:nvCxnSpPr>
          <p:cNvPr id="349" name="Google Shape;349;p37"/>
          <p:cNvCxnSpPr/>
          <p:nvPr/>
        </p:nvCxnSpPr>
        <p:spPr>
          <a:xfrm rot="10800000">
            <a:off x="628650" y="6485313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/>
          <p:nvPr/>
        </p:nvSpPr>
        <p:spPr>
          <a:xfrm>
            <a:off x="0" y="0"/>
            <a:ext cx="9144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8"/>
          <p:cNvSpPr/>
          <p:nvPr/>
        </p:nvSpPr>
        <p:spPr>
          <a:xfrm>
            <a:off x="0" y="4242816"/>
            <a:ext cx="9144000" cy="261518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00b - canibal3" id="356" name="Google Shape;356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00" y="642938"/>
            <a:ext cx="3986213" cy="32750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0a - canibal4p" id="357" name="Google Shape;35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8038" y="642938"/>
            <a:ext cx="3975100" cy="3275013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8"/>
          <p:cNvSpPr txBox="1"/>
          <p:nvPr>
            <p:ph type="title"/>
          </p:nvPr>
        </p:nvSpPr>
        <p:spPr>
          <a:xfrm>
            <a:off x="628650" y="4636802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Canibalismo e nudez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9"/>
          <p:cNvSpPr txBox="1"/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A igualdade que encobre o outro</a:t>
            </a:r>
            <a:endParaRPr sz="4000"/>
          </a:p>
        </p:txBody>
      </p:sp>
      <p:grpSp>
        <p:nvGrpSpPr>
          <p:cNvPr id="365" name="Google Shape;365;p39"/>
          <p:cNvGrpSpPr/>
          <p:nvPr/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366" name="Google Shape;366;p39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39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8" name="Google Shape;368;p39"/>
          <p:cNvSpPr/>
          <p:nvPr/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9"/>
          <p:cNvSpPr txBox="1"/>
          <p:nvPr>
            <p:ph idx="1" type="body"/>
          </p:nvPr>
        </p:nvSpPr>
        <p:spPr>
          <a:xfrm>
            <a:off x="595245" y="2599509"/>
            <a:ext cx="7607751" cy="34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🠶"/>
            </a:pPr>
            <a:r>
              <a:rPr lang="pt-BR"/>
              <a:t>todos somos iguais porque Deus criou o homem a sua imagem e semelhança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🠶"/>
            </a:pPr>
            <a:r>
              <a:rPr lang="pt-BR"/>
              <a:t> ser humano implica em ser cristão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🠶"/>
            </a:pPr>
            <a:r>
              <a:rPr lang="pt-BR"/>
              <a:t>Las Casas descreve os índios como bons selvagens ser perceber que havia diferenças entre eles: são descritos como sem maldade, tranquilos, de natureza meiga e pacífica o que revela, também, o desconhecimento dos que eram os índios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🠶"/>
            </a:pPr>
            <a:r>
              <a:rPr lang="pt-BR"/>
              <a:t>Las Casas ama os índios, mas não os conhece e quer que sejam assimilados e colonizados  pelos cristãos/padres e não pelos soldados e outros.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40"/>
          <p:cNvSpPr txBox="1"/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b="1" lang="pt-BR" sz="4700"/>
              <a:t>As máscaras do já sabido</a:t>
            </a:r>
            <a:endParaRPr/>
          </a:p>
        </p:txBody>
      </p:sp>
      <p:grpSp>
        <p:nvGrpSpPr>
          <p:cNvPr id="376" name="Google Shape;376;p40"/>
          <p:cNvGrpSpPr/>
          <p:nvPr/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377" name="Google Shape;377;p40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40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9" name="Google Shape;379;p40"/>
          <p:cNvSpPr/>
          <p:nvPr/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40"/>
          <p:cNvSpPr txBox="1"/>
          <p:nvPr>
            <p:ph idx="1" type="body"/>
          </p:nvPr>
        </p:nvSpPr>
        <p:spPr>
          <a:xfrm>
            <a:off x="595245" y="2599509"/>
            <a:ext cx="7607751" cy="34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🠶"/>
            </a:pPr>
            <a:r>
              <a:rPr lang="pt-BR" sz="1900"/>
              <a:t>A conclusão de Todorov é que: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🠶"/>
            </a:pPr>
            <a:r>
              <a:rPr lang="pt-BR" sz="1900"/>
              <a:t>Las Casas ama os índios, mas não os conhece (ama porque é cristão).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🠶"/>
            </a:pPr>
            <a:r>
              <a:rPr lang="pt-BR" sz="1900"/>
              <a:t>Cortez os conhece, mas não se importa com eles a não ser por seu caráter de enriquecimento.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🠶"/>
            </a:pPr>
            <a:r>
              <a:rPr lang="pt-BR" sz="1900"/>
              <a:t>Colombo não conhece, e não gosta e não se identifica.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🠶"/>
            </a:pPr>
            <a:r>
              <a:rPr lang="pt-BR" sz="1900"/>
              <a:t>O que se percebe é que em nenhum destes casos, o outro é visto. O novo (a América e seus habitantes) é ocultada  “nas máscaras do já sabido”, segundo Adauto Novaes.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🠶"/>
            </a:pPr>
            <a:r>
              <a:rPr lang="pt-BR" sz="1900"/>
              <a:t>A premissa é que “antes de dominar é preciso estar informado” (p. 255).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1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41"/>
          <p:cNvSpPr txBox="1"/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b="1" lang="pt-BR" sz="4300"/>
              <a:t>Considerações finais - Todorov</a:t>
            </a:r>
            <a:endParaRPr/>
          </a:p>
        </p:txBody>
      </p:sp>
      <p:grpSp>
        <p:nvGrpSpPr>
          <p:cNvPr id="387" name="Google Shape;387;p41"/>
          <p:cNvGrpSpPr/>
          <p:nvPr/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388" name="Google Shape;388;p41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41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0" name="Google Shape;390;p41"/>
          <p:cNvSpPr/>
          <p:nvPr/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41"/>
          <p:cNvSpPr txBox="1"/>
          <p:nvPr>
            <p:ph idx="1" type="body"/>
          </p:nvPr>
        </p:nvSpPr>
        <p:spPr>
          <a:xfrm>
            <a:off x="595245" y="2599509"/>
            <a:ext cx="7607751" cy="34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🠶"/>
            </a:pPr>
            <a:r>
              <a:rPr lang="pt-BR"/>
              <a:t>Desde aquela época (séc. XVI), e durante quase trezentos e cinqüenta anos, a Europa ocidental tem-se esforçado em assimilar o outro, em fazer desaparecer a alteridade exterior, e em grande parte conseguiu fazê-lo. Seu modo de vida e seus valores se espalharam por todo o mundo. Como queria Colombo, os colonizados adotaram nossos costumes e se vestiram. (p. 361).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2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42"/>
          <p:cNvSpPr txBox="1"/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b="1" lang="pt-BR" sz="4700"/>
              <a:t>Direitos humanos nasce</a:t>
            </a:r>
            <a:endParaRPr/>
          </a:p>
        </p:txBody>
      </p:sp>
      <p:grpSp>
        <p:nvGrpSpPr>
          <p:cNvPr id="398" name="Google Shape;398;p42"/>
          <p:cNvGrpSpPr/>
          <p:nvPr/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399" name="Google Shape;399;p42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42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1" name="Google Shape;401;p42"/>
          <p:cNvSpPr/>
          <p:nvPr/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2"/>
          <p:cNvSpPr txBox="1"/>
          <p:nvPr>
            <p:ph idx="1" type="body"/>
          </p:nvPr>
        </p:nvSpPr>
        <p:spPr>
          <a:xfrm>
            <a:off x="595245" y="2599509"/>
            <a:ext cx="7607751" cy="34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/>
              <a:t>Os direitos humanos nascem como modos de compreensão e proteção desta diversidade que, nas Américas, foram sacrificadas e oprimidas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/>
              <a:t>Como direito dos povos indígenas e contra a sua escravização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/>
              <a:t>Como luta contra a escravização dos africanos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/>
              <a:t>Como dignidade da pessoa humana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/>
              <a:t>Em vários momentos e em diferentes modos que se lutou para assegurar e proteger que quem era diferente não fosse oprimidos, desumazanido, destruído e massacrado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/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A cultura ocidental e o outro/alteridade</a:t>
            </a:r>
            <a:endParaRPr b="1" sz="4000"/>
          </a:p>
        </p:txBody>
      </p:sp>
      <p:grpSp>
        <p:nvGrpSpPr>
          <p:cNvPr id="117" name="Google Shape;117;p17"/>
          <p:cNvGrpSpPr/>
          <p:nvPr/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8" name="Google Shape;118;p17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7"/>
          <p:cNvSpPr/>
          <p:nvPr/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595245" y="2599509"/>
            <a:ext cx="7607751" cy="34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/>
              <a:t>A cultura ocidental criou teorias em torno da ideia de que o outro (o diferente) pode/deve ser: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 sz="2100"/>
              <a:t>assustador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 sz="2100"/>
              <a:t>gerador de desarmonia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 sz="2100"/>
              <a:t>inferior</a:t>
            </a:r>
            <a:endParaRPr/>
          </a:p>
          <a:p>
            <a:pPr indent="-3810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366891" y="1119031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 txBox="1"/>
          <p:nvPr>
            <p:ph type="title"/>
          </p:nvPr>
        </p:nvSpPr>
        <p:spPr>
          <a:xfrm>
            <a:off x="878305" y="1396686"/>
            <a:ext cx="2430380" cy="4064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None/>
            </a:pPr>
            <a:r>
              <a:rPr b="1" lang="pt-BR">
                <a:solidFill>
                  <a:srgbClr val="FFFFFF"/>
                </a:solidFill>
              </a:rPr>
              <a:t>Diferença igual a desarmonia?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29" name="Google Shape;129;p18"/>
          <p:cNvSpPr/>
          <p:nvPr/>
        </p:nvSpPr>
        <p:spPr>
          <a:xfrm rot="-1790889">
            <a:off x="6512790" y="941148"/>
            <a:ext cx="2240924" cy="2987899"/>
          </a:xfrm>
          <a:prstGeom prst="arc">
            <a:avLst>
              <a:gd fmla="val 15817365" name="adj1"/>
              <a:gd fmla="val 178138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682536" y="4780992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4027614" y="1526033"/>
            <a:ext cx="4152298" cy="3935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/>
              <a:t>A teoria psicanalítica nos diz que sentimos o diferente como aquele que causa desarmonia e inventamos formas psíquicas de lidar com esta diferença assustadora. Inventamos o exótico, criamos estigmas...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/>
          <p:nvPr/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628650" y="365125"/>
            <a:ext cx="416886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pt-BR"/>
              <a:t>O que são estigmas?</a:t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7656521" y="1"/>
            <a:ext cx="851299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628650" y="1825625"/>
            <a:ext cx="416886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🠶"/>
            </a:pPr>
            <a:r>
              <a:rPr lang="pt-BR"/>
              <a:t>Link &amp; Phelan afirmam que: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🠶"/>
            </a:pPr>
            <a:r>
              <a:rPr lang="pt-BR"/>
              <a:t>-  “estigma existe quando elementos de rotulação, estereotipização, separação, perda de status e discriminação ocorrem simultaneamente em uma situação de poder que permite tais componentes acontecerem”.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🠶"/>
            </a:pPr>
            <a:r>
              <a:rPr lang="pt-BR"/>
              <a:t>- o estigma é estabelecido e perpetuado socialmente, na história e pela cultura.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cap="flat" cmpd="sng" w="1270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9"/>
          <p:cNvSpPr/>
          <p:nvPr/>
        </p:nvSpPr>
        <p:spPr>
          <a:xfrm rot="-5400000">
            <a:off x="6385863" y="1516981"/>
            <a:ext cx="2387600" cy="1790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5115982" y="0"/>
            <a:ext cx="1736438" cy="1550992"/>
          </a:xfrm>
          <a:custGeom>
            <a:rect b="b" l="l" r="r" t="t"/>
            <a:pathLst>
              <a:path extrusionOk="0" h="1550992" w="2315251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19"/>
          <p:cNvCxnSpPr/>
          <p:nvPr/>
        </p:nvCxnSpPr>
        <p:spPr>
          <a:xfrm>
            <a:off x="8793478" y="1331572"/>
            <a:ext cx="0" cy="1597708"/>
          </a:xfrm>
          <a:prstGeom prst="straightConnector1">
            <a:avLst/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44" name="Google Shape;144;p19"/>
          <p:cNvSpPr/>
          <p:nvPr/>
        </p:nvSpPr>
        <p:spPr>
          <a:xfrm>
            <a:off x="8254162" y="4112081"/>
            <a:ext cx="889838" cy="1771650"/>
          </a:xfrm>
          <a:custGeom>
            <a:rect b="b" l="l" r="r" t="t"/>
            <a:pathLst>
              <a:path extrusionOk="0" h="1771650" w="1186451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9"/>
          <p:cNvSpPr/>
          <p:nvPr/>
        </p:nvSpPr>
        <p:spPr>
          <a:xfrm rot="-607105">
            <a:off x="4565205" y="4145122"/>
            <a:ext cx="3062574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5115982" y="4962670"/>
            <a:ext cx="1982514" cy="1895331"/>
          </a:xfrm>
          <a:custGeom>
            <a:rect b="b" l="l" r="r" t="t"/>
            <a:pathLst>
              <a:path extrusionOk="0" h="1895331" w="2643352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0"/>
          <p:cNvSpPr txBox="1"/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b="1" lang="pt-BR" sz="4700"/>
              <a:t>Rotulação</a:t>
            </a:r>
            <a:endParaRPr/>
          </a:p>
        </p:txBody>
      </p:sp>
      <p:grpSp>
        <p:nvGrpSpPr>
          <p:cNvPr id="153" name="Google Shape;153;p20"/>
          <p:cNvGrpSpPr/>
          <p:nvPr/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54" name="Google Shape;154;p20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20"/>
          <p:cNvSpPr/>
          <p:nvPr/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595245" y="2599509"/>
            <a:ext cx="7607751" cy="34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🠶"/>
            </a:pPr>
            <a:r>
              <a:rPr lang="pt-BR" sz="1600"/>
              <a:t>Rotulação é o processo social de eleger uma determinada característica e aplicá-la a alguém, não indicando, necessariamente, que este indivíduo a possua.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🠶"/>
            </a:pPr>
            <a:r>
              <a:rPr lang="pt-BR" sz="1600"/>
              <a:t>E é a partir dos rótulos empregados às pessoas estigmatizadas que os estereótipos são criados, gerando, assim, o processo de estereotipização.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🠶"/>
            </a:pPr>
            <a:r>
              <a:rPr lang="pt-BR" sz="1600"/>
              <a:t>“o rótulo liga uma pessoa a um conjunto de características desagradáveis que formam o estereótipo”.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🠶"/>
            </a:pPr>
            <a:r>
              <a:rPr lang="pt-BR" sz="1600"/>
              <a:t> Os rótulos sociais propiciam a existência e uma separação delimitada de dois grupos: nós e eles.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🠶"/>
            </a:pPr>
            <a:r>
              <a:rPr lang="pt-BR" sz="1600"/>
              <a:t>O “nós” se caracteriza por todos os valores que constroem a visão de um ser humano “normal” expressada pela ideologia dominante da sociedade.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🠶"/>
            </a:pPr>
            <a:r>
              <a:rPr lang="pt-BR" sz="1600"/>
              <a:t>O “eles” é caracterizado pelas pessoas que são diferentes do “nós”, e, portanto, são as rotuladas negativamente. Goffman denominou tais grupos de “normais” e “estigmatizados”. </a:t>
            </a:r>
            <a:endParaRPr/>
          </a:p>
          <a:p>
            <a:pPr indent="-698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6950931" y="2023110"/>
            <a:ext cx="1852218" cy="2846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b="1" lang="pt-B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Estereótipos em torno das pessoas das periferias</a:t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 rot="-5400000">
            <a:off x="2361045" y="245695"/>
            <a:ext cx="1715478" cy="64375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226563" y="664308"/>
            <a:ext cx="6061974" cy="560034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la de celular com foto de homem de terno e gravata&#10;&#10;Descrição gerada automaticamente" id="166" name="Google Shape;166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928" y="1488728"/>
            <a:ext cx="5706228" cy="395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/>
          <p:nvPr/>
        </p:nvSpPr>
        <p:spPr>
          <a:xfrm rot="5400000">
            <a:off x="5747951" y="3411145"/>
            <a:ext cx="1719072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7139352" y="5486400"/>
            <a:ext cx="2004648" cy="1371600"/>
          </a:xfrm>
          <a:custGeom>
            <a:rect b="b" l="l" r="r" t="t"/>
            <a:pathLst>
              <a:path extrusionOk="0" h="1371600" w="2672863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3413" y="520749"/>
            <a:ext cx="2807787" cy="5643794"/>
          </a:xfrm>
          <a:custGeom>
            <a:rect b="b" l="l" r="r" t="t"/>
            <a:pathLst>
              <a:path extrusionOk="0" h="5643794" w="4777381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5" name="Google Shape;175;p22"/>
          <p:cNvSpPr/>
          <p:nvPr/>
        </p:nvSpPr>
        <p:spPr>
          <a:xfrm>
            <a:off x="3451537" y="650160"/>
            <a:ext cx="2240924" cy="2987899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628650" y="479493"/>
            <a:ext cx="39433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pt-BR"/>
              <a:t>Ocidente e alteridade</a:t>
            </a:r>
            <a:br>
              <a:rPr b="1" lang="pt-BR"/>
            </a:br>
            <a:endParaRPr b="1"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628650" y="1984443"/>
            <a:ext cx="3943350" cy="41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🠶"/>
            </a:pPr>
            <a:r>
              <a:rPr lang="pt-BR"/>
              <a:t>A história é marcada por essa relação com o outro/diferente de nós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🠶"/>
            </a:pPr>
            <a:r>
              <a:rPr lang="pt-BR"/>
              <a:t>Na Grécia clássica havia: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🠶"/>
            </a:pPr>
            <a:r>
              <a:rPr lang="pt-BR"/>
              <a:t>A idéia de que os bárbaros não tinham linguagem nem cultura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🠶"/>
            </a:pPr>
            <a:r>
              <a:rPr lang="pt-BR"/>
              <a:t>A metáfora do corpo saudável, belo como sinônimo de harmonia e a imitação da beleza do universo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415812" y="4218905"/>
            <a:ext cx="8375585" cy="208931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EDED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C5C2C2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3"/>
          <p:cNvSpPr txBox="1"/>
          <p:nvPr>
            <p:ph type="title"/>
          </p:nvPr>
        </p:nvSpPr>
        <p:spPr>
          <a:xfrm>
            <a:off x="628650" y="4435052"/>
            <a:ext cx="232029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r>
              <a:rPr b="1" lang="pt-BR" sz="2300"/>
              <a:t>A Idade Média </a:t>
            </a:r>
            <a:endParaRPr/>
          </a:p>
        </p:txBody>
      </p:sp>
      <p:pic>
        <p:nvPicPr>
          <p:cNvPr descr="image009" id="185" name="Google Shape;185;p23"/>
          <p:cNvPicPr preferRelativeResize="0"/>
          <p:nvPr/>
        </p:nvPicPr>
        <p:blipFill rotWithShape="1">
          <a:blip r:embed="rId3">
            <a:alphaModFix/>
          </a:blip>
          <a:srcRect b="-3" l="15333" r="11035" t="0"/>
          <a:stretch/>
        </p:blipFill>
        <p:spPr>
          <a:xfrm>
            <a:off x="20" y="-6"/>
            <a:ext cx="2948920" cy="40050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011" id="186" name="Google Shape;186;p23"/>
          <p:cNvPicPr preferRelativeResize="0"/>
          <p:nvPr/>
        </p:nvPicPr>
        <p:blipFill rotWithShape="1">
          <a:blip r:embed="rId4">
            <a:alphaModFix/>
          </a:blip>
          <a:srcRect b="13155" l="0" r="1" t="0"/>
          <a:stretch/>
        </p:blipFill>
        <p:spPr>
          <a:xfrm>
            <a:off x="3097530" y="6"/>
            <a:ext cx="2948940" cy="4005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3"/>
          <p:cNvPicPr preferRelativeResize="0"/>
          <p:nvPr/>
        </p:nvPicPr>
        <p:blipFill rotWithShape="1">
          <a:blip r:embed="rId5">
            <a:alphaModFix/>
          </a:blip>
          <a:srcRect b="7747" l="0" r="-1" t="1900"/>
          <a:stretch/>
        </p:blipFill>
        <p:spPr>
          <a:xfrm>
            <a:off x="6195060" y="-1"/>
            <a:ext cx="2948940" cy="400507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3"/>
          <p:cNvSpPr/>
          <p:nvPr/>
        </p:nvSpPr>
        <p:spPr>
          <a:xfrm>
            <a:off x="367806" y="491151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3"/>
          <p:cNvSpPr/>
          <p:nvPr/>
        </p:nvSpPr>
        <p:spPr>
          <a:xfrm rot="5400000">
            <a:off x="2366010" y="5256704"/>
            <a:ext cx="1463040" cy="13716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3285199" y="4435052"/>
            <a:ext cx="532814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As mulheres eram consideradas bruxas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O martelo das feiticeiras </a:t>
            </a:r>
            <a:endParaRPr sz="16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O medo do diferente era a matriz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pt-BR" sz="1600"/>
              <a:t>	Ver Delumeau: A história do medo no Ocidente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