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8" r:id="rId4"/>
  </p:sldMasterIdLst>
  <p:notesMasterIdLst>
    <p:notesMasterId r:id="rId24"/>
  </p:notesMasterIdLst>
  <p:sldIdLst>
    <p:sldId id="264" r:id="rId5"/>
    <p:sldId id="257" r:id="rId6"/>
    <p:sldId id="265" r:id="rId7"/>
    <p:sldId id="266" r:id="rId8"/>
    <p:sldId id="267" r:id="rId9"/>
    <p:sldId id="32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21" r:id="rId22"/>
    <p:sldId id="259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3AD72-138A-4146-BE3C-742977B69BEC}" v="19" dt="2021-09-13T11:10:45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ulen HT, Thies" userId="63cdb584-bd89-48d3-9e8f-6598d2bff4ab" providerId="ADAL" clId="{D543AD72-138A-4146-BE3C-742977B69BEC}"/>
    <pc:docChg chg="undo redo custSel addSld delSld modSld">
      <pc:chgData name="Keulen HT, Thies" userId="63cdb584-bd89-48d3-9e8f-6598d2bff4ab" providerId="ADAL" clId="{D543AD72-138A-4146-BE3C-742977B69BEC}" dt="2021-09-13T11:11:38.775" v="146" actId="207"/>
      <pc:docMkLst>
        <pc:docMk/>
      </pc:docMkLst>
      <pc:sldChg chg="modSp add del mod">
        <pc:chgData name="Keulen HT, Thies" userId="63cdb584-bd89-48d3-9e8f-6598d2bff4ab" providerId="ADAL" clId="{D543AD72-138A-4146-BE3C-742977B69BEC}" dt="2021-09-13T11:04:11.482" v="121" actId="20577"/>
        <pc:sldMkLst>
          <pc:docMk/>
          <pc:sldMk cId="0" sldId="257"/>
        </pc:sldMkLst>
        <pc:spChg chg="mod">
          <ac:chgData name="Keulen HT, Thies" userId="63cdb584-bd89-48d3-9e8f-6598d2bff4ab" providerId="ADAL" clId="{D543AD72-138A-4146-BE3C-742977B69BEC}" dt="2021-09-07T08:39:19.090" v="5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Keulen HT, Thies" userId="63cdb584-bd89-48d3-9e8f-6598d2bff4ab" providerId="ADAL" clId="{D543AD72-138A-4146-BE3C-742977B69BEC}" dt="2021-09-07T08:39:03.271" v="30" actId="20577"/>
          <ac:spMkLst>
            <pc:docMk/>
            <pc:sldMk cId="0" sldId="257"/>
            <ac:spMk id="19457" creationId="{00000000-0000-0000-0000-000000000000}"/>
          </ac:spMkLst>
        </pc:spChg>
        <pc:spChg chg="mod">
          <ac:chgData name="Keulen HT, Thies" userId="63cdb584-bd89-48d3-9e8f-6598d2bff4ab" providerId="ADAL" clId="{D543AD72-138A-4146-BE3C-742977B69BEC}" dt="2021-09-13T11:04:11.482" v="121" actId="20577"/>
          <ac:spMkLst>
            <pc:docMk/>
            <pc:sldMk cId="0" sldId="257"/>
            <ac:spMk id="28675" creationId="{00000000-0000-0000-0000-000000000000}"/>
          </ac:spMkLst>
        </pc:spChg>
      </pc:sldChg>
      <pc:sldChg chg="add del">
        <pc:chgData name="Keulen HT, Thies" userId="63cdb584-bd89-48d3-9e8f-6598d2bff4ab" providerId="ADAL" clId="{D543AD72-138A-4146-BE3C-742977B69BEC}" dt="2021-09-07T17:46:37.572" v="112"/>
        <pc:sldMkLst>
          <pc:docMk/>
          <pc:sldMk cId="0" sldId="259"/>
        </pc:sldMkLst>
      </pc:sldChg>
      <pc:sldChg chg="modSp add del mod">
        <pc:chgData name="Keulen HT, Thies" userId="63cdb584-bd89-48d3-9e8f-6598d2bff4ab" providerId="ADAL" clId="{D543AD72-138A-4146-BE3C-742977B69BEC}" dt="2021-09-07T08:38:28.564" v="19" actId="20577"/>
        <pc:sldMkLst>
          <pc:docMk/>
          <pc:sldMk cId="0" sldId="264"/>
        </pc:sldMkLst>
        <pc:spChg chg="mod">
          <ac:chgData name="Keulen HT, Thies" userId="63cdb584-bd89-48d3-9e8f-6598d2bff4ab" providerId="ADAL" clId="{D543AD72-138A-4146-BE3C-742977B69BEC}" dt="2021-09-07T08:38:28.564" v="19" actId="20577"/>
          <ac:spMkLst>
            <pc:docMk/>
            <pc:sldMk cId="0" sldId="264"/>
            <ac:spMk id="24579" creationId="{00000000-0000-0000-0000-000000000000}"/>
          </ac:spMkLst>
        </pc:spChg>
      </pc:sldChg>
      <pc:sldChg chg="modSp add del mod">
        <pc:chgData name="Keulen HT, Thies" userId="63cdb584-bd89-48d3-9e8f-6598d2bff4ab" providerId="ADAL" clId="{D543AD72-138A-4146-BE3C-742977B69BEC}" dt="2021-09-07T17:42:09.750" v="60" actId="20577"/>
        <pc:sldMkLst>
          <pc:docMk/>
          <pc:sldMk cId="992843741" sldId="265"/>
        </pc:sldMkLst>
        <pc:spChg chg="mod">
          <ac:chgData name="Keulen HT, Thies" userId="63cdb584-bd89-48d3-9e8f-6598d2bff4ab" providerId="ADAL" clId="{D543AD72-138A-4146-BE3C-742977B69BEC}" dt="2021-09-07T17:42:09.750" v="60" actId="20577"/>
          <ac:spMkLst>
            <pc:docMk/>
            <pc:sldMk cId="992843741" sldId="265"/>
            <ac:spMk id="28675" creationId="{00000000-0000-0000-0000-000000000000}"/>
          </ac:spMkLst>
        </pc:spChg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1407588665" sldId="266"/>
        </pc:sldMkLst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2929840447" sldId="267"/>
        </pc:sldMkLst>
      </pc:sldChg>
      <pc:sldChg chg="modSp add del mod">
        <pc:chgData name="Keulen HT, Thies" userId="63cdb584-bd89-48d3-9e8f-6598d2bff4ab" providerId="ADAL" clId="{D543AD72-138A-4146-BE3C-742977B69BEC}" dt="2021-09-07T17:42:52.492" v="69" actId="20577"/>
        <pc:sldMkLst>
          <pc:docMk/>
          <pc:sldMk cId="2765574926" sldId="268"/>
        </pc:sldMkLst>
        <pc:spChg chg="mod">
          <ac:chgData name="Keulen HT, Thies" userId="63cdb584-bd89-48d3-9e8f-6598d2bff4ab" providerId="ADAL" clId="{D543AD72-138A-4146-BE3C-742977B69BEC}" dt="2021-09-07T17:42:52.492" v="69" actId="20577"/>
          <ac:spMkLst>
            <pc:docMk/>
            <pc:sldMk cId="2765574926" sldId="268"/>
            <ac:spMk id="28675" creationId="{00000000-0000-0000-0000-000000000000}"/>
          </ac:spMkLst>
        </pc:spChg>
      </pc:sldChg>
      <pc:sldChg chg="modSp add del mod">
        <pc:chgData name="Keulen HT, Thies" userId="63cdb584-bd89-48d3-9e8f-6598d2bff4ab" providerId="ADAL" clId="{D543AD72-138A-4146-BE3C-742977B69BEC}" dt="2021-09-07T17:43:10.501" v="72" actId="14100"/>
        <pc:sldMkLst>
          <pc:docMk/>
          <pc:sldMk cId="1230164759" sldId="269"/>
        </pc:sldMkLst>
        <pc:spChg chg="mod">
          <ac:chgData name="Keulen HT, Thies" userId="63cdb584-bd89-48d3-9e8f-6598d2bff4ab" providerId="ADAL" clId="{D543AD72-138A-4146-BE3C-742977B69BEC}" dt="2021-09-07T17:43:07.091" v="71" actId="1076"/>
          <ac:spMkLst>
            <pc:docMk/>
            <pc:sldMk cId="1230164759" sldId="269"/>
            <ac:spMk id="28" creationId="{2D33E14A-7704-4074-A32E-968005A07631}"/>
          </ac:spMkLst>
        </pc:spChg>
        <pc:spChg chg="mod">
          <ac:chgData name="Keulen HT, Thies" userId="63cdb584-bd89-48d3-9e8f-6598d2bff4ab" providerId="ADAL" clId="{D543AD72-138A-4146-BE3C-742977B69BEC}" dt="2021-09-07T17:43:10.501" v="72" actId="14100"/>
          <ac:spMkLst>
            <pc:docMk/>
            <pc:sldMk cId="1230164759" sldId="269"/>
            <ac:spMk id="32" creationId="{10FE0CF0-C087-4A43-A1AD-D9486C51BD20}"/>
          </ac:spMkLst>
        </pc:spChg>
        <pc:cxnChg chg="mod">
          <ac:chgData name="Keulen HT, Thies" userId="63cdb584-bd89-48d3-9e8f-6598d2bff4ab" providerId="ADAL" clId="{D543AD72-138A-4146-BE3C-742977B69BEC}" dt="2021-09-07T17:43:04.757" v="70" actId="1076"/>
          <ac:cxnSpMkLst>
            <pc:docMk/>
            <pc:sldMk cId="1230164759" sldId="269"/>
            <ac:cxnSpMk id="27" creationId="{AF4C19BE-E3D5-4ABA-BF48-049098EB90BB}"/>
          </ac:cxnSpMkLst>
        </pc:cxnChg>
      </pc:sldChg>
      <pc:sldChg chg="modSp add del mod">
        <pc:chgData name="Keulen HT, Thies" userId="63cdb584-bd89-48d3-9e8f-6598d2bff4ab" providerId="ADAL" clId="{D543AD72-138A-4146-BE3C-742977B69BEC}" dt="2021-09-07T08:34:30.183" v="3"/>
        <pc:sldMkLst>
          <pc:docMk/>
          <pc:sldMk cId="2847138948" sldId="270"/>
        </pc:sldMkLst>
        <pc:spChg chg="mod">
          <ac:chgData name="Keulen HT, Thies" userId="63cdb584-bd89-48d3-9e8f-6598d2bff4ab" providerId="ADAL" clId="{D543AD72-138A-4146-BE3C-742977B69BEC}" dt="2021-09-07T08:34:30.183" v="3"/>
          <ac:spMkLst>
            <pc:docMk/>
            <pc:sldMk cId="2847138948" sldId="270"/>
            <ac:spMk id="28675" creationId="{00000000-0000-0000-0000-000000000000}"/>
          </ac:spMkLst>
        </pc:spChg>
      </pc:sldChg>
      <pc:sldChg chg="modSp add del mod">
        <pc:chgData name="Keulen HT, Thies" userId="63cdb584-bd89-48d3-9e8f-6598d2bff4ab" providerId="ADAL" clId="{D543AD72-138A-4146-BE3C-742977B69BEC}" dt="2021-09-07T17:43:43.665" v="73" actId="1076"/>
        <pc:sldMkLst>
          <pc:docMk/>
          <pc:sldMk cId="1900234632" sldId="271"/>
        </pc:sldMkLst>
        <pc:spChg chg="mod">
          <ac:chgData name="Keulen HT, Thies" userId="63cdb584-bd89-48d3-9e8f-6598d2bff4ab" providerId="ADAL" clId="{D543AD72-138A-4146-BE3C-742977B69BEC}" dt="2021-09-07T17:43:43.665" v="73" actId="1076"/>
          <ac:spMkLst>
            <pc:docMk/>
            <pc:sldMk cId="1900234632" sldId="271"/>
            <ac:spMk id="7" creationId="{3CCF859C-F564-4592-BA41-2D0D6729DC4E}"/>
          </ac:spMkLst>
        </pc:spChg>
      </pc:sldChg>
      <pc:sldChg chg="modSp add del mod">
        <pc:chgData name="Keulen HT, Thies" userId="63cdb584-bd89-48d3-9e8f-6598d2bff4ab" providerId="ADAL" clId="{D543AD72-138A-4146-BE3C-742977B69BEC}" dt="2021-09-07T17:44:28.158" v="94" actId="20577"/>
        <pc:sldMkLst>
          <pc:docMk/>
          <pc:sldMk cId="3972711426" sldId="272"/>
        </pc:sldMkLst>
        <pc:spChg chg="mod">
          <ac:chgData name="Keulen HT, Thies" userId="63cdb584-bd89-48d3-9e8f-6598d2bff4ab" providerId="ADAL" clId="{D543AD72-138A-4146-BE3C-742977B69BEC}" dt="2021-09-07T17:44:28.158" v="94" actId="20577"/>
          <ac:spMkLst>
            <pc:docMk/>
            <pc:sldMk cId="3972711426" sldId="272"/>
            <ac:spMk id="19457" creationId="{00000000-0000-0000-0000-000000000000}"/>
          </ac:spMkLst>
        </pc:spChg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2317025581" sldId="273"/>
        </pc:sldMkLst>
      </pc:sldChg>
      <pc:sldChg chg="modSp add del modAnim">
        <pc:chgData name="Keulen HT, Thies" userId="63cdb584-bd89-48d3-9e8f-6598d2bff4ab" providerId="ADAL" clId="{D543AD72-138A-4146-BE3C-742977B69BEC}" dt="2021-09-07T17:45:30.596" v="99" actId="1076"/>
        <pc:sldMkLst>
          <pc:docMk/>
          <pc:sldMk cId="3305665581" sldId="274"/>
        </pc:sldMkLst>
        <pc:spChg chg="mod">
          <ac:chgData name="Keulen HT, Thies" userId="63cdb584-bd89-48d3-9e8f-6598d2bff4ab" providerId="ADAL" clId="{D543AD72-138A-4146-BE3C-742977B69BEC}" dt="2021-09-07T17:45:30.596" v="99" actId="1076"/>
          <ac:spMkLst>
            <pc:docMk/>
            <pc:sldMk cId="3305665581" sldId="274"/>
            <ac:spMk id="9" creationId="{8ADE1D0E-0515-4E1A-AA1F-38D8E838D589}"/>
          </ac:spMkLst>
        </pc:spChg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4270026314" sldId="275"/>
        </pc:sldMkLst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3889236625" sldId="276"/>
        </pc:sldMkLst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1168994334" sldId="277"/>
        </pc:sldMkLst>
      </pc:sldChg>
      <pc:sldChg chg="add del">
        <pc:chgData name="Keulen HT, Thies" userId="63cdb584-bd89-48d3-9e8f-6598d2bff4ab" providerId="ADAL" clId="{D543AD72-138A-4146-BE3C-742977B69BEC}" dt="2021-09-07T08:34:30.183" v="3"/>
        <pc:sldMkLst>
          <pc:docMk/>
          <pc:sldMk cId="568671709" sldId="278"/>
        </pc:sldMkLst>
      </pc:sldChg>
      <pc:sldChg chg="modSp add mod">
        <pc:chgData name="Keulen HT, Thies" userId="63cdb584-bd89-48d3-9e8f-6598d2bff4ab" providerId="ADAL" clId="{D543AD72-138A-4146-BE3C-742977B69BEC}" dt="2021-09-07T17:46:21.167" v="109" actId="20577"/>
        <pc:sldMkLst>
          <pc:docMk/>
          <pc:sldMk cId="4281295004" sldId="321"/>
        </pc:sldMkLst>
        <pc:spChg chg="mod">
          <ac:chgData name="Keulen HT, Thies" userId="63cdb584-bd89-48d3-9e8f-6598d2bff4ab" providerId="ADAL" clId="{D543AD72-138A-4146-BE3C-742977B69BEC}" dt="2021-09-07T17:46:10.452" v="106" actId="27636"/>
          <ac:spMkLst>
            <pc:docMk/>
            <pc:sldMk cId="4281295004" sldId="321"/>
            <ac:spMk id="10" creationId="{DD8D3178-B882-4A77-9F26-FF3FD7A4BA27}"/>
          </ac:spMkLst>
        </pc:spChg>
        <pc:spChg chg="mod">
          <ac:chgData name="Keulen HT, Thies" userId="63cdb584-bd89-48d3-9e8f-6598d2bff4ab" providerId="ADAL" clId="{D543AD72-138A-4146-BE3C-742977B69BEC}" dt="2021-09-07T17:46:21.167" v="109" actId="20577"/>
          <ac:spMkLst>
            <pc:docMk/>
            <pc:sldMk cId="4281295004" sldId="321"/>
            <ac:spMk id="12" creationId="{6056AB1D-7AC4-42C4-BB32-9662C70C55A9}"/>
          </ac:spMkLst>
        </pc:spChg>
      </pc:sldChg>
      <pc:sldChg chg="addSp delSp modSp add mod">
        <pc:chgData name="Keulen HT, Thies" userId="63cdb584-bd89-48d3-9e8f-6598d2bff4ab" providerId="ADAL" clId="{D543AD72-138A-4146-BE3C-742977B69BEC}" dt="2021-09-13T11:11:38.775" v="146" actId="207"/>
        <pc:sldMkLst>
          <pc:docMk/>
          <pc:sldMk cId="2593752776" sldId="322"/>
        </pc:sldMkLst>
        <pc:spChg chg="del mod">
          <ac:chgData name="Keulen HT, Thies" userId="63cdb584-bd89-48d3-9e8f-6598d2bff4ab" providerId="ADAL" clId="{D543AD72-138A-4146-BE3C-742977B69BEC}" dt="2021-09-13T11:10:40.450" v="127" actId="478"/>
          <ac:spMkLst>
            <pc:docMk/>
            <pc:sldMk cId="2593752776" sldId="322"/>
            <ac:spMk id="4" creationId="{E62556D3-FA69-4734-9A0D-22DA3BCDAB00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2" creationId="{113E8510-831B-42EF-96E1-C6CE319A9189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3" creationId="{B44B310B-F3CD-4221-869E-4859D5ECB32D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4" creationId="{FC981D3B-BF63-4B4D-B663-3AE2D62AA670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5" creationId="{024C0871-8765-4DBE-81E2-B15A5BA6AFE5}"/>
          </ac:spMkLst>
        </pc:spChg>
        <pc:spChg chg="del mod">
          <ac:chgData name="Keulen HT, Thies" userId="63cdb584-bd89-48d3-9e8f-6598d2bff4ab" providerId="ADAL" clId="{D543AD72-138A-4146-BE3C-742977B69BEC}" dt="2021-09-13T11:10:34.782" v="125" actId="478"/>
          <ac:spMkLst>
            <pc:docMk/>
            <pc:sldMk cId="2593752776" sldId="322"/>
            <ac:spMk id="26" creationId="{1F1FF3B8-3A41-4956-AED9-B43D1C3FB7B4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7" creationId="{65263BA2-3DC0-4EC8-8328-C9A1539F5E1A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8" creationId="{F520EBB9-2125-4284-A905-059E111DB80F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29" creationId="{6B8E266F-C808-4B09-81DF-573F49D4DFFD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30" creationId="{C2387FDF-01A2-4AEB-9C53-A1100AC9B45F}"/>
          </ac:spMkLst>
        </pc:spChg>
        <pc:spChg chg="del">
          <ac:chgData name="Keulen HT, Thies" userId="63cdb584-bd89-48d3-9e8f-6598d2bff4ab" providerId="ADAL" clId="{D543AD72-138A-4146-BE3C-742977B69BEC}" dt="2021-09-13T11:10:34.782" v="125" actId="478"/>
          <ac:spMkLst>
            <pc:docMk/>
            <pc:sldMk cId="2593752776" sldId="322"/>
            <ac:spMk id="31" creationId="{8F8D4AD2-32A0-4BF6-A706-5D77DCF6C73D}"/>
          </ac:spMkLst>
        </pc:spChg>
        <pc:spChg chg="del">
          <ac:chgData name="Keulen HT, Thies" userId="63cdb584-bd89-48d3-9e8f-6598d2bff4ab" providerId="ADAL" clId="{D543AD72-138A-4146-BE3C-742977B69BEC}" dt="2021-09-13T11:10:34.782" v="125" actId="478"/>
          <ac:spMkLst>
            <pc:docMk/>
            <pc:sldMk cId="2593752776" sldId="322"/>
            <ac:spMk id="32" creationId="{3C946C34-8988-43F6-A0CE-8A6427699B0D}"/>
          </ac:spMkLst>
        </pc:spChg>
        <pc:spChg chg="del">
          <ac:chgData name="Keulen HT, Thies" userId="63cdb584-bd89-48d3-9e8f-6598d2bff4ab" providerId="ADAL" clId="{D543AD72-138A-4146-BE3C-742977B69BEC}" dt="2021-09-13T11:10:30.676" v="123" actId="478"/>
          <ac:spMkLst>
            <pc:docMk/>
            <pc:sldMk cId="2593752776" sldId="322"/>
            <ac:spMk id="33" creationId="{8352A4C3-4627-4786-A0FC-918E04D1A380}"/>
          </ac:spMkLst>
        </pc:spChg>
        <pc:spChg chg="del">
          <ac:chgData name="Keulen HT, Thies" userId="63cdb584-bd89-48d3-9e8f-6598d2bff4ab" providerId="ADAL" clId="{D543AD72-138A-4146-BE3C-742977B69BEC}" dt="2021-09-13T11:10:34.782" v="125" actId="478"/>
          <ac:spMkLst>
            <pc:docMk/>
            <pc:sldMk cId="2593752776" sldId="322"/>
            <ac:spMk id="34" creationId="{F07ED219-BCB8-4E8E-9124-87B8556C038C}"/>
          </ac:spMkLst>
        </pc:spChg>
        <pc:spChg chg="del">
          <ac:chgData name="Keulen HT, Thies" userId="63cdb584-bd89-48d3-9e8f-6598d2bff4ab" providerId="ADAL" clId="{D543AD72-138A-4146-BE3C-742977B69BEC}" dt="2021-09-13T11:10:34.782" v="125" actId="478"/>
          <ac:spMkLst>
            <pc:docMk/>
            <pc:sldMk cId="2593752776" sldId="322"/>
            <ac:spMk id="35" creationId="{296540E8-263D-4F5C-A29C-9E81A2B47780}"/>
          </ac:spMkLst>
        </pc:spChg>
        <pc:spChg chg="add mod">
          <ac:chgData name="Keulen HT, Thies" userId="63cdb584-bd89-48d3-9e8f-6598d2bff4ab" providerId="ADAL" clId="{D543AD72-138A-4146-BE3C-742977B69BEC}" dt="2021-09-13T11:11:38.775" v="146" actId="207"/>
          <ac:spMkLst>
            <pc:docMk/>
            <pc:sldMk cId="2593752776" sldId="322"/>
            <ac:spMk id="36" creationId="{9D456F0D-9B49-46B2-94CD-154BBE35797B}"/>
          </ac:spMkLst>
        </pc:spChg>
        <pc:picChg chg="add mod ord">
          <ac:chgData name="Keulen HT, Thies" userId="63cdb584-bd89-48d3-9e8f-6598d2bff4ab" providerId="ADAL" clId="{D543AD72-138A-4146-BE3C-742977B69BEC}" dt="2021-09-13T11:11:08.122" v="135" actId="1076"/>
          <ac:picMkLst>
            <pc:docMk/>
            <pc:sldMk cId="2593752776" sldId="322"/>
            <ac:picMk id="3" creationId="{E12B9060-2E57-4514-921D-CB29616EDB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648E-7A56-4A8F-87F3-FE0ED19FC419}" type="datetimeFigureOut">
              <a:rPr lang="en-NL" smtClean="0"/>
              <a:t>13/09/2021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D1097-9A4C-4365-A687-D5AA63EABB2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08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alt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Extern: scope is entire source code file (in example” </a:t>
            </a:r>
            <a:r>
              <a:rPr lang="en-US" altLang="en-US" dirty="0" err="1"/>
              <a:t>a.h</a:t>
            </a:r>
            <a:r>
              <a:rPr lang="en-US" altLang="en-US" dirty="0"/>
              <a:t>). Because this file is included in the others the scope of the external variable x is the complete program.</a:t>
            </a:r>
          </a:p>
          <a:p>
            <a:r>
              <a:rPr lang="en-US" altLang="en-US" dirty="0"/>
              <a:t>Hence x has value 5 at start of main function.</a:t>
            </a:r>
          </a:p>
          <a:p>
            <a:r>
              <a:rPr lang="en-US" altLang="en-US" dirty="0"/>
              <a:t>Within function a there is a local variable x</a:t>
            </a:r>
          </a:p>
          <a:p>
            <a:r>
              <a:rPr lang="en-US" altLang="en-US" dirty="0"/>
              <a:t>In for loop of main function again a local variable x is declared. </a:t>
            </a:r>
          </a:p>
          <a:p>
            <a:endParaRPr lang="en-US" altLang="en-US" dirty="0"/>
          </a:p>
          <a:p>
            <a:r>
              <a:rPr lang="en-US" altLang="en-US" dirty="0"/>
              <a:t>Only use extern when all or most program’s function need access to the variable, e.g. symbolic constants. </a:t>
            </a:r>
          </a:p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9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5F3B9A-147C-4BC2-B4D4-8FD8DEBE904D}" type="slidenum">
              <a:rPr lang="nl-NL" altLang="nl-NL" smtClean="0"/>
              <a:pPr>
                <a:defRPr/>
              </a:pPr>
              <a:t>18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9477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21" Type="http://schemas.openxmlformats.org/officeDocument/2006/relationships/image" Target="../media/image26.png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23" Type="http://schemas.openxmlformats.org/officeDocument/2006/relationships/image" Target="../media/image28.png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Relationship Id="rId22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09D5-1EF2-4DD7-9C50-32EECE8E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E2344F-4544-4A38-B9CA-6328B786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E007FB-72C5-4807-A147-15F42537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2DD8-A43C-444D-B525-48BBE28266B3}" type="datetime1">
              <a:rPr lang="nl-NL" smtClean="0"/>
              <a:t>13-9-2021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394AED-C3CA-474C-A1B4-F5C1D283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08C664-EC08-4CB3-BEF4-192523BE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05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88494-C0AE-46E3-A3A9-AC432928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49D34F6-5F12-4071-856D-0A446B07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9CBE77-EC0B-4BCA-B641-25FAD1E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B7D-BF8D-4829-A0EE-4C1966F948F7}" type="datetime1">
              <a:rPr lang="nl-NL" smtClean="0"/>
              <a:t>13-9-2021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2F2C87-B668-40D5-B30A-74E201EE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E89CC3-ADEB-4580-9729-B50277CD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298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F63D694-1A84-428A-99A4-8F0378636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BD5292F-0AD8-42C3-9D5D-2A548B6F4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D578CA-BEE7-4C29-B6C9-36E6E6C9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35F-0BF4-4BD0-8B0A-64D12EA69FE5}" type="datetime1">
              <a:rPr lang="nl-NL" smtClean="0"/>
              <a:t>13-9-2021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B6F0E5-B46D-4738-88CD-86D59D33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40F0AB-3F30-4F4C-8845-8C750871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15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>
          <a:xfrm>
            <a:off x="2777253" y="1884961"/>
            <a:ext cx="6259259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 hidden="1"/>
          <p:cNvSpPr>
            <a:spLocks noGrp="1"/>
          </p:cNvSpPr>
          <p:nvPr>
            <p:ph type="body" sz="quarter" idx="13"/>
          </p:nvPr>
        </p:nvSpPr>
        <p:spPr>
          <a:xfrm>
            <a:off x="2777354" y="2783746"/>
            <a:ext cx="6259581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pic>
        <p:nvPicPr>
          <p:cNvPr id="3" name="LOGO Hanze Corporate NL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7856" y="505884"/>
            <a:ext cx="3176288" cy="864077"/>
          </a:xfrm>
          <a:prstGeom prst="rect">
            <a:avLst/>
          </a:prstGeom>
        </p:spPr>
      </p:pic>
      <p:pic>
        <p:nvPicPr>
          <p:cNvPr id="1248" name="LOGO Hanze Corporate UK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7711" y="505884"/>
            <a:ext cx="3896579" cy="864077"/>
          </a:xfrm>
          <a:prstGeom prst="rect">
            <a:avLst/>
          </a:prstGeom>
        </p:spPr>
      </p:pic>
      <p:pic>
        <p:nvPicPr>
          <p:cNvPr id="1249" name="LOGO Kenniscentrum Arbeid NL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5745" y="505884"/>
            <a:ext cx="3120513" cy="1061072"/>
          </a:xfrm>
          <a:prstGeom prst="rect">
            <a:avLst/>
          </a:prstGeom>
        </p:spPr>
      </p:pic>
      <p:pic>
        <p:nvPicPr>
          <p:cNvPr id="1250" name="LOGO Art &amp; Society UK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9809" y="505884"/>
            <a:ext cx="3852385" cy="1059853"/>
          </a:xfrm>
          <a:prstGeom prst="rect">
            <a:avLst/>
          </a:prstGeom>
        </p:spPr>
      </p:pic>
      <p:pic>
        <p:nvPicPr>
          <p:cNvPr id="1251" name="LOGO Biobased Economy NL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43023" y="505885"/>
            <a:ext cx="3505955" cy="1110956"/>
          </a:xfrm>
          <a:prstGeom prst="rect">
            <a:avLst/>
          </a:prstGeom>
        </p:spPr>
      </p:pic>
      <p:pic>
        <p:nvPicPr>
          <p:cNvPr id="1252" name="LOGO Biobased Economy UK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53046" y="505885"/>
            <a:ext cx="3885911" cy="1068793"/>
          </a:xfrm>
          <a:prstGeom prst="rect">
            <a:avLst/>
          </a:prstGeom>
        </p:spPr>
      </p:pic>
      <p:pic>
        <p:nvPicPr>
          <p:cNvPr id="1253" name="LOGO Noorderruimte UK" hidden="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155331" y="505885"/>
            <a:ext cx="3881339" cy="1219156"/>
          </a:xfrm>
          <a:prstGeom prst="rect">
            <a:avLst/>
          </a:prstGeom>
        </p:spPr>
      </p:pic>
      <p:pic>
        <p:nvPicPr>
          <p:cNvPr id="1254" name="LOGO Kunst en Samenleving NL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48289" y="505884"/>
            <a:ext cx="3695425" cy="1113496"/>
          </a:xfrm>
          <a:prstGeom prst="rect">
            <a:avLst/>
          </a:prstGeom>
        </p:spPr>
      </p:pic>
      <p:pic>
        <p:nvPicPr>
          <p:cNvPr id="1255" name="LOGO Labour Market UK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146697" y="505884"/>
            <a:ext cx="3898609" cy="1034251"/>
          </a:xfrm>
          <a:prstGeom prst="rect">
            <a:avLst/>
          </a:prstGeom>
        </p:spPr>
      </p:pic>
      <p:pic>
        <p:nvPicPr>
          <p:cNvPr id="1256" name="LOGO Noorderruimte NL" hidden="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87284" y="505884"/>
            <a:ext cx="3217432" cy="1078445"/>
          </a:xfrm>
          <a:prstGeom prst="rect">
            <a:avLst/>
          </a:prstGeom>
        </p:spPr>
      </p:pic>
      <p:pic>
        <p:nvPicPr>
          <p:cNvPr id="1257" name="LOGO Lucia Marthas NL" hidden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49900" y="505885"/>
            <a:ext cx="2692200" cy="863569"/>
          </a:xfrm>
          <a:prstGeom prst="rect">
            <a:avLst/>
          </a:prstGeom>
        </p:spPr>
      </p:pic>
      <p:pic>
        <p:nvPicPr>
          <p:cNvPr id="1258" name="LOGO Lucia Marthas UK" hidden="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01672" y="505885"/>
            <a:ext cx="4188656" cy="863569"/>
          </a:xfrm>
          <a:prstGeom prst="rect">
            <a:avLst/>
          </a:prstGeom>
        </p:spPr>
      </p:pic>
      <p:pic>
        <p:nvPicPr>
          <p:cNvPr id="1259" name="LOGO Minerva NL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46647" y="505885"/>
            <a:ext cx="3298707" cy="863569"/>
          </a:xfrm>
          <a:prstGeom prst="rect">
            <a:avLst/>
          </a:prstGeom>
        </p:spPr>
      </p:pic>
      <p:pic>
        <p:nvPicPr>
          <p:cNvPr id="1260" name="LOGO Minerva UK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08619" y="505885"/>
            <a:ext cx="3174764" cy="863569"/>
          </a:xfrm>
          <a:prstGeom prst="rect">
            <a:avLst/>
          </a:prstGeom>
        </p:spPr>
      </p:pic>
      <p:pic>
        <p:nvPicPr>
          <p:cNvPr id="1261" name="LOGO Ondernemerschap NL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621463" y="505884"/>
            <a:ext cx="4949076" cy="864077"/>
          </a:xfrm>
          <a:prstGeom prst="rect">
            <a:avLst/>
          </a:prstGeom>
        </p:spPr>
      </p:pic>
      <p:pic>
        <p:nvPicPr>
          <p:cNvPr id="1262" name="LOGO Ondernemerschap UK" hidden="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264543" y="505885"/>
            <a:ext cx="3662916" cy="863569"/>
          </a:xfrm>
          <a:prstGeom prst="rect">
            <a:avLst/>
          </a:prstGeom>
        </p:spPr>
      </p:pic>
      <p:pic>
        <p:nvPicPr>
          <p:cNvPr id="1263" name="LOGO PCC HAN NL POS" hidden="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749900" y="505885"/>
            <a:ext cx="2692200" cy="863569"/>
          </a:xfrm>
          <a:prstGeom prst="rect">
            <a:avLst/>
          </a:prstGeom>
        </p:spPr>
      </p:pic>
      <p:pic>
        <p:nvPicPr>
          <p:cNvPr id="1264" name="LOGO PCC HAN UK POS" hidden="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28546" y="505885"/>
            <a:ext cx="3534909" cy="863569"/>
          </a:xfrm>
          <a:prstGeom prst="rect">
            <a:avLst/>
          </a:prstGeom>
        </p:spPr>
      </p:pic>
      <p:pic>
        <p:nvPicPr>
          <p:cNvPr id="4" name="LOGO P&amp;B HAN NL POS" hidden="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509600" y="505885"/>
            <a:ext cx="3172800" cy="861292"/>
          </a:xfrm>
          <a:prstGeom prst="rect">
            <a:avLst/>
          </a:prstGeom>
        </p:spPr>
      </p:pic>
      <p:pic>
        <p:nvPicPr>
          <p:cNvPr id="5" name="LOGO IBS - totaal wit" hidden="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7" y="356659"/>
            <a:ext cx="3610372" cy="823165"/>
          </a:xfrm>
          <a:prstGeom prst="rect">
            <a:avLst/>
          </a:prstGeom>
        </p:spPr>
      </p:pic>
      <p:pic>
        <p:nvPicPr>
          <p:cNvPr id="6" name="LOGO IBS - wit zwart" hidden="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260648"/>
            <a:ext cx="4341404" cy="989840"/>
          </a:xfrm>
          <a:prstGeom prst="rect">
            <a:avLst/>
          </a:prstGeom>
        </p:spPr>
      </p:pic>
      <p:pic>
        <p:nvPicPr>
          <p:cNvPr id="7" name="LOGO IBS - totaal zwart" hidden="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66" y="260648"/>
            <a:ext cx="4282447" cy="9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9144-4354-468E-B96F-255B23C9724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7ADCC-BD82-478A-AD85-8F13F81FF026}" type="datetime1">
              <a:rPr lang="nl-NL" altLang="nl-NL" smtClean="0"/>
              <a:t>13-9-2021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3951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2685-686F-4C5E-ADAD-CAFCAB1E8FF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7C873-6470-47DA-B6B3-B0F384E11603}" type="datetime1">
              <a:rPr lang="nl-NL" altLang="nl-NL" smtClean="0"/>
              <a:t>13-9-2021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418189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5675-9E12-4B34-A08B-B273AB39066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9489-8D2B-4B33-8852-580249F2880B}" type="datetime1">
              <a:rPr lang="nl-NL" altLang="nl-NL" smtClean="0"/>
              <a:t>13-9-2021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73169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F47C-01F3-4F4F-A1BF-FFE3001B0B1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9AB1C-374A-425F-83A3-BFF04DFF25BC}" type="datetime1">
              <a:rPr lang="nl-NL" altLang="nl-NL" smtClean="0"/>
              <a:t>13-9-2021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52724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6D8DE-928B-4AA6-B48C-AB3DA08A783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1982C-EDE7-41E8-88EE-75FB984DDF4C}" type="datetime1">
              <a:rPr lang="nl-NL" altLang="nl-NL" smtClean="0"/>
              <a:t>13-9-2021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3230067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1132" y="834123"/>
            <a:ext cx="6999335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61132" y="1840139"/>
            <a:ext cx="6999335" cy="19613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1pPr>
            <a:lvl2pPr marL="609585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2pPr>
            <a:lvl3pPr marL="1219170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3pPr>
            <a:lvl4pPr marL="1828754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4pPr>
            <a:lvl5pPr marL="2438339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2661132" y="1408131"/>
            <a:ext cx="6999335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630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46DE-1935-4B5B-B730-EA97715E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389C2-41A9-4D4D-877B-C53B029E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C80550-E535-4AA8-B42B-7186560A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D84A-29DA-486E-B303-74BB1ADD5DA5}" type="datetime1">
              <a:rPr lang="nl-NL" smtClean="0"/>
              <a:t>13-9-2021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7A6857-140E-431F-8636-1B48D502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564273-8F05-4FE9-9E95-6802991A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64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4E7C2-7FB3-4D3A-A72E-D5F3EA44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C6FC4F-7141-4E3E-8154-3A7738D4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38DBE6-2FB4-4A7D-80C7-D454BA09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A3A9-057A-45DD-BE6D-CE1A22F542B2}" type="datetime1">
              <a:rPr lang="nl-NL" smtClean="0"/>
              <a:t>13-9-2021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9B3F94-98A5-4C5C-B79E-25A43699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791B47-9449-45D8-95FA-5508D11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5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DB9DB-9D19-460B-AF59-40737906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3E36FE-192B-4CB9-A693-5B32B76C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D95462-1524-4E00-A70F-2A851DC6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673617-37A4-49AA-94CF-D3B877A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338-0B2B-4012-8171-263A5BFEF27F}" type="datetime1">
              <a:rPr lang="nl-NL" smtClean="0"/>
              <a:t>13-9-2021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3D4DD3-E1CF-491E-A0EA-490853EE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12E3C7-C6D5-4786-84D4-268ADDE9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89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BF37D-AE94-414C-83A3-1EA16937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76E363-1FE9-41FD-B173-0752029C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4498EC-BFD2-4780-9D6C-F396700C8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CB098D-A562-4C0E-9D97-3DAEEEFC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15AC91-679A-41E6-8BF6-10C3FC424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75A4137-D383-4DF7-987E-0145B99D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E72F-2B64-4005-9EF4-15B61B102F3F}" type="datetime1">
              <a:rPr lang="nl-NL" smtClean="0"/>
              <a:t>13-9-2021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247ECBE-37C5-4BB4-88FF-C73B991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58FBF52-3569-4B9F-B0A7-DB0420DC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1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FD1C-2C74-41EB-9438-412256BC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55A410A-0C0F-4034-955A-B906532E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B13-9C9C-4243-9F96-B46E07360F40}" type="datetime1">
              <a:rPr lang="nl-NL" smtClean="0"/>
              <a:t>13-9-2021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194434D-D9E2-4699-B086-8610BCEB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C08B67-C6CA-42FE-8153-408C2B5A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36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F75D0F-25E9-4A72-A33A-F71098F2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6748-80A2-474B-A0F2-AC9F992C0963}" type="datetime1">
              <a:rPr lang="nl-NL" smtClean="0"/>
              <a:t>13-9-2021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37E3BD-9089-4347-AC8F-7A25BCE0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4DF0D8-6220-42B3-AC06-B11B6F8D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6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6AB18-EA71-4C4B-AAE6-D91BAA8A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DED89-4B89-46D3-AEB5-59806605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C79B31-7114-40C5-B98A-231FD59C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6E03E1-8355-419C-B1BF-0790D204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E8F2-984B-41C7-AC25-9F0356BC4D8A}" type="datetime1">
              <a:rPr lang="nl-NL" smtClean="0"/>
              <a:t>13-9-2021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1C754E-8D2F-4199-9A01-50DE0E04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44123A-9259-405D-BCD6-18E01156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92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7CD67-ADDF-412C-9B5F-665BC24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5769688-3F7F-421E-ACC2-FE6F8C19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D3AA4E1-6F37-433C-899E-BA3B240F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60FB35-ACBC-4346-9698-404E647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8CC9-45AD-4F29-B54A-C8ED2A6E13E1}" type="datetime1">
              <a:rPr lang="nl-NL" smtClean="0"/>
              <a:t>13-9-2021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7BBDF3-2095-494F-8646-49E3C57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22D0EA-2910-46CD-A69E-AB160C20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92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B04C02-FE23-4B91-8AEC-683BE0DF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6D92C5-8A65-402B-BB7D-172A9545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661504-551A-4EF8-A710-9E6CCFCBF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FE24-4BC9-4D53-9492-A1A2D4D37867}" type="datetime1">
              <a:rPr lang="nl-NL" smtClean="0"/>
              <a:t>13-9-2021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AE40AD-C8ED-4F8D-92A6-C460E0BC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 programming lecture 1</a:t>
            </a:r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0487CC-4D03-4F5E-9AC2-4E8617077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0A9A-ACA5-42FA-A58F-1AC77E22178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7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>
            <a:spLocks noChangeArrowheads="1"/>
          </p:cNvSpPr>
          <p:nvPr userDrawn="1"/>
        </p:nvSpPr>
        <p:spPr bwMode="auto">
          <a:xfrm>
            <a:off x="3431118" y="1"/>
            <a:ext cx="5329767" cy="563033"/>
          </a:xfrm>
          <a:prstGeom prst="rect">
            <a:avLst/>
          </a:prstGeom>
          <a:solidFill>
            <a:srgbClr val="EE7F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nl-NL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hthoek 10"/>
          <p:cNvSpPr/>
          <p:nvPr userDrawn="1"/>
        </p:nvSpPr>
        <p:spPr bwMode="auto">
          <a:xfrm>
            <a:off x="2279651" y="510117"/>
            <a:ext cx="7632700" cy="3048000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grpSp>
        <p:nvGrpSpPr>
          <p:cNvPr id="1028" name="SHARE POS"/>
          <p:cNvGrpSpPr>
            <a:grpSpLocks/>
          </p:cNvGrpSpPr>
          <p:nvPr userDrawn="1"/>
        </p:nvGrpSpPr>
        <p:grpSpPr bwMode="auto">
          <a:xfrm>
            <a:off x="3945467" y="6309784"/>
            <a:ext cx="4301067" cy="389467"/>
            <a:chOff x="3000882" y="4731989"/>
            <a:chExt cx="3227302" cy="292551"/>
          </a:xfrm>
        </p:grpSpPr>
        <p:sp>
          <p:nvSpPr>
            <p:cNvPr id="6" name="Titel 1"/>
            <p:cNvSpPr txBox="1">
              <a:spLocks/>
            </p:cNvSpPr>
            <p:nvPr userDrawn="1"/>
          </p:nvSpPr>
          <p:spPr>
            <a:xfrm>
              <a:off x="3000882" y="4733578"/>
              <a:ext cx="1715298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7" name="Titel 1"/>
            <p:cNvSpPr txBox="1">
              <a:spLocks/>
            </p:cNvSpPr>
            <p:nvPr userDrawn="1"/>
          </p:nvSpPr>
          <p:spPr>
            <a:xfrm>
              <a:off x="4662180" y="4731989"/>
              <a:ext cx="156600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29" name="SHARE NEG" hidden="1"/>
          <p:cNvGrpSpPr>
            <a:grpSpLocks/>
          </p:cNvGrpSpPr>
          <p:nvPr userDrawn="1"/>
        </p:nvGrpSpPr>
        <p:grpSpPr bwMode="auto">
          <a:xfrm>
            <a:off x="3945467" y="6309784"/>
            <a:ext cx="4301067" cy="389467"/>
            <a:chOff x="3000882" y="4731989"/>
            <a:chExt cx="3227302" cy="292551"/>
          </a:xfrm>
        </p:grpSpPr>
        <p:sp>
          <p:nvSpPr>
            <p:cNvPr id="12" name="Titel 1"/>
            <p:cNvSpPr txBox="1">
              <a:spLocks/>
            </p:cNvSpPr>
            <p:nvPr userDrawn="1"/>
          </p:nvSpPr>
          <p:spPr>
            <a:xfrm>
              <a:off x="3000882" y="4733578"/>
              <a:ext cx="1715298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your</a:t>
              </a:r>
              <a:r>
                <a:rPr lang="nl-NL" sz="2133" spc="-40" baseline="0" dirty="0"/>
                <a:t> talent.</a:t>
              </a:r>
            </a:p>
          </p:txBody>
        </p:sp>
        <p:sp>
          <p:nvSpPr>
            <p:cNvPr id="13" name="Titel 1"/>
            <p:cNvSpPr txBox="1">
              <a:spLocks/>
            </p:cNvSpPr>
            <p:nvPr userDrawn="1"/>
          </p:nvSpPr>
          <p:spPr>
            <a:xfrm>
              <a:off x="4662180" y="4731989"/>
              <a:ext cx="156600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the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world</a:t>
              </a:r>
              <a:r>
                <a:rPr lang="nl-NL" sz="2133" spc="-40" baseline="0" dirty="0"/>
                <a:t>.</a:t>
              </a:r>
            </a:p>
          </p:txBody>
        </p:sp>
      </p:grpSp>
      <p:sp>
        <p:nvSpPr>
          <p:cNvPr id="14" name="JUNOLOCK TextBox 20 (JU-Free)"/>
          <p:cNvSpPr txBox="1">
            <a:spLocks/>
          </p:cNvSpPr>
          <p:nvPr userDrawn="1"/>
        </p:nvSpPr>
        <p:spPr>
          <a:xfrm>
            <a:off x="12503144" y="22126"/>
            <a:ext cx="2569592" cy="2638789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het logo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subslide onder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4. In het selectie venster kunnen de verschillende logo’s aan/uit gezet worden door op het oogje te klikken.</a:t>
            </a:r>
          </a:p>
        </p:txBody>
      </p:sp>
      <p:pic>
        <p:nvPicPr>
          <p:cNvPr id="15" name="ICON ENERGY POS"/>
          <p:cNvPicPr>
            <a:picLocks noRot="1" noChangeAspect="1" noResize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30332" y="3813043"/>
            <a:ext cx="505931" cy="503919"/>
          </a:xfrm>
          <a:prstGeom prst="rect">
            <a:avLst/>
          </a:prstGeom>
        </p:spPr>
      </p:pic>
      <p:pic>
        <p:nvPicPr>
          <p:cNvPr id="16" name="ICON ENERGY NEG" hidden="1"/>
          <p:cNvPicPr>
            <a:picLocks noRot="1" noChangeAspect="1" noResize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0332" y="3813043"/>
            <a:ext cx="505931" cy="503919"/>
          </a:xfrm>
          <a:prstGeom prst="rect">
            <a:avLst/>
          </a:prstGeom>
        </p:spPr>
      </p:pic>
      <p:pic>
        <p:nvPicPr>
          <p:cNvPr id="17" name="ICON HEALTHY AGEING POS"/>
          <p:cNvPicPr>
            <a:picLocks noRot="1" noChangeAspect="1" noResize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78455" y="3813043"/>
            <a:ext cx="503391" cy="503919"/>
          </a:xfrm>
          <a:prstGeom prst="rect">
            <a:avLst/>
          </a:prstGeom>
        </p:spPr>
      </p:pic>
      <p:pic>
        <p:nvPicPr>
          <p:cNvPr id="18" name="ICON HEALTHY AGEING NEG" hidden="1"/>
          <p:cNvPicPr>
            <a:picLocks noRot="1" noChangeAspect="1" noResize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77947" y="3813043"/>
            <a:ext cx="503899" cy="503919"/>
          </a:xfrm>
          <a:prstGeom prst="rect">
            <a:avLst/>
          </a:prstGeom>
        </p:spPr>
      </p:pic>
      <p:pic>
        <p:nvPicPr>
          <p:cNvPr id="19" name="ICON ENTREPRENEURSHIP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00399" y="3813043"/>
            <a:ext cx="503899" cy="503919"/>
          </a:xfrm>
          <a:prstGeom prst="rect">
            <a:avLst/>
          </a:prstGeom>
        </p:spPr>
      </p:pic>
      <p:pic>
        <p:nvPicPr>
          <p:cNvPr id="20" name="ICON ENTREPRENEURSHIP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00399" y="3813043"/>
            <a:ext cx="503899" cy="503919"/>
          </a:xfrm>
          <a:prstGeom prst="rect">
            <a:avLst/>
          </a:prstGeom>
        </p:spPr>
      </p:pic>
      <p:sp>
        <p:nvSpPr>
          <p:cNvPr id="21" name="JUNOLOCK TextBox 20 (JU-Free)"/>
          <p:cNvSpPr txBox="1">
            <a:spLocks/>
          </p:cNvSpPr>
          <p:nvPr userDrawn="1"/>
        </p:nvSpPr>
        <p:spPr>
          <a:xfrm>
            <a:off x="12503144" y="2852936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2026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ADA6B7-50D8-4DC0-9324-E17CB189307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5448FBF-FA78-4FC3-B0AE-ED705BDEC37B}" type="datetime1">
              <a:rPr lang="nl-NL" altLang="nl-NL" smtClean="0"/>
              <a:t>13-9-2021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  <p:grpSp>
        <p:nvGrpSpPr>
          <p:cNvPr id="5125" name="SHARE POS"/>
          <p:cNvGrpSpPr>
            <a:grpSpLocks/>
          </p:cNvGrpSpPr>
          <p:nvPr userDrawn="1"/>
        </p:nvGrpSpPr>
        <p:grpSpPr bwMode="auto">
          <a:xfrm>
            <a:off x="7177618" y="6318251"/>
            <a:ext cx="4303183" cy="389467"/>
            <a:chOff x="3000882" y="4731989"/>
            <a:chExt cx="3227302" cy="292551"/>
          </a:xfrm>
        </p:grpSpPr>
        <p:sp>
          <p:nvSpPr>
            <p:cNvPr id="48" name="Titel 1"/>
            <p:cNvSpPr txBox="1">
              <a:spLocks/>
            </p:cNvSpPr>
            <p:nvPr userDrawn="1"/>
          </p:nvSpPr>
          <p:spPr>
            <a:xfrm>
              <a:off x="3000882" y="4733578"/>
              <a:ext cx="1714455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49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9" name="Rechthoek 8"/>
          <p:cNvSpPr/>
          <p:nvPr userDrawn="1"/>
        </p:nvSpPr>
        <p:spPr>
          <a:xfrm>
            <a:off x="755651" y="0"/>
            <a:ext cx="10680700" cy="383117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36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pic>
        <p:nvPicPr>
          <p:cNvPr id="2" name="ICON ENERGY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3" name="ICON ENERGY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4" name="ICON HEALTHY AGEING POS"/>
          <p:cNvPicPr>
            <a:picLocks noRot="1" noChangeAspect="1" noResize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00077" y="505885"/>
            <a:ext cx="503391" cy="503919"/>
          </a:xfrm>
          <a:prstGeom prst="rect">
            <a:avLst/>
          </a:prstGeom>
        </p:spPr>
      </p:pic>
      <p:pic>
        <p:nvPicPr>
          <p:cNvPr id="5" name="ICON HEALTHY AGEING NEG" hidden="1"/>
          <p:cNvPicPr>
            <a:picLocks noRot="1" noChangeAspect="1" noResize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99568" y="505885"/>
            <a:ext cx="503899" cy="503919"/>
          </a:xfrm>
          <a:prstGeom prst="rect">
            <a:avLst/>
          </a:prstGeom>
        </p:spPr>
      </p:pic>
      <p:pic>
        <p:nvPicPr>
          <p:cNvPr id="6" name="ICON ENTREPRENEURSHIP POS"/>
          <p:cNvPicPr>
            <a:picLocks noRot="1" noChangeAspect="1" noResize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pic>
        <p:nvPicPr>
          <p:cNvPr id="7" name="ICON ENTREPRENEURSHIP NEG" hidden="1"/>
          <p:cNvPicPr>
            <a:picLocks noRot="1" noChangeAspect="1" noResize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sp>
        <p:nvSpPr>
          <p:cNvPr id="17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330828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eperen 2"/>
          <p:cNvGrpSpPr>
            <a:grpSpLocks/>
          </p:cNvGrpSpPr>
          <p:nvPr userDrawn="1"/>
        </p:nvGrpSpPr>
        <p:grpSpPr bwMode="auto">
          <a:xfrm>
            <a:off x="2286001" y="1"/>
            <a:ext cx="7871884" cy="4322233"/>
            <a:chOff x="1713791" y="0"/>
            <a:chExt cx="5904000" cy="4320315"/>
          </a:xfrm>
        </p:grpSpPr>
        <p:sp>
          <p:nvSpPr>
            <p:cNvPr id="2" name="Rechthoek 1"/>
            <p:cNvSpPr>
              <a:spLocks noChangeArrowheads="1"/>
            </p:cNvSpPr>
            <p:nvPr userDrawn="1"/>
          </p:nvSpPr>
          <p:spPr bwMode="auto">
            <a:xfrm>
              <a:off x="2604392" y="0"/>
              <a:ext cx="4122798" cy="562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nl-NL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>
              <a:off x="1713791" y="509891"/>
              <a:ext cx="5904000" cy="3810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2400"/>
            </a:p>
          </p:txBody>
        </p:sp>
      </p:grpSp>
      <p:grpSp>
        <p:nvGrpSpPr>
          <p:cNvPr id="8195" name="SHARE POS"/>
          <p:cNvGrpSpPr>
            <a:grpSpLocks/>
          </p:cNvGrpSpPr>
          <p:nvPr userDrawn="1"/>
        </p:nvGrpSpPr>
        <p:grpSpPr bwMode="auto">
          <a:xfrm>
            <a:off x="7177618" y="6311901"/>
            <a:ext cx="4303183" cy="395817"/>
            <a:chOff x="3000882" y="4731989"/>
            <a:chExt cx="3227302" cy="297270"/>
          </a:xfrm>
        </p:grpSpPr>
        <p:sp>
          <p:nvSpPr>
            <p:cNvPr id="62" name="Titel 1"/>
            <p:cNvSpPr txBox="1">
              <a:spLocks/>
            </p:cNvSpPr>
            <p:nvPr userDrawn="1"/>
          </p:nvSpPr>
          <p:spPr>
            <a:xfrm>
              <a:off x="3000882" y="4739938"/>
              <a:ext cx="1714455" cy="28932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/>
                <a:t>share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63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00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/>
                <a:t>move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pic>
        <p:nvPicPr>
          <p:cNvPr id="36" name="ICON ENERGY POS" hidden="1"/>
          <p:cNvPicPr>
            <a:picLocks noRot="1" noChangeAspect="1" noResize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148" y="4581407"/>
            <a:ext cx="505931" cy="503919"/>
          </a:xfrm>
          <a:prstGeom prst="rect">
            <a:avLst/>
          </a:prstGeom>
        </p:spPr>
      </p:pic>
      <p:pic>
        <p:nvPicPr>
          <p:cNvPr id="37" name="ICON ENERGY NEG"/>
          <p:cNvPicPr>
            <a:picLocks noRot="1" noChangeAspect="1" noResize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148" y="4581407"/>
            <a:ext cx="505931" cy="503919"/>
          </a:xfrm>
          <a:prstGeom prst="rect">
            <a:avLst/>
          </a:prstGeom>
        </p:spPr>
      </p:pic>
      <p:pic>
        <p:nvPicPr>
          <p:cNvPr id="38" name="ICON HEALTHY AGEING POS" hidden="1"/>
          <p:cNvPicPr>
            <a:picLocks noRot="1" noChangeAspect="1" noResize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30271" y="4581407"/>
            <a:ext cx="503391" cy="503919"/>
          </a:xfrm>
          <a:prstGeom prst="rect">
            <a:avLst/>
          </a:prstGeom>
        </p:spPr>
      </p:pic>
      <p:pic>
        <p:nvPicPr>
          <p:cNvPr id="39" name="ICON HEALTHY AGEING NEG"/>
          <p:cNvPicPr>
            <a:picLocks noRot="1" noChangeAspect="1" noResize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29763" y="4581407"/>
            <a:ext cx="503899" cy="503919"/>
          </a:xfrm>
          <a:prstGeom prst="rect">
            <a:avLst/>
          </a:prstGeom>
        </p:spPr>
      </p:pic>
      <p:pic>
        <p:nvPicPr>
          <p:cNvPr id="40" name="ICON ENTREPRENEURSHIP POS" hidden="1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2215" y="4581407"/>
            <a:ext cx="503899" cy="503919"/>
          </a:xfrm>
          <a:prstGeom prst="rect">
            <a:avLst/>
          </a:prstGeom>
        </p:spPr>
      </p:pic>
      <p:pic>
        <p:nvPicPr>
          <p:cNvPr id="41" name="ICON ENTREPRENEURSHIP NEG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2215" y="4581407"/>
            <a:ext cx="503899" cy="503919"/>
          </a:xfrm>
          <a:prstGeom prst="rect">
            <a:avLst/>
          </a:prstGeom>
        </p:spPr>
      </p:pic>
      <p:sp>
        <p:nvSpPr>
          <p:cNvPr id="15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sp>
        <p:nvSpPr>
          <p:cNvPr id="16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40673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xfrm>
            <a:off x="2777067" y="1885951"/>
            <a:ext cx="6258984" cy="8657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Programming</a:t>
            </a:r>
          </a:p>
        </p:txBody>
      </p:sp>
      <p:sp>
        <p:nvSpPr>
          <p:cNvPr id="24579" name="Tijdelijke aanduiding voor tekst 2"/>
          <p:cNvSpPr>
            <a:spLocks noGrp="1"/>
          </p:cNvSpPr>
          <p:nvPr>
            <p:ph type="body" sz="quarter" idx="13"/>
          </p:nvPr>
        </p:nvSpPr>
        <p:spPr bwMode="auto">
          <a:xfrm>
            <a:off x="2777067" y="2783418"/>
            <a:ext cx="6258984" cy="256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Lecture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Variables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en-US" dirty="0" err="1"/>
              <a:t>Reserved</a:t>
            </a:r>
            <a:r>
              <a:rPr lang="nl-NL" altLang="en-US" dirty="0"/>
              <a:t> </a:t>
            </a:r>
            <a:r>
              <a:rPr lang="nl-NL" altLang="en-US" dirty="0" err="1"/>
              <a:t>space</a:t>
            </a:r>
            <a:r>
              <a:rPr lang="nl-NL" altLang="en-US" dirty="0"/>
              <a:t> </a:t>
            </a:r>
            <a:r>
              <a:rPr lang="nl-NL" altLang="en-US" dirty="0" err="1"/>
              <a:t>depends</a:t>
            </a:r>
            <a:r>
              <a:rPr lang="nl-NL" altLang="en-US" dirty="0"/>
              <a:t> on compiler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/>
              <a:t>sizeof</a:t>
            </a:r>
            <a:r>
              <a:rPr lang="en-US" altLang="en-US" dirty="0"/>
              <a:t>()</a:t>
            </a:r>
          </a:p>
          <a:p>
            <a:pPr lvl="1"/>
            <a:r>
              <a:rPr lang="nl-NL" altLang="en-US" dirty="0"/>
              <a:t>Or </a:t>
            </a:r>
            <a:r>
              <a:rPr lang="nl-NL" altLang="en-US" dirty="0" err="1"/>
              <a:t>use</a:t>
            </a:r>
            <a:r>
              <a:rPr lang="nl-NL" altLang="en-US" dirty="0"/>
              <a:t> constant </a:t>
            </a:r>
            <a:r>
              <a:rPr lang="nl-NL" altLang="en-US" dirty="0" err="1"/>
              <a:t>defined</a:t>
            </a:r>
            <a:r>
              <a:rPr lang="nl-NL" altLang="en-US" dirty="0"/>
              <a:t> in </a:t>
            </a:r>
            <a:r>
              <a:rPr lang="nl-NL" altLang="en-US" dirty="0" err="1"/>
              <a:t>limits.h</a:t>
            </a:r>
            <a:r>
              <a:rPr lang="nl-NL" altLang="en-US" dirty="0"/>
              <a:t>, e.g. UCHAR_MAX = 255</a:t>
            </a:r>
          </a:p>
          <a:p>
            <a:pPr lvl="1"/>
            <a:r>
              <a:rPr lang="nl-NL" altLang="en-US" dirty="0"/>
              <a:t>Or </a:t>
            </a:r>
            <a:r>
              <a:rPr lang="nl-NL" altLang="en-US" dirty="0" err="1"/>
              <a:t>use</a:t>
            </a:r>
            <a:r>
              <a:rPr lang="nl-NL" altLang="en-US" dirty="0"/>
              <a:t> e.g. int16_t  </a:t>
            </a:r>
            <a:r>
              <a:rPr lang="nl-NL" altLang="en-US" dirty="0" err="1"/>
              <a:t>myVariable</a:t>
            </a:r>
            <a:r>
              <a:rPr lang="nl-NL" altLang="en-US" dirty="0"/>
              <a:t>;</a:t>
            </a:r>
          </a:p>
          <a:p>
            <a:endParaRPr lang="nl-NL" altLang="en-US" dirty="0"/>
          </a:p>
          <a:p>
            <a:r>
              <a:rPr lang="nl-NL" altLang="en-US" dirty="0"/>
              <a:t>operator </a:t>
            </a:r>
            <a:r>
              <a:rPr lang="nl-NL" altLang="en-US" dirty="0" err="1">
                <a:solidFill>
                  <a:srgbClr val="3333CC"/>
                </a:solidFill>
              </a:rPr>
              <a:t>sizeof</a:t>
            </a:r>
            <a:r>
              <a:rPr lang="nl-NL" altLang="en-US" dirty="0">
                <a:solidFill>
                  <a:srgbClr val="3333CC"/>
                </a:solidFill>
              </a:rPr>
              <a:t>() </a:t>
            </a:r>
            <a:r>
              <a:rPr lang="nl-NL" altLang="en-US" dirty="0"/>
              <a:t>returns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number</a:t>
            </a:r>
            <a:r>
              <a:rPr lang="nl-NL" altLang="en-US" dirty="0"/>
              <a:t> of bytes </a:t>
            </a:r>
            <a:r>
              <a:rPr lang="nl-NL" altLang="en-US" dirty="0" err="1"/>
              <a:t>to</a:t>
            </a:r>
            <a:r>
              <a:rPr lang="nl-NL" altLang="en-US" dirty="0"/>
              <a:t> store </a:t>
            </a:r>
            <a:r>
              <a:rPr lang="nl-NL" altLang="en-US" dirty="0" err="1"/>
              <a:t>the</a:t>
            </a:r>
            <a:r>
              <a:rPr lang="nl-NL" altLang="en-US" dirty="0"/>
              <a:t> object (i.e. type of variabele)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CCF859C-F564-4592-BA41-2D0D6729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33" y="5252716"/>
            <a:ext cx="7296151" cy="91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=%d\n", 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sizeof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));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buffer[100];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("buffer=%d\n", 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sizeof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(buffer));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3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Constants / </a:t>
            </a:r>
            <a:r>
              <a:rPr lang="nl-NL" dirty="0" err="1">
                <a:latin typeface="Arial" charset="0"/>
              </a:rPr>
              <a:t>Enum</a:t>
            </a:r>
            <a:r>
              <a:rPr lang="nl-NL" dirty="0">
                <a:latin typeface="Arial" charset="0"/>
              </a:rPr>
              <a:t> / </a:t>
            </a:r>
            <a:r>
              <a:rPr lang="nl-NL" dirty="0" err="1">
                <a:latin typeface="Arial" charset="0"/>
              </a:rPr>
              <a:t>Typedef</a:t>
            </a:r>
            <a:endParaRPr lang="nl-NL" dirty="0">
              <a:latin typeface="Arial" charset="0"/>
            </a:endParaRP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#define PI 3.14	# preprocessor, find and replace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const float pi = 3.14; 	</a:t>
            </a:r>
            <a:r>
              <a:rPr lang="en-US" sz="1867" dirty="0"/>
              <a:t># </a:t>
            </a:r>
            <a:r>
              <a:rPr lang="en-US" sz="1867" dirty="0" err="1"/>
              <a:t>obey’s</a:t>
            </a:r>
            <a:r>
              <a:rPr lang="en-US" sz="1867" dirty="0"/>
              <a:t> scope, seen in debugger, part of the language</a:t>
            </a:r>
          </a:p>
          <a:p>
            <a:pPr>
              <a:defRPr/>
            </a:pPr>
            <a:endParaRPr lang="en-US" sz="1867" dirty="0"/>
          </a:p>
          <a:p>
            <a:pPr>
              <a:defRPr/>
            </a:pPr>
            <a:endParaRPr lang="en-US" sz="1867" dirty="0"/>
          </a:p>
          <a:p>
            <a:pPr>
              <a:defRPr/>
            </a:pPr>
            <a:r>
              <a:rPr lang="en-US" sz="1867" dirty="0"/>
              <a:t>typedef </a:t>
            </a:r>
            <a:r>
              <a:rPr lang="en-US" sz="1867" dirty="0" err="1"/>
              <a:t>enum</a:t>
            </a:r>
            <a:r>
              <a:rPr lang="en-US" sz="1867" dirty="0"/>
              <a:t> {FALSE, TRUE} </a:t>
            </a:r>
            <a:r>
              <a:rPr lang="en-US" sz="1867" dirty="0" err="1"/>
              <a:t>boolean</a:t>
            </a:r>
            <a:r>
              <a:rPr lang="en-US" sz="1867" dirty="0"/>
              <a:t>;</a:t>
            </a:r>
          </a:p>
          <a:p>
            <a:pPr lvl="1">
              <a:defRPr/>
            </a:pPr>
            <a:r>
              <a:rPr lang="en-US" sz="1867" dirty="0" err="1"/>
              <a:t>boolean</a:t>
            </a:r>
            <a:r>
              <a:rPr lang="en-US" sz="1867" dirty="0"/>
              <a:t> b;</a:t>
            </a:r>
          </a:p>
          <a:p>
            <a:pPr>
              <a:defRPr/>
            </a:pPr>
            <a:endParaRPr lang="en-US" sz="1867" dirty="0"/>
          </a:p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1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Operators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arithmetical operators: +,-,*,/,%, ++, --</a:t>
            </a:r>
          </a:p>
          <a:p>
            <a:r>
              <a:rPr lang="en-US" altLang="en-US" dirty="0"/>
              <a:t>relational operators: &gt;, &gt;=,&lt;,&lt;=,==,!=</a:t>
            </a:r>
          </a:p>
          <a:p>
            <a:r>
              <a:rPr lang="en-US" altLang="en-US" dirty="0"/>
              <a:t>logical operators: &amp;&amp;, ||, !</a:t>
            </a:r>
          </a:p>
          <a:p>
            <a:r>
              <a:rPr lang="en-US" altLang="en-US" dirty="0"/>
              <a:t>bitwise operators: &gt;&gt;, &lt;&lt;, &amp;, |, ~, ^</a:t>
            </a:r>
          </a:p>
          <a:p>
            <a:r>
              <a:rPr lang="en-US" altLang="en-US" dirty="0"/>
              <a:t>assignment operators: =, +=, -= etc.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2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Prefix and postfix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C631EBB-5DD7-4CE0-8E80-D8E48FFE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76" y="1510454"/>
            <a:ext cx="5856817" cy="2389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3733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i;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char a[10] = "Jim";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i=0;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3733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("%c\n", a[i++]);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i=0;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3733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("%c\n", a[++i]);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ADE1D0E-0515-4E1A-AA1F-38D8E838D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93" y="2705396"/>
            <a:ext cx="2197100" cy="42062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Output: J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68E84AE-EA07-4E23-9739-E97BE4B4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93" y="3646655"/>
            <a:ext cx="2197100" cy="42062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Output: i</a:t>
            </a:r>
          </a:p>
        </p:txBody>
      </p:sp>
    </p:spTree>
    <p:extLst>
      <p:ext uri="{BB962C8B-B14F-4D97-AF65-F5344CB8AC3E}">
        <p14:creationId xmlns:p14="http://schemas.microsoft.com/office/powerpoint/2010/main" val="330566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Control statements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if/else</a:t>
            </a:r>
          </a:p>
          <a:p>
            <a:r>
              <a:rPr lang="en-US" altLang="en-US" dirty="0"/>
              <a:t>return</a:t>
            </a:r>
          </a:p>
          <a:p>
            <a:r>
              <a:rPr lang="en-US" altLang="en-US" dirty="0"/>
              <a:t>switch/case/default</a:t>
            </a:r>
          </a:p>
          <a:p>
            <a:r>
              <a:rPr lang="en-US" altLang="en-US" dirty="0"/>
              <a:t>for (</a:t>
            </a:r>
            <a:r>
              <a:rPr lang="en-US" altLang="en-US" dirty="0" err="1"/>
              <a:t>init</a:t>
            </a:r>
            <a:r>
              <a:rPr lang="en-US" altLang="en-US" dirty="0"/>
              <a:t>; condition; </a:t>
            </a:r>
            <a:r>
              <a:rPr lang="en-US" altLang="en-US" dirty="0" err="1"/>
              <a:t>loopincrement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while (</a:t>
            </a:r>
            <a:r>
              <a:rPr lang="en-US" altLang="en-US" dirty="0" err="1"/>
              <a:t>cond</a:t>
            </a:r>
            <a:r>
              <a:rPr lang="en-US" altLang="en-US" dirty="0"/>
              <a:t>) {statements}</a:t>
            </a:r>
          </a:p>
          <a:p>
            <a:r>
              <a:rPr lang="en-US" altLang="en-US" dirty="0"/>
              <a:t>do { statements } while (condition)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6FE1BEB-7543-44AF-B7CF-3E78B01E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076" y="2059518"/>
            <a:ext cx="5142409" cy="27728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#include &lt;</a:t>
            </a:r>
            <a:r>
              <a:rPr lang="en-US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stdio.h</a:t>
            </a: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&gt;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char c = 0;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while ((c = </a:t>
            </a:r>
            <a:r>
              <a:rPr lang="en-US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getchar</a:t>
            </a: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()) != EOF)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{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/* do something with c */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2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 err="1">
                <a:latin typeface="Arial" charset="0"/>
              </a:rPr>
              <a:t>Functions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84B6422-654A-43F7-9592-21024683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2266953"/>
            <a:ext cx="6047812" cy="3538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/* function prototype*/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maximum (</a:t>
            </a:r>
            <a:r>
              <a:rPr lang="en-US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, </a:t>
            </a:r>
            <a:r>
              <a:rPr lang="en-US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); 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fr-FR" sz="3733" b="1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fr-FR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fr-FR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maximum (</a:t>
            </a:r>
            <a:r>
              <a:rPr lang="fr-FR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fr-FR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x, </a:t>
            </a:r>
            <a:r>
              <a:rPr lang="fr-FR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fr-FR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y)</a:t>
            </a:r>
            <a:endParaRPr lang="fr-FR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{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	</a:t>
            </a:r>
            <a:r>
              <a:rPr lang="en-US" sz="3733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max= x;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i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	.... statements ...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	return max;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3733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3733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F1790C7-8EBD-4F70-96BE-526DFC268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2636030"/>
            <a:ext cx="2314432" cy="42062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declaration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C48CE22-D10D-4C71-B567-76F87CC8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120" y="3600651"/>
            <a:ext cx="1517715" cy="42062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header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E6009F5-E081-4F27-949B-37664DF0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632" y="4565272"/>
            <a:ext cx="3014029" cy="748923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Block                      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=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8892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 err="1">
                <a:latin typeface="Arial" charset="0"/>
              </a:rPr>
              <a:t>Function</a:t>
            </a:r>
            <a:r>
              <a:rPr lang="nl-NL" dirty="0">
                <a:latin typeface="Arial" charset="0"/>
              </a:rPr>
              <a:t> prototype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en-US" dirty="0" err="1"/>
              <a:t>Function</a:t>
            </a:r>
            <a:r>
              <a:rPr lang="nl-NL" altLang="en-US" dirty="0"/>
              <a:t> must </a:t>
            </a:r>
            <a:r>
              <a:rPr lang="nl-NL" altLang="en-US" dirty="0" err="1"/>
              <a:t>be</a:t>
            </a:r>
            <a:r>
              <a:rPr lang="nl-NL" altLang="en-US" dirty="0"/>
              <a:t> </a:t>
            </a:r>
            <a:r>
              <a:rPr lang="nl-NL" altLang="en-US" dirty="0" err="1"/>
              <a:t>known</a:t>
            </a:r>
            <a:r>
              <a:rPr lang="nl-NL" altLang="en-US" dirty="0"/>
              <a:t> in file </a:t>
            </a:r>
            <a:r>
              <a:rPr lang="nl-NL" altLang="en-US" dirty="0" err="1"/>
              <a:t>before</a:t>
            </a:r>
            <a:r>
              <a:rPr lang="nl-NL" altLang="en-US" dirty="0"/>
              <a:t> </a:t>
            </a:r>
            <a:r>
              <a:rPr lang="nl-NL" altLang="en-US" dirty="0" err="1"/>
              <a:t>it</a:t>
            </a:r>
            <a:r>
              <a:rPr lang="nl-NL" altLang="en-US" dirty="0"/>
              <a:t>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be</a:t>
            </a:r>
            <a:r>
              <a:rPr lang="nl-NL" altLang="en-US" dirty="0"/>
              <a:t> </a:t>
            </a:r>
            <a:r>
              <a:rPr lang="nl-NL" altLang="en-US" dirty="0" err="1"/>
              <a:t>used</a:t>
            </a:r>
            <a:endParaRPr lang="nl-NL" altLang="en-US" dirty="0"/>
          </a:p>
          <a:p>
            <a:r>
              <a:rPr lang="en-US" altLang="en-US" dirty="0"/>
              <a:t>function declaration = function prototype :</a:t>
            </a:r>
          </a:p>
          <a:p>
            <a:r>
              <a:rPr lang="nl-NL" altLang="en-US" dirty="0"/>
              <a:t>compiler </a:t>
            </a:r>
            <a:r>
              <a:rPr lang="nl-NL" altLang="en-US" dirty="0" err="1"/>
              <a:t>can</a:t>
            </a:r>
            <a:r>
              <a:rPr lang="nl-NL" altLang="en-US" dirty="0"/>
              <a:t> check on order </a:t>
            </a:r>
            <a:r>
              <a:rPr lang="nl-NL" altLang="en-US" dirty="0" err="1"/>
              <a:t>and</a:t>
            </a:r>
            <a:r>
              <a:rPr lang="nl-NL" altLang="en-US" dirty="0"/>
              <a:t> type of variables </a:t>
            </a:r>
            <a:r>
              <a:rPr lang="nl-NL" altLang="en-US" dirty="0" err="1"/>
              <a:t>and</a:t>
            </a:r>
            <a:r>
              <a:rPr lang="nl-NL" altLang="en-US" dirty="0"/>
              <a:t> return type</a:t>
            </a:r>
          </a:p>
          <a:p>
            <a:pPr lvl="1"/>
            <a:r>
              <a:rPr lang="nl-NL" altLang="en-US" dirty="0" err="1"/>
              <a:t>prevents</a:t>
            </a:r>
            <a:r>
              <a:rPr lang="nl-NL" altLang="en-US" dirty="0"/>
              <a:t> </a:t>
            </a:r>
            <a:r>
              <a:rPr lang="en-US" altLang="en-US" dirty="0"/>
              <a:t>run-time error</a:t>
            </a:r>
          </a:p>
          <a:p>
            <a:r>
              <a:rPr lang="nl-NL" altLang="en-US" dirty="0"/>
              <a:t>Forward </a:t>
            </a:r>
            <a:r>
              <a:rPr lang="nl-NL" altLang="en-US" dirty="0" err="1"/>
              <a:t>declaration</a:t>
            </a:r>
            <a:r>
              <a:rPr lang="nl-NL" altLang="en-US" dirty="0"/>
              <a:t>: </a:t>
            </a:r>
            <a:r>
              <a:rPr lang="nl-NL" altLang="en-US" dirty="0" err="1"/>
              <a:t>function</a:t>
            </a:r>
            <a:r>
              <a:rPr lang="nl-NL" altLang="en-US" dirty="0"/>
              <a:t>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be</a:t>
            </a:r>
            <a:r>
              <a:rPr lang="nl-NL" altLang="en-US" dirty="0"/>
              <a:t> </a:t>
            </a:r>
            <a:r>
              <a:rPr lang="nl-NL" altLang="en-US" dirty="0" err="1"/>
              <a:t>called</a:t>
            </a:r>
            <a:r>
              <a:rPr lang="nl-NL" altLang="en-US" dirty="0"/>
              <a:t> </a:t>
            </a:r>
            <a:r>
              <a:rPr lang="nl-NL" altLang="en-US" dirty="0" err="1"/>
              <a:t>before</a:t>
            </a:r>
            <a:r>
              <a:rPr lang="nl-NL" altLang="en-US" dirty="0"/>
              <a:t> </a:t>
            </a:r>
            <a:r>
              <a:rPr lang="nl-NL" altLang="en-US" dirty="0" err="1"/>
              <a:t>it</a:t>
            </a:r>
            <a:r>
              <a:rPr lang="nl-NL" altLang="en-US" dirty="0"/>
              <a:t> is </a:t>
            </a:r>
            <a:r>
              <a:rPr lang="nl-NL" altLang="en-US" dirty="0" err="1"/>
              <a:t>defined</a:t>
            </a:r>
            <a:endParaRPr lang="nl-NL" altLang="en-US" dirty="0"/>
          </a:p>
          <a:p>
            <a:r>
              <a:rPr lang="en-US" altLang="en-US" dirty="0"/>
              <a:t>can be made available for other files</a:t>
            </a: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9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Scope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8CCEC7B-5681-4F11-AC39-CAD7296E10AB}"/>
              </a:ext>
            </a:extLst>
          </p:cNvPr>
          <p:cNvSpPr txBox="1">
            <a:spLocks noChangeArrowheads="1"/>
          </p:cNvSpPr>
          <p:nvPr/>
        </p:nvSpPr>
        <p:spPr>
          <a:xfrm>
            <a:off x="6185959" y="710397"/>
            <a:ext cx="4800600" cy="108161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EE7F00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609585"/>
            <a:r>
              <a:rPr lang="en-US" altLang="en-US" sz="4000" dirty="0"/>
              <a:t>What is printed?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1B8BD3E-4945-4318-93EB-1F1131899D19}"/>
              </a:ext>
            </a:extLst>
          </p:cNvPr>
          <p:cNvSpPr txBox="1">
            <a:spLocks/>
          </p:cNvSpPr>
          <p:nvPr/>
        </p:nvSpPr>
        <p:spPr bwMode="auto">
          <a:xfrm>
            <a:off x="52917" y="9700684"/>
            <a:ext cx="5715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 baseline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 baseline="-25000">
                <a:solidFill>
                  <a:srgbClr val="0000CC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 baseline="-25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 baseline="-25000">
                <a:solidFill>
                  <a:srgbClr val="0066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 baseline="-25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 baseline="-25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 baseline="-25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 baseline="-25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 baseline="-25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defTabSz="1219170" eaLnBrk="1" hangingPunct="1">
              <a:spcBef>
                <a:spcPct val="0"/>
              </a:spcBef>
              <a:buNone/>
            </a:pPr>
            <a:fld id="{1D21899D-CACA-4921-ABCB-D278BA7AFC35}" type="slidenum">
              <a:rPr lang="nl-NL" altLang="en-US">
                <a:solidFill>
                  <a:prstClr val="black"/>
                </a:solidFill>
                <a:latin typeface="Arial" panose="020B0604020202020204" pitchFamily="34" charset="0"/>
              </a:rPr>
              <a:pPr defTabSz="1219170" eaLnBrk="1" hangingPunct="1">
                <a:spcBef>
                  <a:spcPct val="0"/>
                </a:spcBef>
                <a:buNone/>
              </a:pPr>
              <a:t>17</a:t>
            </a:fld>
            <a:endParaRPr lang="nl-NL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9AE4B66-D423-4847-89A5-9163C4D2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09" y="2886327"/>
            <a:ext cx="2749504" cy="1733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i="1" baseline="-25000" dirty="0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file </a:t>
            </a:r>
            <a:r>
              <a:rPr lang="en-US" sz="2667" b="1" i="1" baseline="-25000" dirty="0" err="1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a.h</a:t>
            </a:r>
            <a:r>
              <a:rPr lang="en-US" sz="2667" b="1" i="1" baseline="-25000" dirty="0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 :</a:t>
            </a:r>
            <a:endParaRPr lang="en-US" sz="2667" baseline="-25000" dirty="0">
              <a:solidFill>
                <a:srgbClr val="3333CC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#include &lt;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stdio.h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&gt;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2667" b="1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void a(void);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2667" b="1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extern 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x;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08BEFC-C17A-45CC-97C3-A83C283A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5" y="1792013"/>
            <a:ext cx="3972376" cy="3922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i="1" baseline="-25000" dirty="0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file </a:t>
            </a:r>
            <a:r>
              <a:rPr lang="en-US" sz="2667" b="1" i="1" baseline="-25000" dirty="0" err="1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b.c</a:t>
            </a:r>
            <a:r>
              <a:rPr lang="en-US" sz="2667" b="1" i="1" baseline="-25000" dirty="0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:</a:t>
            </a:r>
            <a:endParaRPr lang="en-US" sz="2667" baseline="-25000" dirty="0">
              <a:solidFill>
                <a:srgbClr val="3333CC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#include "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a.h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"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2667" b="1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main()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{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("%d\n", x);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i, x = 0;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for (i=0; i &lt; 1; i++) {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x = 3;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	a();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("%d\n", x);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}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return(0);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A4D3492E-4A88-40ED-9F11-8E8D015A7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937" y="2339170"/>
            <a:ext cx="3126185" cy="2828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i="1" baseline="-25000" dirty="0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file </a:t>
            </a:r>
            <a:r>
              <a:rPr lang="en-US" sz="2667" b="1" i="1" baseline="-25000" dirty="0" err="1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a.c</a:t>
            </a:r>
            <a:r>
              <a:rPr lang="en-US" sz="2667" b="1" i="1" baseline="-25000" dirty="0">
                <a:solidFill>
                  <a:srgbClr val="3333CC"/>
                </a:solidFill>
                <a:ea typeface="ＭＳ Ｐゴシック" panose="020B0600070205080204" pitchFamily="34" charset="-128"/>
                <a:cs typeface="Arial" charset="0"/>
              </a:rPr>
              <a:t>:</a:t>
            </a:r>
            <a:endParaRPr lang="en-US" sz="2667" baseline="-25000" dirty="0">
              <a:solidFill>
                <a:srgbClr val="3333CC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#include "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a.h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"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2667" b="1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x = 5;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void a()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{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x = 8;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printf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("%d\n", x);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7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User input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/>
              <a:t>18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D8D3178-B882-4A77-9F26-FF3FD7A4BA2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#include &lt;</a:t>
            </a:r>
            <a:r>
              <a:rPr lang="en-US" altLang="en-US" sz="3200" dirty="0" err="1"/>
              <a:t>stdio.h</a:t>
            </a:r>
            <a:r>
              <a:rPr lang="en-US" altLang="en-US" sz="3200" dirty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    int </a:t>
            </a:r>
            <a:r>
              <a:rPr lang="en-US" altLang="en-US" sz="3200" dirty="0" err="1"/>
              <a:t>testInteger</a:t>
            </a:r>
            <a:r>
              <a:rPr lang="en-US" altLang="en-US" sz="3200" dirty="0"/>
              <a:t>;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    </a:t>
            </a:r>
            <a:r>
              <a:rPr lang="en-US" altLang="en-US" sz="3200" dirty="0" err="1"/>
              <a:t>printf</a:t>
            </a:r>
            <a:r>
              <a:rPr lang="en-US" altLang="en-US" sz="3200" dirty="0"/>
              <a:t>("Enter an integer: ");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    </a:t>
            </a:r>
            <a:r>
              <a:rPr lang="en-US" altLang="en-US" sz="3200" dirty="0" err="1"/>
              <a:t>scanf</a:t>
            </a:r>
            <a:r>
              <a:rPr lang="en-US" altLang="en-US" sz="3200" dirty="0"/>
              <a:t>("%d", &amp;</a:t>
            </a:r>
            <a:r>
              <a:rPr lang="en-US" altLang="en-US" sz="3200" dirty="0" err="1"/>
              <a:t>testInteger</a:t>
            </a:r>
            <a:r>
              <a:rPr lang="en-US" altLang="en-US" sz="3200" dirty="0"/>
              <a:t>);  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    </a:t>
            </a:r>
            <a:r>
              <a:rPr lang="en-US" altLang="en-US" sz="3200" dirty="0" err="1"/>
              <a:t>printf</a:t>
            </a:r>
            <a:r>
              <a:rPr lang="en-US" altLang="en-US" sz="3200" dirty="0"/>
              <a:t>("Number = %d",</a:t>
            </a:r>
            <a:r>
              <a:rPr lang="en-US" altLang="en-US" sz="3200" dirty="0" err="1"/>
              <a:t>testInteger</a:t>
            </a:r>
            <a:r>
              <a:rPr lang="en-US" altLang="en-US" sz="3200" dirty="0"/>
              <a:t>);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056AB1D-7AC4-42C4-BB32-9662C70C55A9}"/>
              </a:ext>
            </a:extLst>
          </p:cNvPr>
          <p:cNvSpPr txBox="1"/>
          <p:nvPr/>
        </p:nvSpPr>
        <p:spPr>
          <a:xfrm>
            <a:off x="7680960" y="2228671"/>
            <a:ext cx="43666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char name[20];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s",name</a:t>
            </a:r>
            <a:r>
              <a:rPr lang="en-US" sz="2800" dirty="0"/>
              <a:t>); 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428129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2446867" y="1773767"/>
            <a:ext cx="7488767" cy="2230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nl-NL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Thies Keulen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Docent HBO-ICT</a:t>
            </a:r>
            <a:b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h.t.keulen@pl.hanze.nl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Content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nl-NL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Functions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User input / output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Intro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nl-NL" dirty="0" err="1"/>
              <a:t>Developed</a:t>
            </a:r>
            <a:r>
              <a:rPr lang="nl-NL" dirty="0"/>
              <a:t> in 1969 ... 1973 </a:t>
            </a:r>
            <a:r>
              <a:rPr lang="nl-NL" dirty="0" err="1"/>
              <a:t>by</a:t>
            </a:r>
            <a:r>
              <a:rPr lang="nl-NL" dirty="0"/>
              <a:t> Dennis </a:t>
            </a:r>
            <a:r>
              <a:rPr lang="nl-NL" dirty="0" err="1"/>
              <a:t>Ritchie</a:t>
            </a:r>
            <a:r>
              <a:rPr lang="nl-NL" dirty="0"/>
              <a:t> at Bell Labs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Kernighan+ Ritchie "The C Programming Language" in 1987 (The K&amp;R)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Influence on : </a:t>
            </a:r>
            <a:r>
              <a:rPr lang="en-US" dirty="0" err="1"/>
              <a:t>csh</a:t>
            </a:r>
            <a:r>
              <a:rPr lang="en-US" dirty="0"/>
              <a:t>, C++, C#, Java, JavaScript, Perl, PHP, python, ..</a:t>
            </a:r>
          </a:p>
          <a:p>
            <a:pPr>
              <a:buFont typeface="Arial" charset="0"/>
              <a:buChar char="•"/>
              <a:defRPr/>
            </a:pPr>
            <a:r>
              <a:rPr lang="nl-NL" dirty="0"/>
              <a:t>ANSI C : standard in 1989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American National Standards Institute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became known as C89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4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Intro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en-US" dirty="0" err="1"/>
              <a:t>Current</a:t>
            </a:r>
            <a:r>
              <a:rPr lang="nl-NL" altLang="en-US" dirty="0"/>
              <a:t> standard is ISO/IEC 9899:1999, or C99</a:t>
            </a:r>
          </a:p>
          <a:p>
            <a:r>
              <a:rPr lang="nl-NL" altLang="en-US" dirty="0"/>
              <a:t>GNU C = standard C + </a:t>
            </a:r>
            <a:r>
              <a:rPr lang="nl-NL" altLang="en-US" dirty="0" err="1"/>
              <a:t>extensions</a:t>
            </a:r>
            <a:r>
              <a:rPr lang="nl-NL" altLang="en-US" dirty="0"/>
              <a:t> (-</a:t>
            </a:r>
            <a:r>
              <a:rPr lang="nl-NL" altLang="en-US" dirty="0" err="1"/>
              <a:t>stdoption</a:t>
            </a:r>
            <a:r>
              <a:rPr lang="nl-NL" altLang="en-US" dirty="0"/>
              <a:t>)</a:t>
            </a:r>
          </a:p>
          <a:p>
            <a:r>
              <a:rPr lang="nl-NL" altLang="en-US" dirty="0"/>
              <a:t>compilers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err="1"/>
              <a:t>any</a:t>
            </a:r>
            <a:r>
              <a:rPr lang="nl-NL" altLang="en-US" dirty="0"/>
              <a:t> platform (OS </a:t>
            </a:r>
            <a:r>
              <a:rPr lang="nl-NL" altLang="en-US" dirty="0" err="1"/>
              <a:t>and</a:t>
            </a:r>
            <a:r>
              <a:rPr lang="nl-NL" altLang="en-US" dirty="0"/>
              <a:t>/or CPU)</a:t>
            </a:r>
          </a:p>
          <a:p>
            <a:r>
              <a:rPr lang="nl-NL" altLang="en-US" dirty="0"/>
              <a:t>C++ is extension of C</a:t>
            </a:r>
          </a:p>
          <a:p>
            <a:r>
              <a:rPr lang="nl-NL" altLang="en-US" dirty="0"/>
              <a:t>C is </a:t>
            </a:r>
            <a:r>
              <a:rPr lang="nl-NL" altLang="en-US" i="1" dirty="0" err="1"/>
              <a:t>not</a:t>
            </a:r>
            <a:r>
              <a:rPr lang="nl-NL" altLang="en-US" i="1" dirty="0"/>
              <a:t> </a:t>
            </a:r>
            <a:r>
              <a:rPr lang="nl-NL" altLang="en-US" i="1" dirty="0" err="1"/>
              <a:t>strictly</a:t>
            </a:r>
            <a:r>
              <a:rPr lang="nl-NL" altLang="en-US" i="1" dirty="0"/>
              <a:t> a </a:t>
            </a:r>
            <a:r>
              <a:rPr lang="nl-NL" altLang="en-US" dirty="0"/>
              <a:t>subset of C++</a:t>
            </a:r>
          </a:p>
          <a:p>
            <a:pPr lvl="1"/>
            <a:r>
              <a:rPr lang="en-US" altLang="en-US" dirty="0"/>
              <a:t>but it is possible to write “</a:t>
            </a:r>
            <a:r>
              <a:rPr lang="en-US" altLang="en-US" i="1" dirty="0"/>
              <a:t>Clean C</a:t>
            </a:r>
            <a:r>
              <a:rPr lang="en-US" altLang="en-US" dirty="0"/>
              <a:t>” that conforms to both the C++ and C standards.</a:t>
            </a: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8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 </a:t>
            </a:r>
            <a:r>
              <a:rPr lang="nl-NL" dirty="0" err="1">
                <a:latin typeface="Arial" charset="0"/>
              </a:rPr>
              <a:t>programming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113E8510-831B-42EF-96E1-C6CE319A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04" y="2693236"/>
            <a:ext cx="1625600" cy="1117600"/>
          </a:xfrm>
          <a:prstGeom prst="flowChartDocumen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 dirty="0" err="1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hello.o</a:t>
            </a:r>
            <a:endParaRPr lang="en-US" altLang="en-US" sz="2400" kern="0" dirty="0">
              <a:solidFill>
                <a:prstClr val="black"/>
              </a:solidFill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B44B310B-F3CD-4221-869E-4859D5EC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204" y="2693236"/>
            <a:ext cx="1524000" cy="990600"/>
          </a:xfrm>
          <a:prstGeom prst="rightArrow">
            <a:avLst>
              <a:gd name="adj1" fmla="val 50000"/>
              <a:gd name="adj2" fmla="val 38462"/>
            </a:avLst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compile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FC981D3B-BF63-4B4D-B663-3AE2D62A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6004" y="2693236"/>
            <a:ext cx="1625600" cy="1117600"/>
          </a:xfrm>
          <a:prstGeom prst="flowChartPunchedTap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hello</a:t>
            </a:r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024C0871-8765-4DBE-81E2-B15A5BA6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804" y="2693236"/>
            <a:ext cx="1625600" cy="1117600"/>
          </a:xfrm>
          <a:prstGeom prst="foldedCorner">
            <a:avLst>
              <a:gd name="adj" fmla="val 12500"/>
            </a:avLst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hello.c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1F1FF3B8-3A41-4956-AED9-B43D1C3F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204" y="1270836"/>
            <a:ext cx="1422400" cy="914400"/>
          </a:xfrm>
          <a:prstGeom prst="flowChartMagneticDisk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library</a:t>
            </a:r>
          </a:p>
        </p:txBody>
      </p:sp>
      <p:sp>
        <p:nvSpPr>
          <p:cNvPr id="27" name="AutoShape 12">
            <a:extLst>
              <a:ext uri="{FF2B5EF4-FFF2-40B4-BE49-F238E27FC236}">
                <a16:creationId xmlns:a16="http://schemas.microsoft.com/office/drawing/2014/main" id="{65263BA2-3DC0-4EC8-8328-C9A1539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804" y="2693236"/>
            <a:ext cx="1524000" cy="990600"/>
          </a:xfrm>
          <a:prstGeom prst="rightArrow">
            <a:avLst>
              <a:gd name="adj1" fmla="val 50000"/>
              <a:gd name="adj2" fmla="val 38462"/>
            </a:avLst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</a:t>
            </a:r>
          </a:p>
        </p:txBody>
      </p:sp>
      <p:sp>
        <p:nvSpPr>
          <p:cNvPr id="28" name="AutoShape 23">
            <a:extLst>
              <a:ext uri="{FF2B5EF4-FFF2-40B4-BE49-F238E27FC236}">
                <a16:creationId xmlns:a16="http://schemas.microsoft.com/office/drawing/2014/main" id="{F520EBB9-2125-4284-A905-059E111D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804" y="2388436"/>
            <a:ext cx="304800" cy="4064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>
              <a:spcBef>
                <a:spcPct val="0"/>
              </a:spcBef>
              <a:buNone/>
              <a:defRPr/>
            </a:pPr>
            <a:endParaRPr lang="en-US" altLang="en-US" sz="2400" ker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6B8E266F-C808-4B09-81DF-573F49D4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004" y="3912437"/>
            <a:ext cx="3251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Source File </a:t>
            </a:r>
          </a:p>
          <a:p>
            <a:pPr algn="ctr" defTabSz="121917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(High-Level Languages)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C2387FDF-01A2-4AEB-9C53-A1100AC9B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004" y="3912437"/>
            <a:ext cx="294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 File </a:t>
            </a:r>
          </a:p>
          <a:p>
            <a:pPr algn="ctr" defTabSz="121917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(Machine Languages)</a:t>
            </a: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8F8D4AD2-32A0-4BF6-A706-5D77DCF6C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604" y="6046036"/>
            <a:ext cx="54864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>
              <a:defRPr/>
            </a:pPr>
            <a:endParaRPr lang="en-NL" sz="2400" ker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3C946C34-8988-43F6-A0CE-8A642769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204" y="5436437"/>
            <a:ext cx="6197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gcc –o hello hello.c</a:t>
            </a:r>
          </a:p>
        </p:txBody>
      </p:sp>
      <p:sp>
        <p:nvSpPr>
          <p:cNvPr id="33" name="AutoShape 29">
            <a:extLst>
              <a:ext uri="{FF2B5EF4-FFF2-40B4-BE49-F238E27FC236}">
                <a16:creationId xmlns:a16="http://schemas.microsoft.com/office/drawing/2014/main" id="{8352A4C3-4627-4786-A0FC-918E04D1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04" y="2693236"/>
            <a:ext cx="1524000" cy="990600"/>
          </a:xfrm>
          <a:prstGeom prst="rightArrow">
            <a:avLst>
              <a:gd name="adj1" fmla="val 50000"/>
              <a:gd name="adj2" fmla="val 38462"/>
            </a:avLst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en-US" sz="2400" kern="0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Edit</a:t>
            </a: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F07ED219-BCB8-4E8E-9124-87B8556C0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404" y="6046036"/>
            <a:ext cx="37592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>
              <a:defRPr/>
            </a:pPr>
            <a:endParaRPr lang="en-NL" sz="2400" ker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296540E8-263D-4F5C-A29C-9E81A2B47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04" y="5436437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nedit hello.c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62556D3-FA69-4734-9A0D-22DA3BCDAB00}"/>
              </a:ext>
            </a:extLst>
          </p:cNvPr>
          <p:cNvSpPr/>
          <p:nvPr/>
        </p:nvSpPr>
        <p:spPr>
          <a:xfrm>
            <a:off x="9536004" y="4024529"/>
            <a:ext cx="6096000" cy="74892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Execute</a:t>
            </a:r>
            <a: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program</a:t>
            </a:r>
            <a:br>
              <a:rPr lang="en-US" altLang="en-US" sz="3200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200" baseline="-25000" dirty="0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./hello</a:t>
            </a:r>
          </a:p>
        </p:txBody>
      </p:sp>
    </p:spTree>
    <p:extLst>
      <p:ext uri="{BB962C8B-B14F-4D97-AF65-F5344CB8AC3E}">
        <p14:creationId xmlns:p14="http://schemas.microsoft.com/office/powerpoint/2010/main" val="292984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12B9060-2E57-4514-921D-CB29616E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87" y="418976"/>
            <a:ext cx="5608606" cy="6020048"/>
          </a:xfrm>
          <a:prstGeom prst="rect">
            <a:avLst/>
          </a:prstGeom>
        </p:spPr>
      </p:pic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 </a:t>
            </a:r>
            <a:r>
              <a:rPr lang="nl-NL" dirty="0" err="1">
                <a:latin typeface="Arial" charset="0"/>
              </a:rPr>
              <a:t>programming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9D456F0D-9B49-46B2-94CD-154BBE35797B}"/>
              </a:ext>
            </a:extLst>
          </p:cNvPr>
          <p:cNvSpPr txBox="1"/>
          <p:nvPr/>
        </p:nvSpPr>
        <p:spPr>
          <a:xfrm>
            <a:off x="155140" y="6539442"/>
            <a:ext cx="75706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https://medium.com/@laura.derohan/compiling-c-files-with-gcc-step-by-step-8e78318052</a:t>
            </a:r>
          </a:p>
        </p:txBody>
      </p:sp>
    </p:spTree>
    <p:extLst>
      <p:ext uri="{BB962C8B-B14F-4D97-AF65-F5344CB8AC3E}">
        <p14:creationId xmlns:p14="http://schemas.microsoft.com/office/powerpoint/2010/main" val="25937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 err="1">
                <a:latin typeface="Arial" charset="0"/>
              </a:rPr>
              <a:t>Structure</a:t>
            </a:r>
            <a:endParaRPr lang="nl-NL" dirty="0">
              <a:latin typeface="Arial" charset="0"/>
            </a:endParaRP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There must be one main function where execution begins when the program is run. This function is called main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int main (void) { ... },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int main (int </a:t>
            </a:r>
            <a:r>
              <a:rPr lang="en-US" altLang="en-US" dirty="0" err="1">
                <a:latin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</a:rPr>
              <a:t>, char *</a:t>
            </a:r>
            <a:r>
              <a:rPr lang="en-US" altLang="en-US" dirty="0" err="1">
                <a:latin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</a:rPr>
              <a:t>[]) { ... }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additional local and external functions and variables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7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Body</a:t>
            </a: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8B195D8D-E071-4D41-A450-585853B236F9}"/>
              </a:ext>
            </a:extLst>
          </p:cNvPr>
          <p:cNvSpPr txBox="1">
            <a:spLocks/>
          </p:cNvSpPr>
          <p:nvPr/>
        </p:nvSpPr>
        <p:spPr bwMode="auto">
          <a:xfrm>
            <a:off x="639168" y="1791756"/>
            <a:ext cx="6164288" cy="454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#include &lt;</a:t>
            </a:r>
            <a:r>
              <a:rPr lang="en-US" altLang="en-US" sz="2667" dirty="0" err="1">
                <a:solidFill>
                  <a:sysClr val="windowText" lastClr="000000"/>
                </a:solidFill>
                <a:latin typeface="Calibri"/>
              </a:rPr>
              <a:t>stdio.h</a:t>
            </a: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&gt;</a:t>
            </a:r>
          </a:p>
          <a:p>
            <a:pPr marL="0" indent="0" defTabSz="1219170">
              <a:buNone/>
              <a:defRPr/>
            </a:pPr>
            <a:endParaRPr lang="en-US" altLang="en-US" sz="2667" dirty="0">
              <a:solidFill>
                <a:sysClr val="windowText" lastClr="000000"/>
              </a:solidFill>
              <a:latin typeface="Calibri"/>
            </a:endParaRPr>
          </a:p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/* My first C program */</a:t>
            </a:r>
          </a:p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int main()</a:t>
            </a:r>
          </a:p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{</a:t>
            </a:r>
          </a:p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lang="en-US" altLang="en-US" sz="2667" dirty="0" err="1">
                <a:solidFill>
                  <a:sysClr val="windowText" lastClr="000000"/>
                </a:solidFill>
                <a:latin typeface="Calibri"/>
              </a:rPr>
              <a:t>printf</a:t>
            </a: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(“Hello World!\n”);</a:t>
            </a:r>
          </a:p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	exit(0);</a:t>
            </a:r>
          </a:p>
          <a:p>
            <a:pPr marL="0" indent="0" defTabSz="1219170">
              <a:buNone/>
              <a:defRPr/>
            </a:pPr>
            <a:r>
              <a:rPr lang="en-US" altLang="en-US" sz="2667" dirty="0">
                <a:solidFill>
                  <a:sysClr val="windowText" lastClr="000000"/>
                </a:solidFill>
                <a:latin typeface="Calibri"/>
              </a:rPr>
              <a:t>}</a:t>
            </a:r>
          </a:p>
        </p:txBody>
      </p:sp>
      <p:cxnSp>
        <p:nvCxnSpPr>
          <p:cNvPr id="27" name="Straight Arrow Connector 6">
            <a:extLst>
              <a:ext uri="{FF2B5EF4-FFF2-40B4-BE49-F238E27FC236}">
                <a16:creationId xmlns:a16="http://schemas.microsoft.com/office/drawing/2014/main" id="{AF4C19BE-E3D5-4ABA-BF48-049098EB90BB}"/>
              </a:ext>
            </a:extLst>
          </p:cNvPr>
          <p:cNvCxnSpPr/>
          <p:nvPr/>
        </p:nvCxnSpPr>
        <p:spPr>
          <a:xfrm>
            <a:off x="5667409" y="2027280"/>
            <a:ext cx="1174147" cy="1"/>
          </a:xfrm>
          <a:prstGeom prst="straightConnector1">
            <a:avLst/>
          </a:prstGeom>
          <a:noFill/>
          <a:ln w="50800" cap="flat" cmpd="sng" algn="ctr">
            <a:solidFill>
              <a:srgbClr val="3366FF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2D33E14A-7704-4074-A32E-968005A07631}"/>
              </a:ext>
            </a:extLst>
          </p:cNvPr>
          <p:cNvSpPr txBox="1">
            <a:spLocks/>
          </p:cNvSpPr>
          <p:nvPr/>
        </p:nvSpPr>
        <p:spPr bwMode="auto">
          <a:xfrm>
            <a:off x="6978782" y="1708639"/>
            <a:ext cx="3057855" cy="6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 eaLnBrk="0" fontAlgn="base" hangingPunct="0"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3333CC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preprocessor</a:t>
            </a:r>
          </a:p>
        </p:txBody>
      </p:sp>
      <p:cxnSp>
        <p:nvCxnSpPr>
          <p:cNvPr id="29" name="Straight Arrow Connector 9">
            <a:extLst>
              <a:ext uri="{FF2B5EF4-FFF2-40B4-BE49-F238E27FC236}">
                <a16:creationId xmlns:a16="http://schemas.microsoft.com/office/drawing/2014/main" id="{873DF513-2F5D-43D9-8227-73CFFE9B4995}"/>
              </a:ext>
            </a:extLst>
          </p:cNvPr>
          <p:cNvCxnSpPr/>
          <p:nvPr/>
        </p:nvCxnSpPr>
        <p:spPr>
          <a:xfrm>
            <a:off x="5667409" y="3201690"/>
            <a:ext cx="1174147" cy="1"/>
          </a:xfrm>
          <a:prstGeom prst="straightConnector1">
            <a:avLst/>
          </a:prstGeom>
          <a:noFill/>
          <a:ln w="50800" cap="flat" cmpd="sng" algn="ctr">
            <a:solidFill>
              <a:srgbClr val="3366FF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155A954B-D9D4-4F43-A436-5AD14BB286BC}"/>
              </a:ext>
            </a:extLst>
          </p:cNvPr>
          <p:cNvSpPr txBox="1">
            <a:spLocks/>
          </p:cNvSpPr>
          <p:nvPr/>
        </p:nvSpPr>
        <p:spPr bwMode="auto">
          <a:xfrm>
            <a:off x="7100025" y="2903840"/>
            <a:ext cx="2607163" cy="6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 eaLnBrk="0" fontAlgn="base" hangingPunct="0"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3333CC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comment</a:t>
            </a:r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D84A9F5-76D8-4429-9E15-AA24FE300977}"/>
              </a:ext>
            </a:extLst>
          </p:cNvPr>
          <p:cNvCxnSpPr/>
          <p:nvPr/>
        </p:nvCxnSpPr>
        <p:spPr>
          <a:xfrm>
            <a:off x="5943180" y="4447057"/>
            <a:ext cx="1174147" cy="1"/>
          </a:xfrm>
          <a:prstGeom prst="straightConnector1">
            <a:avLst/>
          </a:prstGeom>
          <a:noFill/>
          <a:ln w="50800" cap="flat" cmpd="sng" algn="ctr">
            <a:solidFill>
              <a:srgbClr val="3366FF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0FE0CF0-C087-4A43-A1AD-D9486C51BD20}"/>
              </a:ext>
            </a:extLst>
          </p:cNvPr>
          <p:cNvSpPr txBox="1">
            <a:spLocks/>
          </p:cNvSpPr>
          <p:nvPr/>
        </p:nvSpPr>
        <p:spPr bwMode="auto">
          <a:xfrm>
            <a:off x="7414354" y="3996809"/>
            <a:ext cx="4380481" cy="67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 eaLnBrk="0" fontAlgn="base" hangingPunct="0"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3333CC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Function from </a:t>
            </a:r>
            <a:r>
              <a:rPr lang="en-US" altLang="en-US" sz="2667" dirty="0" err="1">
                <a:solidFill>
                  <a:srgbClr val="3333CC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stdio.h</a:t>
            </a:r>
            <a:r>
              <a:rPr lang="en-US" altLang="en-US" sz="2667" dirty="0">
                <a:solidFill>
                  <a:srgbClr val="3333CC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library</a:t>
            </a:r>
          </a:p>
        </p:txBody>
      </p: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8349454C-ED47-41E3-8235-E74E3A59E2F5}"/>
              </a:ext>
            </a:extLst>
          </p:cNvPr>
          <p:cNvCxnSpPr/>
          <p:nvPr/>
        </p:nvCxnSpPr>
        <p:spPr>
          <a:xfrm>
            <a:off x="3080843" y="4940486"/>
            <a:ext cx="933771" cy="706337"/>
          </a:xfrm>
          <a:prstGeom prst="straightConnector1">
            <a:avLst/>
          </a:prstGeom>
          <a:noFill/>
          <a:ln w="50800" cap="flat" cmpd="sng" algn="ctr">
            <a:solidFill>
              <a:srgbClr val="3366FF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B0BD83BE-4715-4B9F-BEA6-8EB46C61CF58}"/>
              </a:ext>
            </a:extLst>
          </p:cNvPr>
          <p:cNvSpPr txBox="1">
            <a:spLocks/>
          </p:cNvSpPr>
          <p:nvPr/>
        </p:nvSpPr>
        <p:spPr bwMode="auto">
          <a:xfrm>
            <a:off x="3945335" y="5313521"/>
            <a:ext cx="7965148" cy="105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 eaLnBrk="0" fontAlgn="base" hangingPunct="0"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3333CC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exit 0 indicates that program has been carried out without errors</a:t>
            </a:r>
          </a:p>
        </p:txBody>
      </p:sp>
    </p:spTree>
    <p:extLst>
      <p:ext uri="{BB962C8B-B14F-4D97-AF65-F5344CB8AC3E}">
        <p14:creationId xmlns:p14="http://schemas.microsoft.com/office/powerpoint/2010/main" val="12301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Variables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Basic  types : 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integer, float, char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Void</a:t>
            </a:r>
          </a:p>
          <a:p>
            <a:pPr lvl="2">
              <a:defRPr/>
            </a:pPr>
            <a:r>
              <a:rPr lang="en-US" dirty="0">
                <a:solidFill>
                  <a:schemeClr val="tx1"/>
                </a:solidFill>
              </a:rPr>
              <a:t>No value</a:t>
            </a:r>
          </a:p>
          <a:p>
            <a:pPr lvl="2">
              <a:defRPr/>
            </a:pPr>
            <a:r>
              <a:rPr lang="en-US" altLang="en-US" dirty="0">
                <a:solidFill>
                  <a:schemeClr val="tx1"/>
                </a:solidFill>
              </a:rPr>
              <a:t>void </a:t>
            </a:r>
            <a:r>
              <a:rPr lang="en-US" altLang="en-US" dirty="0" err="1">
                <a:solidFill>
                  <a:schemeClr val="tx1"/>
                </a:solidFill>
              </a:rPr>
              <a:t>pError</a:t>
            </a:r>
            <a:r>
              <a:rPr lang="en-US" altLang="en-US" dirty="0">
                <a:solidFill>
                  <a:schemeClr val="tx1"/>
                </a:solidFill>
              </a:rPr>
              <a:t> (const int)</a:t>
            </a:r>
          </a:p>
          <a:p>
            <a:pPr lvl="3">
              <a:defRPr/>
            </a:pPr>
            <a:r>
              <a:rPr lang="en-US" altLang="en-US" dirty="0">
                <a:solidFill>
                  <a:schemeClr val="tx1"/>
                </a:solidFill>
              </a:rPr>
              <a:t>No return variable</a:t>
            </a:r>
          </a:p>
          <a:p>
            <a:pPr lvl="2">
              <a:defRPr/>
            </a:pPr>
            <a:r>
              <a:rPr lang="en-US" altLang="en-US" dirty="0">
                <a:solidFill>
                  <a:schemeClr val="tx1"/>
                </a:solidFill>
              </a:rPr>
              <a:t>int main (void)</a:t>
            </a:r>
          </a:p>
          <a:p>
            <a:pPr lvl="3">
              <a:defRPr/>
            </a:pPr>
            <a:r>
              <a:rPr lang="en-US" dirty="0">
                <a:solidFill>
                  <a:schemeClr val="tx1"/>
                </a:solidFill>
              </a:rPr>
              <a:t>Function without a parameter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Pointer types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Enumerated types</a:t>
            </a:r>
          </a:p>
          <a:p>
            <a:pPr lvl="2">
              <a:defRPr/>
            </a:pPr>
            <a:r>
              <a:rPr lang="en-US" altLang="en-US" dirty="0" err="1">
                <a:solidFill>
                  <a:schemeClr val="tx1"/>
                </a:solidFill>
              </a:rPr>
              <a:t>enum</a:t>
            </a:r>
            <a:r>
              <a:rPr lang="en-US" altLang="en-US" dirty="0">
                <a:solidFill>
                  <a:schemeClr val="tx1"/>
                </a:solidFill>
              </a:rPr>
              <a:t> color {red, white, blue};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NL" dirty="0" err="1">
                <a:solidFill>
                  <a:schemeClr val="tx1"/>
                </a:solidFill>
              </a:rPr>
              <a:t>Composed</a:t>
            </a:r>
            <a:r>
              <a:rPr lang="nl-NL" dirty="0">
                <a:solidFill>
                  <a:schemeClr val="tx1"/>
                </a:solidFill>
              </a:rPr>
              <a:t> types</a:t>
            </a:r>
          </a:p>
          <a:p>
            <a:pPr lvl="1">
              <a:defRPr/>
            </a:pPr>
            <a:r>
              <a:rPr lang="nl-NL" dirty="0">
                <a:solidFill>
                  <a:schemeClr val="tx1"/>
                </a:solidFill>
              </a:rPr>
              <a:t>Arrays, </a:t>
            </a:r>
            <a:r>
              <a:rPr lang="nl-NL" dirty="0" err="1">
                <a:solidFill>
                  <a:schemeClr val="tx1"/>
                </a:solidFill>
              </a:rPr>
              <a:t>structures</a:t>
            </a:r>
            <a:endParaRPr lang="nl-NL" dirty="0">
              <a:solidFill>
                <a:schemeClr val="tx1"/>
              </a:solidFill>
            </a:endParaRPr>
          </a:p>
          <a:p>
            <a:pPr marL="4876678" lvl="8" indent="0">
              <a:buNone/>
              <a:defRPr/>
            </a:pPr>
            <a:r>
              <a:rPr lang="nl-NL" sz="2400" dirty="0"/>
              <a:t>                        * </a:t>
            </a:r>
            <a:r>
              <a:rPr lang="nl-NL" sz="2400" dirty="0" err="1"/>
              <a:t>see</a:t>
            </a:r>
            <a:r>
              <a:rPr lang="nl-NL" sz="2400" dirty="0"/>
              <a:t> next slide</a:t>
            </a:r>
          </a:p>
          <a:p>
            <a:pPr marL="0" indent="0">
              <a:buNone/>
            </a:pPr>
            <a:endParaRPr lang="nl-NL" altLang="nl-NL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1A7AD92D-1C30-498B-8D67-AF468CD7D822}"/>
              </a:ext>
            </a:extLst>
          </p:cNvPr>
          <p:cNvGraphicFramePr>
            <a:graphicFrameLocks/>
          </p:cNvGraphicFramePr>
          <p:nvPr/>
        </p:nvGraphicFramePr>
        <p:xfrm>
          <a:off x="7248128" y="1869018"/>
          <a:ext cx="3737570" cy="3800347"/>
        </p:xfrm>
        <a:graphic>
          <a:graphicData uri="http://schemas.openxmlformats.org/drawingml/2006/table">
            <a:tbl>
              <a:tblPr firstRow="1" bandCol="1">
                <a:tableStyleId>{6E25E649-3F16-4E02-A733-19D2CDBF48F0}</a:tableStyleId>
              </a:tblPr>
              <a:tblGrid>
                <a:gridCol w="109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049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Storage size in bytes*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83">
                <a:tc>
                  <a:txBody>
                    <a:bodyPr/>
                    <a:lstStyle/>
                    <a:p>
                      <a:r>
                        <a:rPr lang="en-US" sz="2000" dirty="0"/>
                        <a:t>char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83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or 4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83">
                <a:tc>
                  <a:txBody>
                    <a:bodyPr/>
                    <a:lstStyle/>
                    <a:p>
                      <a:r>
                        <a:rPr lang="en-US" sz="2000" dirty="0"/>
                        <a:t>short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83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383">
                <a:tc>
                  <a:txBody>
                    <a:bodyPr/>
                    <a:lstStyle/>
                    <a:p>
                      <a:r>
                        <a:rPr lang="en-US" sz="2000" dirty="0"/>
                        <a:t>float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383">
                <a:tc>
                  <a:txBody>
                    <a:bodyPr/>
                    <a:lstStyle/>
                    <a:p>
                      <a:r>
                        <a:rPr lang="en-US" sz="2000" dirty="0"/>
                        <a:t>double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marL="75337" marR="75337" marT="37671" marB="37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38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slide_to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1092</Words>
  <Application>Microsoft Office PowerPoint</Application>
  <PresentationFormat>Breedbeeld</PresentationFormat>
  <Paragraphs>235</Paragraphs>
  <Slides>19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Garamond</vt:lpstr>
      <vt:lpstr>Kantoorthema</vt:lpstr>
      <vt:lpstr>Titel slide_top</vt:lpstr>
      <vt:lpstr>2_Aangepast ontwerp</vt:lpstr>
      <vt:lpstr>3_Aangepast ontwerp</vt:lpstr>
      <vt:lpstr>C Programming</vt:lpstr>
      <vt:lpstr>Content</vt:lpstr>
      <vt:lpstr>Intro</vt:lpstr>
      <vt:lpstr>Intro</vt:lpstr>
      <vt:lpstr>C programming</vt:lpstr>
      <vt:lpstr>C programming</vt:lpstr>
      <vt:lpstr>Structure</vt:lpstr>
      <vt:lpstr>Body</vt:lpstr>
      <vt:lpstr>Variables</vt:lpstr>
      <vt:lpstr>Variables</vt:lpstr>
      <vt:lpstr>Constants / Enum / Typedef</vt:lpstr>
      <vt:lpstr>Operators</vt:lpstr>
      <vt:lpstr>Prefix and postfix</vt:lpstr>
      <vt:lpstr>Control statements</vt:lpstr>
      <vt:lpstr>Functions</vt:lpstr>
      <vt:lpstr>Function prototype</vt:lpstr>
      <vt:lpstr>Scope</vt:lpstr>
      <vt:lpstr>User input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Thies Keulen</dc:creator>
  <cp:lastModifiedBy>Thies Keulen</cp:lastModifiedBy>
  <cp:revision>1</cp:revision>
  <dcterms:created xsi:type="dcterms:W3CDTF">2021-09-07T08:32:17Z</dcterms:created>
  <dcterms:modified xsi:type="dcterms:W3CDTF">2021-09-13T11:11:43Z</dcterms:modified>
</cp:coreProperties>
</file>