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220304-D374-4F43-970C-42FBDCB22A0E}">
  <a:tblStyle styleId="{5D220304-D374-4F43-970C-42FBDCB22A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Averag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7ffc1bdf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7ffc1bdf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7ffc1bdf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7ffc1bdf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7ffc1bdf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7ffc1bdf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7ffc1bdf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7ffc1bdf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7ffc1bdf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7ffc1bdf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7ffc1bdf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7ffc1bdf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7ffc1bdf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7ffc1bdf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7ffc1bdfe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a7ffc1bdf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7ffc1bdf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7ffc1bdf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7ffc1bdfe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a7ffc1bdfe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7ffc1bd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7ffc1bd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7ffc1bdf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7ffc1bdf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7ffc1bdfe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7ffc1bdfe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7ffc1bdf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a7ffc1bdf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a7ffc1bdf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a7ffc1bdf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7ffc1bdf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7ffc1bdf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a7ffc1bdf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a7ffc1bdf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7ffc1bdfe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7ffc1bdf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7ffc1bdf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7ffc1bdf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7ffc1bdf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7ffc1bdf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7ffc1bdf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7ffc1bdf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7ffc1bd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7ffc1bd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7ffc1bdf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7ffc1bdf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7ffc1bdf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7ffc1bdf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7ffc1bdf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7ffc1bdf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ffc1bdf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7ffc1bdf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rxiv.org/pdf/1908.10990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XY Model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Cluster Update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Lydick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Physics (Physics 514)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8, 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If the spins are aligned, add the neighbor to the frontier with probability </a:t>
            </a:r>
            <a:r>
              <a:rPr b="1" i="1" lang="en"/>
              <a:t>1-e</a:t>
            </a:r>
            <a:r>
              <a:rPr b="1" baseline="30000" i="1" lang="en"/>
              <a:t>-2βJ</a:t>
            </a:r>
            <a:endParaRPr b="1"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Note: If the spins are not aligned, </a:t>
            </a:r>
            <a:r>
              <a:rPr b="1" i="1" lang="en"/>
              <a:t>not</a:t>
            </a:r>
            <a:r>
              <a:rPr b="1" lang="en"/>
              <a:t> adding it to the cluster will decrease the energy at this pair when we flip the spin</a:t>
            </a:r>
            <a:endParaRPr b="1"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139" name="Google Shape;139;p22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22"/>
          <p:cNvSpPr/>
          <p:nvPr/>
        </p:nvSpPr>
        <p:spPr>
          <a:xfrm>
            <a:off x="7107775" y="1706950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510600" y="2102500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697675" y="2099051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Flip the spin</a:t>
            </a:r>
            <a:endParaRPr b="1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23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7223801" y="19949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7427126" y="220895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Add the point to the cluster, remove from frontier</a:t>
            </a:r>
            <a:endParaRPr b="1"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Consider every neighbor not in the cluster</a:t>
            </a:r>
            <a:endParaRPr b="1"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24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7223801" y="19949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7427126" y="220895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7510600" y="2879050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6697675" y="2875601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7107775" y="3267326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If the spins are aligned, add the neighbor to the frontier with probability </a:t>
            </a:r>
            <a:r>
              <a:rPr b="1" i="1" lang="en"/>
              <a:t>1-e</a:t>
            </a:r>
            <a:r>
              <a:rPr b="1" baseline="30000" i="1" lang="en"/>
              <a:t>-2βJ</a:t>
            </a:r>
            <a:endParaRPr b="1"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Note: If the spins are not aligned, </a:t>
            </a:r>
            <a:r>
              <a:rPr b="1" i="1" lang="en"/>
              <a:t>not</a:t>
            </a:r>
            <a:r>
              <a:rPr b="1" lang="en"/>
              <a:t> adding it to the cluster will decrease the energy at this pair when we flip the spin</a:t>
            </a:r>
            <a:endParaRPr b="1"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5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223801" y="19949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7427126" y="220895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7510600" y="2879050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6697675" y="2875601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7107775" y="3267326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Flip the spin</a:t>
            </a:r>
            <a:endParaRPr b="1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26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223801" y="19949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7427126" y="220895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02047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741602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7238351" y="3174275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Add the point to the cluster, remove from frontier</a:t>
            </a:r>
            <a:endParaRPr b="1"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Consider every neighbor not in the cluster</a:t>
            </a:r>
            <a:endParaRPr b="1"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204" name="Google Shape;204;p27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5" name="Google Shape;205;p27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7223801" y="19949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7427126" y="220895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702047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741602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7238351" y="3174275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6712225" y="1692400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6302124" y="2084501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6712225" y="2476225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If the spins are aligned, add the neighbor to the frontier with probability </a:t>
            </a:r>
            <a:r>
              <a:rPr b="1" i="1" lang="en"/>
              <a:t>1-e</a:t>
            </a:r>
            <a:r>
              <a:rPr b="1" baseline="30000" i="1" lang="en"/>
              <a:t>-2βJ</a:t>
            </a:r>
            <a:endParaRPr b="1"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Note: If the spins are not aligned, </a:t>
            </a:r>
            <a:r>
              <a:rPr b="1" i="1" lang="en"/>
              <a:t>not</a:t>
            </a:r>
            <a:r>
              <a:rPr b="1" lang="en"/>
              <a:t> adding it to the cluster will decrease the energy at this pair when we flip the spin</a:t>
            </a:r>
            <a:endParaRPr b="1"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221" name="Google Shape;221;p28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28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7223801" y="19949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7427126" y="220895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702047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741602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7238351" y="3174275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6712225" y="1692400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6302124" y="2084501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6712225" y="2476225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Flip the spin</a:t>
            </a:r>
            <a:endParaRPr b="1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238" name="Google Shape;238;p29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29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7223801" y="19949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7427126" y="220895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702047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741602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7238351" y="3174275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6614201" y="2223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6820975" y="2006001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Add the point to the cluster, remove from frontier</a:t>
            </a:r>
            <a:endParaRPr b="1"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Consider every neighbor not in the cluster</a:t>
            </a:r>
            <a:endParaRPr b="1"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254" name="Google Shape;254;p30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5" name="Google Shape;255;p30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7223801" y="19949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7427126" y="220895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702047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741602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7238351" y="3174275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6614201" y="2223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6820975" y="2006001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6287574" y="2480051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6697675" y="2871775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If the spins are aligned, add the neighbor to the frontier with probability </a:t>
            </a:r>
            <a:r>
              <a:rPr b="1" i="1" lang="en"/>
              <a:t>1-e</a:t>
            </a:r>
            <a:r>
              <a:rPr b="1" baseline="30000" i="1" lang="en"/>
              <a:t>-2βJ</a:t>
            </a:r>
            <a:endParaRPr b="1"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Note: If the spins are not aligned, </a:t>
            </a:r>
            <a:r>
              <a:rPr b="1" i="1" lang="en"/>
              <a:t>not</a:t>
            </a:r>
            <a:r>
              <a:rPr b="1" lang="en"/>
              <a:t> adding it to the cluster will decrease the energy at this pair when we flip the spin</a:t>
            </a:r>
            <a:endParaRPr b="1"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272" name="Google Shape;272;p31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31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7223801" y="19949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7427126" y="220895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702047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741602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7238351" y="3174275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6614201" y="2223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6820975" y="2006001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6287574" y="2480051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6697675" y="2871775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 Model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Ising Model has Hamiltonian: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r, with nearest neighbors and a constant J: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XY Model extends this with 2D (hence XY) spins instead of 1D spins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models exist on a discrete grid, which could have any of a number of lattices.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modeled a cubic grid, with periodic boundary conditions.</a:t>
            </a:r>
            <a:endParaRPr/>
          </a:p>
        </p:txBody>
      </p:sp>
      <p:pic>
        <p:nvPicPr>
          <p:cNvPr descr="{&quot;backgroundColorNonDefault&quot;:false,&quot;aid&quot;:null,&quot;id&quot;:&quot;2&quot;,&quot;font&quot;:{&quot;color&quot;:&quot;#CACACA&quot;,&quot;family&quot;:&quot;Average&quot;,&quot;size&quot;:18},&quot;code&quot;:&quot;$H = -\\sum_{i,j}J_{ij}\\sigma_{i}\\sigma_{j}$&quot;,&quot;type&quot;:&quot;$&quot;,&quot;backgroundColor&quot;:&quot;#37474F&quot;,&quot;ts&quot;:1607395637525,&quot;cs&quot;:&quot;GYxQteG3ZBwHkyCqoUJIhw==&quot;,&quot;size&quot;:{&quot;width&quot;:193.66666666666666,&quot;height&quot;:28.5}}"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894" y="1288392"/>
            <a:ext cx="1844675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,&quot;color&quot;:&quot;#CACACA&quot;,&quot;family&quot;:&quot;Average&quot;},&quot;backgroundColor&quot;:&quot;#37474F&quot;,&quot;id&quot;:&quot;3&quot;,&quot;backgroundColorNonDefault&quot;:false,&quot;type&quot;:&quot;$&quot;,&quot;code&quot;:&quot;$H = -J\\sum_{\\left&lt;i,j\\right&gt;}\\sigma_{i}\\sigma_{j}$&quot;,&quot;aid&quot;:null,&quot;ts&quot;:1607395597559,&quot;cs&quot;:&quot;O9zsDH5LxCB8KuhBVAl0fg==&quot;,&quot;size&quot;:{&quot;width&quot;:196.66666666666666,&quot;height&quot;:29.666666666666668}}"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600" y="1763915"/>
            <a:ext cx="1873250" cy="28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CACACA&quot;,&quot;size&quot;:18,&quot;family&quot;:&quot;Average&quot;},&quot;type&quot;:&quot;$&quot;,&quot;aid&quot;:null,&quot;code&quot;:&quot;$ H = -J\\sum_{\\left&lt;i,j\\right&gt;}\\vec{s}_{i}\\cdot\\vec{s}_{j}$&quot;,&quot;id&quot;:&quot;4&quot;,&quot;backgroundColorNonDefault&quot;:false,&quot;backgroundColor&quot;:&quot;#37474F&quot;,&quot;ts&quot;:1607395750533,&quot;cs&quot;:&quot;OdOAm26HFe4f3fmCg9clcQ==&quot;,&quot;size&quot;:{&quot;width&quot;:213.33333333333334,&quot;height&quot;:29.666666666666668}}"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4475" y="3206575"/>
            <a:ext cx="2032000" cy="2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Flip the spin</a:t>
            </a:r>
            <a:endParaRPr b="1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290" name="Google Shape;290;p32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1" name="Google Shape;291;p32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7223801" y="19949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7427126" y="220895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702047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741602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7238351" y="3174275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/>
          <p:nvPr/>
        </p:nvSpPr>
        <p:spPr>
          <a:xfrm>
            <a:off x="6614201" y="2223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6820975" y="2006001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6610375" y="2597225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6831699" y="2789449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307" name="Google Shape;307;p33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Recalculate the energy and magnetization</a:t>
            </a:r>
            <a:endParaRPr b="1"/>
          </a:p>
        </p:txBody>
      </p:sp>
      <p:graphicFrame>
        <p:nvGraphicFramePr>
          <p:cNvPr id="308" name="Google Shape;308;p33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p33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7223801" y="19949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7427126" y="220895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702047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7416025" y="2985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7238351" y="3174275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6614201" y="2223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"/>
          <p:cNvSpPr/>
          <p:nvPr/>
        </p:nvSpPr>
        <p:spPr>
          <a:xfrm>
            <a:off x="6820975" y="2006001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6610375" y="2597225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6831699" y="2789449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 Model with Wolff Update</a:t>
            </a:r>
            <a:endParaRPr/>
          </a:p>
        </p:txBody>
      </p:sp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the XY model to an Ising model at each MC step by selecting a random direction vector </a:t>
            </a:r>
            <a:r>
              <a:rPr i="1" lang="en"/>
              <a:t>r</a:t>
            </a:r>
            <a:r>
              <a:rPr lang="en"/>
              <a:t> to be “up” for that step.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XY spin is mapped to ±1 by taking the sign of the dot product with </a:t>
            </a:r>
            <a:r>
              <a:rPr i="1" lang="en"/>
              <a:t>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</a:t>
            </a:r>
            <a:r>
              <a:rPr baseline="-25000" lang="en"/>
              <a:t>ij</a:t>
            </a:r>
            <a:r>
              <a:rPr lang="en"/>
              <a:t> is set to be the absolute value of the product of the “up” components of neighboring spins, multiplied by the overall coupling constant 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Flipping the spin is now done  by reflecting along the vector </a:t>
            </a:r>
            <a:r>
              <a:rPr i="1" lang="en"/>
              <a:t>r</a:t>
            </a:r>
            <a:r>
              <a:rPr lang="en"/>
              <a:t> </a:t>
            </a:r>
            <a:br>
              <a:rPr lang="en"/>
            </a:br>
            <a:r>
              <a:rPr lang="en"/>
              <a:t>(i.e. reflecting over the plane normal to the vector)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Metropolis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Ising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--------&gt;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3D---------&gt;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5"/>
          <p:cNvSpPr/>
          <p:nvPr/>
        </p:nvSpPr>
        <p:spPr>
          <a:xfrm>
            <a:off x="2597225" y="-150"/>
            <a:ext cx="6546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825" y="2897977"/>
            <a:ext cx="6479174" cy="202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575" y="405984"/>
            <a:ext cx="6683827" cy="21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 + Wolff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"/>
          <p:cNvSpPr/>
          <p:nvPr/>
        </p:nvSpPr>
        <p:spPr>
          <a:xfrm>
            <a:off x="2597225" y="-150"/>
            <a:ext cx="6546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531" y="0"/>
            <a:ext cx="64474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XY + Wolff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2597225" y="-150"/>
            <a:ext cx="65469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457" y="0"/>
            <a:ext cx="64474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/>
              <a:t>"Simulation methods in physics: Lecture 4: Cluster Update Algorithms" by Kari Rummukainen https://www.mv.helsinki.fi/home/rummukai/simu/cluster.pdf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"Critical Behaviour of the 3D XY-Model:A Monte Carlo Study" by Aloysius P. Gottlob and Martin Hasenbusch (1993): arXiv:cond-mat/9305020 (https://arxiv.org/pdf/cond-mat/9305020.pdf)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"High-precision Monte Carlo study of several models in the three-dimensional U(1) universality class" by Wanwan Xu, Yanan Sun, Jian-Ping Lv, Youjin Deng (2019): arXiv:1908.10990 [cond-mat.stat-mech]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https://arxiv.org/pdf/1908.10990.pdf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“Cluster Monte Carlo algoirthms” by Werner Krauth (2008): arXiv:cond-mat/0311623 (https://arxiv.org/pdf/cond-mat/0311623.pdf)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Metropolis Algorithm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Looking at the neighbors, total up the energy change </a:t>
            </a:r>
            <a:r>
              <a:rPr i="1" lang="en"/>
              <a:t>dH</a:t>
            </a:r>
            <a:r>
              <a:rPr lang="en"/>
              <a:t> if we flipped the spin at that point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change in energy is negative, accept 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change is positive, accept it with probability </a:t>
            </a:r>
            <a:r>
              <a:rPr i="1" lang="en"/>
              <a:t>e</a:t>
            </a:r>
            <a:r>
              <a:rPr baseline="30000" i="1" lang="en"/>
              <a:t>-βdH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Select a point, and add it to a set of points to be added to the cluster (the frontier)</a:t>
            </a:r>
            <a:endParaRPr b="1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Add the point to the cluster, remove from frontier</a:t>
            </a:r>
            <a:endParaRPr b="1"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8"/>
          <p:cNvSpPr/>
          <p:nvPr/>
        </p:nvSpPr>
        <p:spPr>
          <a:xfrm>
            <a:off x="7107775" y="2087950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7510600" y="2483500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697675" y="2480051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107775" y="2871775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Consider every neighbor not in the cluster</a:t>
            </a:r>
            <a:endParaRPr b="1"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19"/>
          <p:cNvSpPr/>
          <p:nvPr/>
        </p:nvSpPr>
        <p:spPr>
          <a:xfrm>
            <a:off x="7107775" y="2087950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7510600" y="2483500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6697675" y="2480051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7107775" y="2871775"/>
            <a:ext cx="402900" cy="3888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If the spins are aligned, add the neighbor to the frontier with probability </a:t>
            </a:r>
            <a:r>
              <a:rPr b="1" i="1" lang="en"/>
              <a:t>1-e</a:t>
            </a:r>
            <a:r>
              <a:rPr b="1" baseline="30000" i="1" lang="en"/>
              <a:t>-2βJ</a:t>
            </a:r>
            <a:endParaRPr b="1"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Note: If the spins are not aligned, </a:t>
            </a:r>
            <a:r>
              <a:rPr b="1" i="1" lang="en"/>
              <a:t>not</a:t>
            </a:r>
            <a:r>
              <a:rPr b="1" lang="en"/>
              <a:t> adding it to the cluster will decrease the energy at this pair when we flip the spin</a:t>
            </a:r>
            <a:endParaRPr b="1"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 the point to the cluster, remove from frontier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every neighbor not in the cluster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Flip the spin</a:t>
            </a:r>
            <a:endParaRPr b="1"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Wolff Update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541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the Grid</a:t>
            </a:r>
            <a:endParaRPr/>
          </a:p>
          <a:p>
            <a:pPr indent="-3429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number of steps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point, and add it to a set of points to be added to the cluster (the frontier)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For every point in the frontier: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Add the point to the cluster, remove from frontier</a:t>
            </a:r>
            <a:endParaRPr b="1"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Consider every neighbor not in the cluster</a:t>
            </a:r>
            <a:endParaRPr b="1"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the spins are aligned, add the neighbor to the frontier with probability </a:t>
            </a:r>
            <a:r>
              <a:rPr i="1" lang="en"/>
              <a:t>1-e</a:t>
            </a:r>
            <a:r>
              <a:rPr baseline="30000" i="1" lang="en"/>
              <a:t>-2βJ</a:t>
            </a:r>
            <a:endParaRPr/>
          </a:p>
          <a:p>
            <a:pPr indent="-3175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If the spins are not aligned, </a:t>
            </a:r>
            <a:r>
              <a:rPr i="1" lang="en"/>
              <a:t>not</a:t>
            </a:r>
            <a:r>
              <a:rPr lang="en"/>
              <a:t> adding it to the cluster will decrease the energy at this pair when we flip the spin</a:t>
            </a:r>
            <a:endParaRPr/>
          </a:p>
          <a:p>
            <a:pPr indent="-317500" lvl="2" marL="10287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Flip the spin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Recalculate the energy and magnetization</a:t>
            </a:r>
            <a:endParaRPr/>
          </a:p>
        </p:txBody>
      </p:sp>
      <p:graphicFrame>
        <p:nvGraphicFramePr>
          <p:cNvPr id="127" name="Google Shape;127;p21"/>
          <p:cNvGraphicFramePr/>
          <p:nvPr/>
        </p:nvGraphicFramePr>
        <p:xfrm>
          <a:off x="6292450" y="169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{5D220304-D374-4F43-970C-42FBDCB22A0E}</a:tableStyleId>
              </a:tblPr>
              <a:tblGrid>
                <a:gridCol w="406125"/>
                <a:gridCol w="406125"/>
                <a:gridCol w="406125"/>
                <a:gridCol w="406125"/>
                <a:gridCol w="40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21"/>
          <p:cNvSpPr/>
          <p:nvPr/>
        </p:nvSpPr>
        <p:spPr>
          <a:xfrm>
            <a:off x="7107775" y="1706950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510600" y="2102500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6697675" y="2099051"/>
            <a:ext cx="402900" cy="3888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702047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7416025" y="2604500"/>
            <a:ext cx="167400" cy="1602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